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Default Extension="wav" ContentType="audio/wa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harts/chart5.xml" ContentType="application/vnd.openxmlformats-officedocument.drawingml.chart+xml"/>
  <Override PartName="/ppt/charts/chart6.xml" ContentType="application/vnd.openxmlformats-officedocument.drawingml.chart+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harts/chart7.xml" ContentType="application/vnd.openxmlformats-officedocument.drawingml.chart+xml"/>
  <Override PartName="/ppt/charts/chart8.xml" ContentType="application/vnd.openxmlformats-officedocument.drawingml.chart+xml"/>
  <Override PartName="/ppt/notesSlides/notesSlide18.xml" ContentType="application/vnd.openxmlformats-officedocument.presentationml.notesSlide+xml"/>
  <Override PartName="/ppt/charts/chart9.xml" ContentType="application/vnd.openxmlformats-officedocument.drawingml.chart+xml"/>
  <Override PartName="/ppt/charts/chart10.xml" ContentType="application/vnd.openxmlformats-officedocument.drawingml.chart+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charts/chart11.xml" ContentType="application/vnd.openxmlformats-officedocument.drawingml.chart+xml"/>
  <Override PartName="/ppt/charts/chart12.xml" ContentType="application/vnd.openxmlformats-officedocument.drawingml.chart+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theme/themeOverride1.xml" ContentType="application/vnd.openxmlformats-officedocument.themeOverr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94"/>
  </p:notesMasterIdLst>
  <p:sldIdLst>
    <p:sldId id="459" r:id="rId2"/>
    <p:sldId id="460" r:id="rId3"/>
    <p:sldId id="407" r:id="rId4"/>
    <p:sldId id="272" r:id="rId5"/>
    <p:sldId id="349" r:id="rId6"/>
    <p:sldId id="257" r:id="rId7"/>
    <p:sldId id="274" r:id="rId8"/>
    <p:sldId id="265" r:id="rId9"/>
    <p:sldId id="399" r:id="rId10"/>
    <p:sldId id="461" r:id="rId11"/>
    <p:sldId id="276" r:id="rId12"/>
    <p:sldId id="277" r:id="rId13"/>
    <p:sldId id="278" r:id="rId14"/>
    <p:sldId id="351" r:id="rId15"/>
    <p:sldId id="352" r:id="rId16"/>
    <p:sldId id="282" r:id="rId17"/>
    <p:sldId id="283" r:id="rId18"/>
    <p:sldId id="287" r:id="rId19"/>
    <p:sldId id="408" r:id="rId20"/>
    <p:sldId id="444" r:id="rId21"/>
    <p:sldId id="409" r:id="rId22"/>
    <p:sldId id="419" r:id="rId23"/>
    <p:sldId id="292" r:id="rId24"/>
    <p:sldId id="320" r:id="rId25"/>
    <p:sldId id="455" r:id="rId26"/>
    <p:sldId id="456" r:id="rId27"/>
    <p:sldId id="457" r:id="rId28"/>
    <p:sldId id="420" r:id="rId29"/>
    <p:sldId id="357" r:id="rId30"/>
    <p:sldId id="358" r:id="rId31"/>
    <p:sldId id="360" r:id="rId32"/>
    <p:sldId id="361" r:id="rId33"/>
    <p:sldId id="445" r:id="rId34"/>
    <p:sldId id="446" r:id="rId35"/>
    <p:sldId id="447" r:id="rId36"/>
    <p:sldId id="448" r:id="rId37"/>
    <p:sldId id="410" r:id="rId38"/>
    <p:sldId id="262" r:id="rId39"/>
    <p:sldId id="362" r:id="rId40"/>
    <p:sldId id="411" r:id="rId41"/>
    <p:sldId id="363" r:id="rId42"/>
    <p:sldId id="403" r:id="rId43"/>
    <p:sldId id="412" r:id="rId44"/>
    <p:sldId id="366" r:id="rId45"/>
    <p:sldId id="467" r:id="rId46"/>
    <p:sldId id="413" r:id="rId47"/>
    <p:sldId id="423" r:id="rId48"/>
    <p:sldId id="472" r:id="rId49"/>
    <p:sldId id="451" r:id="rId50"/>
    <p:sldId id="295" r:id="rId51"/>
    <p:sldId id="436" r:id="rId52"/>
    <p:sldId id="441" r:id="rId53"/>
    <p:sldId id="424" r:id="rId54"/>
    <p:sldId id="425" r:id="rId55"/>
    <p:sldId id="426" r:id="rId56"/>
    <p:sldId id="442" r:id="rId57"/>
    <p:sldId id="427" r:id="rId58"/>
    <p:sldId id="428" r:id="rId59"/>
    <p:sldId id="429" r:id="rId60"/>
    <p:sldId id="443" r:id="rId61"/>
    <p:sldId id="430" r:id="rId62"/>
    <p:sldId id="431" r:id="rId63"/>
    <p:sldId id="432" r:id="rId64"/>
    <p:sldId id="452" r:id="rId65"/>
    <p:sldId id="433" r:id="rId66"/>
    <p:sldId id="434" r:id="rId67"/>
    <p:sldId id="435" r:id="rId68"/>
    <p:sldId id="437" r:id="rId69"/>
    <p:sldId id="394" r:id="rId70"/>
    <p:sldId id="393" r:id="rId71"/>
    <p:sldId id="392" r:id="rId72"/>
    <p:sldId id="391" r:id="rId73"/>
    <p:sldId id="390" r:id="rId74"/>
    <p:sldId id="438" r:id="rId75"/>
    <p:sldId id="439" r:id="rId76"/>
    <p:sldId id="414" r:id="rId77"/>
    <p:sldId id="300" r:id="rId78"/>
    <p:sldId id="298" r:id="rId79"/>
    <p:sldId id="299" r:id="rId80"/>
    <p:sldId id="471" r:id="rId81"/>
    <p:sldId id="469" r:id="rId82"/>
    <p:sldId id="470" r:id="rId83"/>
    <p:sldId id="404" r:id="rId84"/>
    <p:sldId id="415" r:id="rId85"/>
    <p:sldId id="304" r:id="rId86"/>
    <p:sldId id="305" r:id="rId87"/>
    <p:sldId id="306" r:id="rId88"/>
    <p:sldId id="453" r:id="rId89"/>
    <p:sldId id="307" r:id="rId90"/>
    <p:sldId id="416" r:id="rId91"/>
    <p:sldId id="417" r:id="rId92"/>
    <p:sldId id="308" r:id="rId93"/>
  </p:sldIdLst>
  <p:sldSz cx="12801600" cy="9601200" type="A3"/>
  <p:notesSz cx="7315200" cy="9601200"/>
  <p:defaultTextStyle>
    <a:defPPr>
      <a:defRPr lang="en-US"/>
    </a:defPPr>
    <a:lvl1pPr marL="0" algn="l" defTabSz="1276619" rtl="0" eaLnBrk="1" latinLnBrk="0" hangingPunct="1">
      <a:defRPr sz="2500" kern="1200">
        <a:solidFill>
          <a:schemeClr val="tx1"/>
        </a:solidFill>
        <a:latin typeface="+mn-lt"/>
        <a:ea typeface="+mn-ea"/>
        <a:cs typeface="+mn-cs"/>
      </a:defRPr>
    </a:lvl1pPr>
    <a:lvl2pPr marL="638309" algn="l" defTabSz="1276619" rtl="0" eaLnBrk="1" latinLnBrk="0" hangingPunct="1">
      <a:defRPr sz="2500" kern="1200">
        <a:solidFill>
          <a:schemeClr val="tx1"/>
        </a:solidFill>
        <a:latin typeface="+mn-lt"/>
        <a:ea typeface="+mn-ea"/>
        <a:cs typeface="+mn-cs"/>
      </a:defRPr>
    </a:lvl2pPr>
    <a:lvl3pPr marL="1276619" algn="l" defTabSz="1276619" rtl="0" eaLnBrk="1" latinLnBrk="0" hangingPunct="1">
      <a:defRPr sz="2500" kern="1200">
        <a:solidFill>
          <a:schemeClr val="tx1"/>
        </a:solidFill>
        <a:latin typeface="+mn-lt"/>
        <a:ea typeface="+mn-ea"/>
        <a:cs typeface="+mn-cs"/>
      </a:defRPr>
    </a:lvl3pPr>
    <a:lvl4pPr marL="1914933" algn="l" defTabSz="1276619" rtl="0" eaLnBrk="1" latinLnBrk="0" hangingPunct="1">
      <a:defRPr sz="2500" kern="1200">
        <a:solidFill>
          <a:schemeClr val="tx1"/>
        </a:solidFill>
        <a:latin typeface="+mn-lt"/>
        <a:ea typeface="+mn-ea"/>
        <a:cs typeface="+mn-cs"/>
      </a:defRPr>
    </a:lvl4pPr>
    <a:lvl5pPr marL="2553256" algn="l" defTabSz="1276619" rtl="0" eaLnBrk="1" latinLnBrk="0" hangingPunct="1">
      <a:defRPr sz="2500" kern="1200">
        <a:solidFill>
          <a:schemeClr val="tx1"/>
        </a:solidFill>
        <a:latin typeface="+mn-lt"/>
        <a:ea typeface="+mn-ea"/>
        <a:cs typeface="+mn-cs"/>
      </a:defRPr>
    </a:lvl5pPr>
    <a:lvl6pPr marL="3191576" algn="l" defTabSz="1276619" rtl="0" eaLnBrk="1" latinLnBrk="0" hangingPunct="1">
      <a:defRPr sz="2500" kern="1200">
        <a:solidFill>
          <a:schemeClr val="tx1"/>
        </a:solidFill>
        <a:latin typeface="+mn-lt"/>
        <a:ea typeface="+mn-ea"/>
        <a:cs typeface="+mn-cs"/>
      </a:defRPr>
    </a:lvl6pPr>
    <a:lvl7pPr marL="3829895" algn="l" defTabSz="1276619" rtl="0" eaLnBrk="1" latinLnBrk="0" hangingPunct="1">
      <a:defRPr sz="2500" kern="1200">
        <a:solidFill>
          <a:schemeClr val="tx1"/>
        </a:solidFill>
        <a:latin typeface="+mn-lt"/>
        <a:ea typeface="+mn-ea"/>
        <a:cs typeface="+mn-cs"/>
      </a:defRPr>
    </a:lvl7pPr>
    <a:lvl8pPr marL="4468211" algn="l" defTabSz="1276619" rtl="0" eaLnBrk="1" latinLnBrk="0" hangingPunct="1">
      <a:defRPr sz="2500" kern="1200">
        <a:solidFill>
          <a:schemeClr val="tx1"/>
        </a:solidFill>
        <a:latin typeface="+mn-lt"/>
        <a:ea typeface="+mn-ea"/>
        <a:cs typeface="+mn-cs"/>
      </a:defRPr>
    </a:lvl8pPr>
    <a:lvl9pPr marL="5106527" algn="l" defTabSz="1276619" rtl="0" eaLnBrk="1" latinLnBrk="0" hangingPunct="1">
      <a:defRPr sz="25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024">
          <p15:clr>
            <a:srgbClr val="A4A3A4"/>
          </p15:clr>
        </p15:guide>
        <p15:guide id="2" pos="403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D6D6D"/>
    <a:srgbClr val="D8CECF"/>
    <a:srgbClr val="DDD5D6"/>
    <a:srgbClr val="E4DCDD"/>
    <a:srgbClr val="AD9D9D"/>
    <a:srgbClr val="FF3399"/>
    <a:srgbClr val="FF0066"/>
    <a:srgbClr val="FF9999"/>
    <a:srgbClr val="CC66FF"/>
    <a:srgbClr val="00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6698" autoAdjust="0"/>
    <p:restoredTop sz="95000" autoAdjust="0"/>
  </p:normalViewPr>
  <p:slideViewPr>
    <p:cSldViewPr>
      <p:cViewPr varScale="1">
        <p:scale>
          <a:sx n="54" d="100"/>
          <a:sy n="54" d="100"/>
        </p:scale>
        <p:origin x="660" y="54"/>
      </p:cViewPr>
      <p:guideLst>
        <p:guide orient="horz" pos="3024"/>
        <p:guide pos="4032"/>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2334"/>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presProps" Target="presProps.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80" Type="http://schemas.openxmlformats.org/officeDocument/2006/relationships/slide" Target="slides/slide79.xml"/><Relationship Id="rId85" Type="http://schemas.openxmlformats.org/officeDocument/2006/relationships/slide" Target="slides/slide84.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theme" Target="theme/theme1.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1" Type="http://schemas.openxmlformats.org/officeDocument/2006/relationships/oleObject" Target="file:///C:\DRIVE\information\UNIVERSIRY\tarahi%20shahri\mahdoode\Book1.xlsx" TargetMode="External"/></Relationships>
</file>

<file path=ppt/charts/_rels/chart10.xml.rels><?xml version="1.0" encoding="UTF-8" standalone="yes"?>
<Relationships xmlns="http://schemas.openxmlformats.org/package/2006/relationships"><Relationship Id="rId1" Type="http://schemas.openxmlformats.org/officeDocument/2006/relationships/oleObject" Target="file:///C:\DRIVE\information\UNIVERSIRY\tarahi%20shahri\mahdoode\Book1.xlsx" TargetMode="External"/></Relationships>
</file>

<file path=ppt/charts/_rels/chart11.xml.rels><?xml version="1.0" encoding="UTF-8" standalone="yes"?>
<Relationships xmlns="http://schemas.openxmlformats.org/package/2006/relationships"><Relationship Id="rId1" Type="http://schemas.openxmlformats.org/officeDocument/2006/relationships/oleObject" Target="file:///C:\DRIVE\information\UNIVERSIRY\tarahi%20shahri\mahdoode\Book1.xlsx" TargetMode="External"/></Relationships>
</file>

<file path=ppt/charts/_rels/chart12.xml.rels><?xml version="1.0" encoding="UTF-8" standalone="yes"?>
<Relationships xmlns="http://schemas.openxmlformats.org/package/2006/relationships"><Relationship Id="rId1" Type="http://schemas.openxmlformats.org/officeDocument/2006/relationships/oleObject" Target="file:///C:\DRIVE\information\UNIVERSIRY\tarahi%20shahri\mahdoode\Book1.xlsx"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file:///C:\DRIVE\information\UNIVERSIRY\tarahi%20shahri\mahdoode\Book1.xlsx" TargetMode="External"/></Relationships>
</file>

<file path=ppt/charts/_rels/chart3.xml.rels><?xml version="1.0" encoding="UTF-8" standalone="yes"?>
<Relationships xmlns="http://schemas.openxmlformats.org/package/2006/relationships"><Relationship Id="rId1" Type="http://schemas.openxmlformats.org/officeDocument/2006/relationships/oleObject" Target="file:///C:\DRIVE\information\UNIVERSIRY\tarahi%20shahri\mahdoode\Book1.xlsx" TargetMode="External"/></Relationships>
</file>

<file path=ppt/charts/_rels/chart4.xml.rels><?xml version="1.0" encoding="UTF-8" standalone="yes"?>
<Relationships xmlns="http://schemas.openxmlformats.org/package/2006/relationships"><Relationship Id="rId1" Type="http://schemas.openxmlformats.org/officeDocument/2006/relationships/oleObject" Target="file:///C:\DRIVE\information\UNIVERSIRY\tarahi%20shahri\mahdoode\Book1.xlsx" TargetMode="External"/></Relationships>
</file>

<file path=ppt/charts/_rels/chart5.xml.rels><?xml version="1.0" encoding="UTF-8" standalone="yes"?>
<Relationships xmlns="http://schemas.openxmlformats.org/package/2006/relationships"><Relationship Id="rId1" Type="http://schemas.openxmlformats.org/officeDocument/2006/relationships/oleObject" Target="file:///C:\DRIVE\information\UNIVERSIRY\tarahi%20shahri\mahdoode\Book1.xlsx" TargetMode="External"/></Relationships>
</file>

<file path=ppt/charts/_rels/chart6.xml.rels><?xml version="1.0" encoding="UTF-8" standalone="yes"?>
<Relationships xmlns="http://schemas.openxmlformats.org/package/2006/relationships"><Relationship Id="rId1" Type="http://schemas.openxmlformats.org/officeDocument/2006/relationships/oleObject" Target="file:///C:\DRIVE\information\UNIVERSIRY\tarahi%20shahri\mahdoode\Book1.xlsx" TargetMode="External"/></Relationships>
</file>

<file path=ppt/charts/_rels/chart7.xml.rels><?xml version="1.0" encoding="UTF-8" standalone="yes"?>
<Relationships xmlns="http://schemas.openxmlformats.org/package/2006/relationships"><Relationship Id="rId1" Type="http://schemas.openxmlformats.org/officeDocument/2006/relationships/oleObject" Target="file:///C:\DRIVE\information\UNIVERSIRY\tarahi%20shahri\mahdoode\Book1.xlsx" TargetMode="External"/></Relationships>
</file>

<file path=ppt/charts/_rels/chart8.xml.rels><?xml version="1.0" encoding="UTF-8" standalone="yes"?>
<Relationships xmlns="http://schemas.openxmlformats.org/package/2006/relationships"><Relationship Id="rId1" Type="http://schemas.openxmlformats.org/officeDocument/2006/relationships/oleObject" Target="file:///C:\DRIVE\information\UNIVERSIRY\tarahi%20shahri\mahdoode\Book1.xlsx" TargetMode="External"/></Relationships>
</file>

<file path=ppt/charts/_rels/chart9.xml.rels><?xml version="1.0" encoding="UTF-8" standalone="yes"?>
<Relationships xmlns="http://schemas.openxmlformats.org/package/2006/relationships"><Relationship Id="rId1" Type="http://schemas.openxmlformats.org/officeDocument/2006/relationships/oleObject" Target="file:///C:\DRIVE\information\UNIVERSIRY\tarahi%20shahri\mahdoode\Book1.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36"/>
    </mc:Choice>
    <mc:Fallback>
      <c:style val="36"/>
    </mc:Fallback>
  </mc:AlternateContent>
  <c:chart>
    <c:title>
      <c:tx>
        <c:rich>
          <a:bodyPr/>
          <a:lstStyle/>
          <a:p>
            <a:pPr>
              <a:defRPr lang="en-US"/>
            </a:pPr>
            <a:r>
              <a:rPr lang="fa-IR" sz="1200" dirty="0">
                <a:cs typeface="B Homa" pitchFamily="2" charset="-78"/>
              </a:rPr>
              <a:t>مساحت</a:t>
            </a:r>
            <a:r>
              <a:rPr lang="fa-IR" sz="1200" baseline="0" dirty="0">
                <a:cs typeface="B Homa" pitchFamily="2" charset="-78"/>
              </a:rPr>
              <a:t> کاربری</a:t>
            </a:r>
            <a:endParaRPr lang="en-US" sz="1200" dirty="0">
              <a:cs typeface="B Homa" pitchFamily="2" charset="-78"/>
            </a:endParaRPr>
          </a:p>
        </c:rich>
      </c:tx>
      <c:overlay val="1"/>
    </c:title>
    <c:autoTitleDeleted val="0"/>
    <c:view3D>
      <c:rotX val="30"/>
      <c:rotY val="20"/>
      <c:rAngAx val="1"/>
    </c:view3D>
    <c:floor>
      <c:thickness val="0"/>
      <c:spPr>
        <a:solidFill>
          <a:srgbClr val="9BBB59">
            <a:lumMod val="20000"/>
            <a:lumOff val="80000"/>
            <a:alpha val="17000"/>
          </a:srgbClr>
        </a:solidFill>
      </c:spPr>
    </c:floor>
    <c:sideWall>
      <c:thickness val="0"/>
      <c:spPr>
        <a:solidFill>
          <a:srgbClr val="9BBB59">
            <a:lumMod val="20000"/>
            <a:lumOff val="80000"/>
            <a:alpha val="43000"/>
          </a:srgbClr>
        </a:solidFill>
      </c:spPr>
    </c:sideWall>
    <c:backWall>
      <c:thickness val="0"/>
      <c:spPr>
        <a:solidFill>
          <a:srgbClr val="9BBB59">
            <a:lumMod val="20000"/>
            <a:lumOff val="80000"/>
            <a:alpha val="43000"/>
          </a:srgbClr>
        </a:solidFill>
      </c:spPr>
    </c:backWall>
    <c:plotArea>
      <c:layout>
        <c:manualLayout>
          <c:layoutTarget val="inner"/>
          <c:xMode val="edge"/>
          <c:yMode val="edge"/>
          <c:x val="0.15630518400734736"/>
          <c:y val="0.13961596382974314"/>
          <c:w val="0.81329724409449211"/>
          <c:h val="0.58234695882396148"/>
        </c:manualLayout>
      </c:layout>
      <c:bar3DChart>
        <c:barDir val="col"/>
        <c:grouping val="clustered"/>
        <c:varyColors val="0"/>
        <c:ser>
          <c:idx val="0"/>
          <c:order val="0"/>
          <c:spPr>
            <a:solidFill>
              <a:srgbClr val="D03E3E"/>
            </a:solidFill>
            <a:effectLst>
              <a:outerShdw blurRad="50800" dist="723900" dir="2340000" sx="116000" sy="116000" algn="ctr" rotWithShape="0">
                <a:srgbClr val="000000">
                  <a:alpha val="45000"/>
                </a:srgbClr>
              </a:outerShdw>
            </a:effectLst>
            <a:scene3d>
              <a:camera prst="orthographicFront"/>
              <a:lightRig rig="threePt" dir="t"/>
            </a:scene3d>
            <a:sp3d prstMaterial="softEdge">
              <a:bevelT w="0" h="0"/>
              <a:bevelB h="12700"/>
              <a:contourClr>
                <a:srgbClr val="000000"/>
              </a:contourClr>
            </a:sp3d>
          </c:spPr>
          <c:invertIfNegative val="0"/>
          <c:dPt>
            <c:idx val="0"/>
            <c:invertIfNegative val="0"/>
            <c:bubble3D val="0"/>
            <c:spPr>
              <a:solidFill>
                <a:srgbClr val="FF0000"/>
              </a:solidFill>
              <a:effectLst>
                <a:outerShdw blurRad="50800" dist="723900" dir="2340000" sx="116000" sy="116000" algn="ctr" rotWithShape="0">
                  <a:srgbClr val="000000">
                    <a:alpha val="45000"/>
                  </a:srgbClr>
                </a:outerShdw>
              </a:effectLst>
              <a:scene3d>
                <a:camera prst="orthographicFront"/>
                <a:lightRig rig="threePt" dir="t"/>
              </a:scene3d>
              <a:sp3d prstMaterial="softEdge">
                <a:bevelT w="0" h="0"/>
                <a:bevelB h="12700"/>
                <a:contourClr>
                  <a:srgbClr val="000000"/>
                </a:contourClr>
              </a:sp3d>
            </c:spPr>
            <c:extLst xmlns:c16r2="http://schemas.microsoft.com/office/drawing/2015/06/chart">
              <c:ext xmlns:c16="http://schemas.microsoft.com/office/drawing/2014/chart" uri="{C3380CC4-5D6E-409C-BE32-E72D297353CC}">
                <c16:uniqueId val="{00000000-D5C4-4368-B757-E78191FCF274}"/>
              </c:ext>
            </c:extLst>
          </c:dPt>
          <c:dPt>
            <c:idx val="1"/>
            <c:invertIfNegative val="0"/>
            <c:bubble3D val="0"/>
            <c:spPr>
              <a:solidFill>
                <a:srgbClr val="8A8A8A"/>
              </a:solidFill>
              <a:effectLst>
                <a:outerShdw blurRad="50800" dist="723900" dir="2340000" sx="116000" sy="116000" algn="ctr" rotWithShape="0">
                  <a:srgbClr val="000000">
                    <a:alpha val="45000"/>
                  </a:srgbClr>
                </a:outerShdw>
              </a:effectLst>
              <a:scene3d>
                <a:camera prst="orthographicFront"/>
                <a:lightRig rig="threePt" dir="t"/>
              </a:scene3d>
              <a:sp3d prstMaterial="softEdge">
                <a:bevelT w="0" h="0"/>
                <a:bevelB h="12700"/>
                <a:contourClr>
                  <a:srgbClr val="000000"/>
                </a:contourClr>
              </a:sp3d>
            </c:spPr>
            <c:extLst xmlns:c16r2="http://schemas.microsoft.com/office/drawing/2015/06/chart">
              <c:ext xmlns:c16="http://schemas.microsoft.com/office/drawing/2014/chart" uri="{C3380CC4-5D6E-409C-BE32-E72D297353CC}">
                <c16:uniqueId val="{00000001-D5C4-4368-B757-E78191FCF274}"/>
              </c:ext>
            </c:extLst>
          </c:dPt>
          <c:dPt>
            <c:idx val="2"/>
            <c:invertIfNegative val="0"/>
            <c:bubble3D val="0"/>
            <c:spPr>
              <a:solidFill>
                <a:srgbClr val="0029A5"/>
              </a:solidFill>
              <a:effectLst>
                <a:outerShdw blurRad="50800" dist="723900" dir="2340000" sx="116000" sy="116000" algn="ctr" rotWithShape="0">
                  <a:srgbClr val="000000">
                    <a:alpha val="45000"/>
                  </a:srgbClr>
                </a:outerShdw>
              </a:effectLst>
              <a:scene3d>
                <a:camera prst="orthographicFront"/>
                <a:lightRig rig="threePt" dir="t"/>
              </a:scene3d>
              <a:sp3d prstMaterial="softEdge">
                <a:bevelT w="0" h="0"/>
                <a:bevelB h="12700"/>
                <a:contourClr>
                  <a:srgbClr val="000000"/>
                </a:contourClr>
              </a:sp3d>
            </c:spPr>
            <c:extLst xmlns:c16r2="http://schemas.microsoft.com/office/drawing/2015/06/chart">
              <c:ext xmlns:c16="http://schemas.microsoft.com/office/drawing/2014/chart" uri="{C3380CC4-5D6E-409C-BE32-E72D297353CC}">
                <c16:uniqueId val="{00000002-D5C4-4368-B757-E78191FCF274}"/>
              </c:ext>
            </c:extLst>
          </c:dPt>
          <c:dPt>
            <c:idx val="3"/>
            <c:invertIfNegative val="0"/>
            <c:bubble3D val="0"/>
            <c:spPr>
              <a:solidFill>
                <a:srgbClr val="DBDBDB"/>
              </a:solidFill>
              <a:effectLst>
                <a:outerShdw blurRad="50800" dist="723900" dir="2340000" sx="116000" sy="116000" algn="ctr" rotWithShape="0">
                  <a:srgbClr val="000000">
                    <a:alpha val="45000"/>
                  </a:srgbClr>
                </a:outerShdw>
              </a:effectLst>
              <a:scene3d>
                <a:camera prst="orthographicFront"/>
                <a:lightRig rig="threePt" dir="t"/>
              </a:scene3d>
              <a:sp3d prstMaterial="softEdge">
                <a:bevelT w="0" h="0"/>
                <a:bevelB h="12700"/>
                <a:contourClr>
                  <a:srgbClr val="000000"/>
                </a:contourClr>
              </a:sp3d>
            </c:spPr>
            <c:extLst xmlns:c16r2="http://schemas.microsoft.com/office/drawing/2015/06/chart">
              <c:ext xmlns:c16="http://schemas.microsoft.com/office/drawing/2014/chart" uri="{C3380CC4-5D6E-409C-BE32-E72D297353CC}">
                <c16:uniqueId val="{00000003-D5C4-4368-B757-E78191FCF274}"/>
              </c:ext>
            </c:extLst>
          </c:dPt>
          <c:dPt>
            <c:idx val="4"/>
            <c:invertIfNegative val="0"/>
            <c:bubble3D val="0"/>
            <c:spPr>
              <a:solidFill>
                <a:srgbClr val="4C0013"/>
              </a:solidFill>
              <a:effectLst>
                <a:outerShdw blurRad="50800" dist="723900" dir="2340000" sx="116000" sy="116000" algn="ctr" rotWithShape="0">
                  <a:srgbClr val="000000">
                    <a:alpha val="45000"/>
                  </a:srgbClr>
                </a:outerShdw>
              </a:effectLst>
              <a:scene3d>
                <a:camera prst="orthographicFront"/>
                <a:lightRig rig="threePt" dir="t"/>
              </a:scene3d>
              <a:sp3d prstMaterial="softEdge">
                <a:bevelT w="0" h="0"/>
                <a:bevelB h="12700"/>
                <a:contourClr>
                  <a:srgbClr val="000000"/>
                </a:contourClr>
              </a:sp3d>
            </c:spPr>
            <c:extLst xmlns:c16r2="http://schemas.microsoft.com/office/drawing/2015/06/chart">
              <c:ext xmlns:c16="http://schemas.microsoft.com/office/drawing/2014/chart" uri="{C3380CC4-5D6E-409C-BE32-E72D297353CC}">
                <c16:uniqueId val="{00000004-D5C4-4368-B757-E78191FCF274}"/>
              </c:ext>
            </c:extLst>
          </c:dPt>
          <c:dPt>
            <c:idx val="5"/>
            <c:invertIfNegative val="0"/>
            <c:bubble3D val="0"/>
            <c:spPr>
              <a:solidFill>
                <a:srgbClr val="DF7FFF"/>
              </a:solidFill>
              <a:effectLst>
                <a:outerShdw blurRad="50800" dist="723900" dir="2340000" sx="116000" sy="116000" algn="ctr" rotWithShape="0">
                  <a:srgbClr val="000000">
                    <a:alpha val="45000"/>
                  </a:srgbClr>
                </a:outerShdw>
              </a:effectLst>
              <a:scene3d>
                <a:camera prst="orthographicFront"/>
                <a:lightRig rig="threePt" dir="t"/>
              </a:scene3d>
              <a:sp3d prstMaterial="softEdge">
                <a:bevelT w="0" h="0"/>
                <a:bevelB h="12700"/>
                <a:contourClr>
                  <a:srgbClr val="000000"/>
                </a:contourClr>
              </a:sp3d>
            </c:spPr>
            <c:extLst xmlns:c16r2="http://schemas.microsoft.com/office/drawing/2015/06/chart">
              <c:ext xmlns:c16="http://schemas.microsoft.com/office/drawing/2014/chart" uri="{C3380CC4-5D6E-409C-BE32-E72D297353CC}">
                <c16:uniqueId val="{00000005-D5C4-4368-B757-E78191FCF274}"/>
              </c:ext>
            </c:extLst>
          </c:dPt>
          <c:dPt>
            <c:idx val="6"/>
            <c:invertIfNegative val="0"/>
            <c:bubble3D val="0"/>
            <c:spPr>
              <a:solidFill>
                <a:srgbClr val="00A529"/>
              </a:solidFill>
              <a:effectLst>
                <a:outerShdw blurRad="50800" dist="723900" dir="2340000" sx="116000" sy="116000" algn="ctr" rotWithShape="0">
                  <a:srgbClr val="000000">
                    <a:alpha val="45000"/>
                  </a:srgbClr>
                </a:outerShdw>
              </a:effectLst>
              <a:scene3d>
                <a:camera prst="orthographicFront"/>
                <a:lightRig rig="threePt" dir="t"/>
              </a:scene3d>
              <a:sp3d prstMaterial="softEdge">
                <a:bevelT w="0" h="0"/>
                <a:bevelB h="12700"/>
                <a:contourClr>
                  <a:srgbClr val="000000"/>
                </a:contourClr>
              </a:sp3d>
            </c:spPr>
            <c:extLst xmlns:c16r2="http://schemas.microsoft.com/office/drawing/2015/06/chart">
              <c:ext xmlns:c16="http://schemas.microsoft.com/office/drawing/2014/chart" uri="{C3380CC4-5D6E-409C-BE32-E72D297353CC}">
                <c16:uniqueId val="{00000006-D5C4-4368-B757-E78191FCF274}"/>
              </c:ext>
            </c:extLst>
          </c:dPt>
          <c:cat>
            <c:strRef>
              <c:f>Sheet1!$H$7:$H$13</c:f>
              <c:strCache>
                <c:ptCount val="7"/>
                <c:pt idx="0">
                  <c:v>تجاری</c:v>
                </c:pt>
                <c:pt idx="1">
                  <c:v>اداری</c:v>
                </c:pt>
                <c:pt idx="2">
                  <c:v>درمانی</c:v>
                </c:pt>
                <c:pt idx="3">
                  <c:v>در حال ساخت</c:v>
                </c:pt>
                <c:pt idx="4">
                  <c:v>کارگاهی</c:v>
                </c:pt>
                <c:pt idx="5">
                  <c:v>پذیرایی-جهانگردی</c:v>
                </c:pt>
                <c:pt idx="6">
                  <c:v>مذهبی</c:v>
                </c:pt>
              </c:strCache>
            </c:strRef>
          </c:cat>
          <c:val>
            <c:numRef>
              <c:f>Sheet1!$I$7:$I$13</c:f>
              <c:numCache>
                <c:formatCode>General</c:formatCode>
                <c:ptCount val="7"/>
                <c:pt idx="0">
                  <c:v>18037.597694144628</c:v>
                </c:pt>
                <c:pt idx="1">
                  <c:v>14252.513199999989</c:v>
                </c:pt>
                <c:pt idx="2">
                  <c:v>4660.2884999999997</c:v>
                </c:pt>
                <c:pt idx="3">
                  <c:v>9792.5671999998995</c:v>
                </c:pt>
                <c:pt idx="4">
                  <c:v>1477.4208000000001</c:v>
                </c:pt>
                <c:pt idx="5">
                  <c:v>6087.2029000000002</c:v>
                </c:pt>
                <c:pt idx="6">
                  <c:v>224.62359999999998</c:v>
                </c:pt>
              </c:numCache>
            </c:numRef>
          </c:val>
          <c:extLst xmlns:c16r2="http://schemas.microsoft.com/office/drawing/2015/06/chart">
            <c:ext xmlns:c16="http://schemas.microsoft.com/office/drawing/2014/chart" uri="{C3380CC4-5D6E-409C-BE32-E72D297353CC}">
              <c16:uniqueId val="{00000007-D5C4-4368-B757-E78191FCF274}"/>
            </c:ext>
          </c:extLst>
        </c:ser>
        <c:dLbls>
          <c:showLegendKey val="0"/>
          <c:showVal val="0"/>
          <c:showCatName val="0"/>
          <c:showSerName val="0"/>
          <c:showPercent val="0"/>
          <c:showBubbleSize val="0"/>
        </c:dLbls>
        <c:gapWidth val="117"/>
        <c:shape val="box"/>
        <c:axId val="2093877200"/>
        <c:axId val="2093872848"/>
        <c:axId val="0"/>
      </c:bar3DChart>
      <c:catAx>
        <c:axId val="2093877200"/>
        <c:scaling>
          <c:orientation val="minMax"/>
        </c:scaling>
        <c:delete val="0"/>
        <c:axPos val="b"/>
        <c:numFmt formatCode="General" sourceLinked="0"/>
        <c:majorTickMark val="out"/>
        <c:minorTickMark val="none"/>
        <c:tickLblPos val="nextTo"/>
        <c:txPr>
          <a:bodyPr rot="-2700000" vert="horz"/>
          <a:lstStyle/>
          <a:p>
            <a:pPr>
              <a:defRPr lang="en-US">
                <a:cs typeface="B Homa" pitchFamily="2" charset="-78"/>
              </a:defRPr>
            </a:pPr>
            <a:endParaRPr lang="fa-IR"/>
          </a:p>
        </c:txPr>
        <c:crossAx val="2093872848"/>
        <c:crosses val="autoZero"/>
        <c:auto val="1"/>
        <c:lblAlgn val="ctr"/>
        <c:lblOffset val="100"/>
        <c:noMultiLvlLbl val="0"/>
      </c:catAx>
      <c:valAx>
        <c:axId val="2093872848"/>
        <c:scaling>
          <c:orientation val="minMax"/>
        </c:scaling>
        <c:delete val="0"/>
        <c:axPos val="l"/>
        <c:title>
          <c:tx>
            <c:rich>
              <a:bodyPr rot="-5400000" vert="horz"/>
              <a:lstStyle/>
              <a:p>
                <a:pPr>
                  <a:defRPr lang="en-US"/>
                </a:pPr>
                <a:r>
                  <a:rPr lang="fa-IR" b="0">
                    <a:cs typeface="B Homa" pitchFamily="2" charset="-78"/>
                  </a:rPr>
                  <a:t>مساحت</a:t>
                </a:r>
                <a:endParaRPr lang="en-US" b="0">
                  <a:cs typeface="B Homa" pitchFamily="2" charset="-78"/>
                </a:endParaRPr>
              </a:p>
            </c:rich>
          </c:tx>
          <c:layout>
            <c:manualLayout>
              <c:xMode val="edge"/>
              <c:yMode val="edge"/>
              <c:x val="2.8231971066813917E-2"/>
              <c:y val="0.36342936817383914"/>
            </c:manualLayout>
          </c:layout>
          <c:overlay val="0"/>
        </c:title>
        <c:numFmt formatCode="General" sourceLinked="1"/>
        <c:majorTickMark val="out"/>
        <c:minorTickMark val="none"/>
        <c:tickLblPos val="nextTo"/>
        <c:txPr>
          <a:bodyPr/>
          <a:lstStyle/>
          <a:p>
            <a:pPr>
              <a:defRPr lang="en-US"/>
            </a:pPr>
            <a:endParaRPr lang="fa-IR"/>
          </a:p>
        </c:txPr>
        <c:crossAx val="2093877200"/>
        <c:crosses val="autoZero"/>
        <c:crossBetween val="between"/>
      </c:valAx>
    </c:plotArea>
    <c:plotVisOnly val="1"/>
    <c:dispBlanksAs val="gap"/>
    <c:showDLblsOverMax val="0"/>
  </c:chart>
  <c:spPr>
    <a:ln>
      <a:noFill/>
    </a:ln>
  </c:spPr>
  <c:externalData r:id="rId1">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lang="en-US"/>
            </a:pPr>
            <a:r>
              <a:rPr lang="fa-IR" sz="1200">
                <a:cs typeface="B Homa" pitchFamily="2" charset="-78"/>
              </a:rPr>
              <a:t>تعداد</a:t>
            </a:r>
            <a:r>
              <a:rPr lang="fa-IR" sz="1200" baseline="0">
                <a:cs typeface="B Homa" pitchFamily="2" charset="-78"/>
              </a:rPr>
              <a:t> طبقات</a:t>
            </a:r>
            <a:endParaRPr lang="en-US" sz="1200">
              <a:cs typeface="B Homa" pitchFamily="2" charset="-78"/>
            </a:endParaRPr>
          </a:p>
        </c:rich>
      </c:tx>
      <c:layout>
        <c:manualLayout>
          <c:xMode val="edge"/>
          <c:yMode val="edge"/>
          <c:x val="0.39943661971831207"/>
          <c:y val="0"/>
        </c:manualLayout>
      </c:layout>
      <c:overlay val="0"/>
    </c:title>
    <c:autoTitleDeleted val="0"/>
    <c:plotArea>
      <c:layout>
        <c:manualLayout>
          <c:layoutTarget val="inner"/>
          <c:xMode val="edge"/>
          <c:yMode val="edge"/>
          <c:x val="0.19391914038914274"/>
          <c:y val="0.14049467774861468"/>
          <c:w val="0.5417098566904569"/>
          <c:h val="0.80127916302128899"/>
        </c:manualLayout>
      </c:layout>
      <c:doughnutChart>
        <c:varyColors val="1"/>
        <c:ser>
          <c:idx val="0"/>
          <c:order val="0"/>
          <c:spPr>
            <a:scene3d>
              <a:camera prst="orthographicFront"/>
              <a:lightRig rig="threePt" dir="t"/>
            </a:scene3d>
            <a:sp3d>
              <a:bevelT/>
              <a:bevelB/>
            </a:sp3d>
          </c:spPr>
          <c:dPt>
            <c:idx val="0"/>
            <c:bubble3D val="0"/>
            <c:spPr>
              <a:solidFill>
                <a:srgbClr val="FFFFC7"/>
              </a:solidFill>
              <a:scene3d>
                <a:camera prst="orthographicFront"/>
                <a:lightRig rig="threePt" dir="t"/>
              </a:scene3d>
              <a:sp3d>
                <a:bevelT/>
                <a:bevelB/>
              </a:sp3d>
            </c:spPr>
            <c:extLst xmlns:c16r2="http://schemas.microsoft.com/office/drawing/2015/06/chart">
              <c:ext xmlns:c16="http://schemas.microsoft.com/office/drawing/2014/chart" uri="{C3380CC4-5D6E-409C-BE32-E72D297353CC}">
                <c16:uniqueId val="{00000000-899D-4A01-BE60-55B412637C1C}"/>
              </c:ext>
            </c:extLst>
          </c:dPt>
          <c:dPt>
            <c:idx val="1"/>
            <c:bubble3D val="0"/>
            <c:spPr>
              <a:solidFill>
                <a:srgbClr val="E0FF85"/>
              </a:solidFill>
              <a:scene3d>
                <a:camera prst="orthographicFront"/>
                <a:lightRig rig="threePt" dir="t"/>
              </a:scene3d>
              <a:sp3d>
                <a:bevelT/>
                <a:bevelB/>
              </a:sp3d>
            </c:spPr>
            <c:extLst xmlns:c16r2="http://schemas.microsoft.com/office/drawing/2015/06/chart">
              <c:ext xmlns:c16="http://schemas.microsoft.com/office/drawing/2014/chart" uri="{C3380CC4-5D6E-409C-BE32-E72D297353CC}">
                <c16:uniqueId val="{00000001-899D-4A01-BE60-55B412637C1C}"/>
              </c:ext>
            </c:extLst>
          </c:dPt>
          <c:dPt>
            <c:idx val="2"/>
            <c:bubble3D val="0"/>
            <c:spPr>
              <a:solidFill>
                <a:srgbClr val="B0FF61"/>
              </a:solidFill>
              <a:scene3d>
                <a:camera prst="orthographicFront"/>
                <a:lightRig rig="threePt" dir="t"/>
              </a:scene3d>
              <a:sp3d>
                <a:bevelT/>
                <a:bevelB/>
              </a:sp3d>
            </c:spPr>
            <c:extLst xmlns:c16r2="http://schemas.microsoft.com/office/drawing/2015/06/chart">
              <c:ext xmlns:c16="http://schemas.microsoft.com/office/drawing/2014/chart" uri="{C3380CC4-5D6E-409C-BE32-E72D297353CC}">
                <c16:uniqueId val="{00000002-899D-4A01-BE60-55B412637C1C}"/>
              </c:ext>
            </c:extLst>
          </c:dPt>
          <c:dPt>
            <c:idx val="3"/>
            <c:bubble3D val="0"/>
            <c:spPr>
              <a:solidFill>
                <a:srgbClr val="7FFF7F"/>
              </a:solidFill>
              <a:scene3d>
                <a:camera prst="orthographicFront"/>
                <a:lightRig rig="threePt" dir="t"/>
              </a:scene3d>
              <a:sp3d>
                <a:bevelT/>
                <a:bevelB/>
              </a:sp3d>
            </c:spPr>
            <c:extLst xmlns:c16r2="http://schemas.microsoft.com/office/drawing/2015/06/chart">
              <c:ext xmlns:c16="http://schemas.microsoft.com/office/drawing/2014/chart" uri="{C3380CC4-5D6E-409C-BE32-E72D297353CC}">
                <c16:uniqueId val="{00000003-899D-4A01-BE60-55B412637C1C}"/>
              </c:ext>
            </c:extLst>
          </c:dPt>
          <c:dPt>
            <c:idx val="4"/>
            <c:bubble3D val="0"/>
            <c:spPr>
              <a:solidFill>
                <a:srgbClr val="7FFFBF"/>
              </a:solidFill>
              <a:scene3d>
                <a:camera prst="orthographicFront"/>
                <a:lightRig rig="threePt" dir="t"/>
              </a:scene3d>
              <a:sp3d>
                <a:bevelT/>
                <a:bevelB/>
              </a:sp3d>
            </c:spPr>
            <c:extLst xmlns:c16r2="http://schemas.microsoft.com/office/drawing/2015/06/chart">
              <c:ext xmlns:c16="http://schemas.microsoft.com/office/drawing/2014/chart" uri="{C3380CC4-5D6E-409C-BE32-E72D297353CC}">
                <c16:uniqueId val="{00000004-899D-4A01-BE60-55B412637C1C}"/>
              </c:ext>
            </c:extLst>
          </c:dPt>
          <c:dPt>
            <c:idx val="5"/>
            <c:bubble3D val="0"/>
            <c:spPr>
              <a:solidFill>
                <a:srgbClr val="00FFFF"/>
              </a:solidFill>
              <a:scene3d>
                <a:camera prst="orthographicFront"/>
                <a:lightRig rig="threePt" dir="t"/>
              </a:scene3d>
              <a:sp3d>
                <a:bevelT/>
                <a:bevelB/>
              </a:sp3d>
            </c:spPr>
            <c:extLst xmlns:c16r2="http://schemas.microsoft.com/office/drawing/2015/06/chart">
              <c:ext xmlns:c16="http://schemas.microsoft.com/office/drawing/2014/chart" uri="{C3380CC4-5D6E-409C-BE32-E72D297353CC}">
                <c16:uniqueId val="{00000005-899D-4A01-BE60-55B412637C1C}"/>
              </c:ext>
            </c:extLst>
          </c:dPt>
          <c:dPt>
            <c:idx val="6"/>
            <c:bubble3D val="0"/>
            <c:spPr>
              <a:solidFill>
                <a:srgbClr val="00A5A5"/>
              </a:solidFill>
              <a:scene3d>
                <a:camera prst="orthographicFront"/>
                <a:lightRig rig="threePt" dir="t"/>
              </a:scene3d>
              <a:sp3d>
                <a:bevelT/>
                <a:bevelB/>
              </a:sp3d>
            </c:spPr>
            <c:extLst xmlns:c16r2="http://schemas.microsoft.com/office/drawing/2015/06/chart">
              <c:ext xmlns:c16="http://schemas.microsoft.com/office/drawing/2014/chart" uri="{C3380CC4-5D6E-409C-BE32-E72D297353CC}">
                <c16:uniqueId val="{00000006-899D-4A01-BE60-55B412637C1C}"/>
              </c:ext>
            </c:extLst>
          </c:dPt>
          <c:dPt>
            <c:idx val="7"/>
            <c:bubble3D val="0"/>
            <c:spPr>
              <a:solidFill>
                <a:srgbClr val="007F7F"/>
              </a:solidFill>
              <a:scene3d>
                <a:camera prst="orthographicFront"/>
                <a:lightRig rig="threePt" dir="t"/>
              </a:scene3d>
              <a:sp3d>
                <a:bevelT/>
                <a:bevelB/>
              </a:sp3d>
            </c:spPr>
            <c:extLst xmlns:c16r2="http://schemas.microsoft.com/office/drawing/2015/06/chart">
              <c:ext xmlns:c16="http://schemas.microsoft.com/office/drawing/2014/chart" uri="{C3380CC4-5D6E-409C-BE32-E72D297353CC}">
                <c16:uniqueId val="{00000007-899D-4A01-BE60-55B412637C1C}"/>
              </c:ext>
            </c:extLst>
          </c:dPt>
          <c:dLbls>
            <c:dLbl>
              <c:idx val="1"/>
              <c:spPr/>
              <c:txPr>
                <a:bodyPr/>
                <a:lstStyle/>
                <a:p>
                  <a:pPr>
                    <a:defRPr lang="en-US" sz="1000"/>
                  </a:pPr>
                  <a:endParaRPr lang="fa-IR"/>
                </a:p>
              </c:txPr>
              <c:showLegendKey val="0"/>
              <c:showVal val="0"/>
              <c:showCatName val="0"/>
              <c:showSerName val="0"/>
              <c:showPercent val="1"/>
              <c:showBubbleSize val="0"/>
            </c:dLbl>
            <c:dLbl>
              <c:idx val="2"/>
              <c:spPr/>
              <c:txPr>
                <a:bodyPr/>
                <a:lstStyle/>
                <a:p>
                  <a:pPr>
                    <a:defRPr lang="en-US" sz="1000"/>
                  </a:pPr>
                  <a:endParaRPr lang="fa-IR"/>
                </a:p>
              </c:txPr>
              <c:showLegendKey val="0"/>
              <c:showVal val="0"/>
              <c:showCatName val="0"/>
              <c:showSerName val="0"/>
              <c:showPercent val="1"/>
              <c:showBubbleSize val="0"/>
            </c:dLbl>
            <c:dLbl>
              <c:idx val="3"/>
              <c:spPr/>
              <c:txPr>
                <a:bodyPr/>
                <a:lstStyle/>
                <a:p>
                  <a:pPr>
                    <a:defRPr lang="en-US" sz="1000"/>
                  </a:pPr>
                  <a:endParaRPr lang="fa-IR"/>
                </a:p>
              </c:txPr>
              <c:showLegendKey val="0"/>
              <c:showVal val="0"/>
              <c:showCatName val="0"/>
              <c:showSerName val="0"/>
              <c:showPercent val="1"/>
              <c:showBubbleSize val="0"/>
            </c:dLbl>
            <c:dLbl>
              <c:idx val="8"/>
              <c:delete val="1"/>
              <c:extLst xmlns:c16r2="http://schemas.microsoft.com/office/drawing/2015/06/chart">
                <c:ext xmlns:c16="http://schemas.microsoft.com/office/drawing/2014/chart" uri="{C3380CC4-5D6E-409C-BE32-E72D297353CC}">
                  <c16:uniqueId val="{00000008-899D-4A01-BE60-55B412637C1C}"/>
                </c:ext>
                <c:ext xmlns:c15="http://schemas.microsoft.com/office/drawing/2012/chart" uri="{CE6537A1-D6FC-4f65-9D91-7224C49458BB}"/>
              </c:extLst>
            </c:dLbl>
            <c:spPr>
              <a:noFill/>
              <a:ln>
                <a:noFill/>
              </a:ln>
              <a:effectLst/>
            </c:spPr>
            <c:txPr>
              <a:bodyPr/>
              <a:lstStyle/>
              <a:p>
                <a:pPr>
                  <a:defRPr lang="en-US" sz="800"/>
                </a:pPr>
                <a:endParaRPr lang="fa-IR"/>
              </a:p>
            </c:txPr>
            <c:showLegendKey val="0"/>
            <c:showVal val="0"/>
            <c:showCatName val="0"/>
            <c:showSerName val="0"/>
            <c:showPercent val="1"/>
            <c:showBubbleSize val="0"/>
            <c:showLeaderLines val="1"/>
            <c:extLst xmlns:c16r2="http://schemas.microsoft.com/office/drawing/2015/06/chart">
              <c:ext xmlns:c15="http://schemas.microsoft.com/office/drawing/2012/chart" uri="{CE6537A1-D6FC-4f65-9D91-7224C49458BB}"/>
            </c:extLst>
          </c:dLbls>
          <c:cat>
            <c:strRef>
              <c:f>Sheet1!$A$18:$A$26</c:f>
              <c:strCache>
                <c:ptCount val="9"/>
                <c:pt idx="0">
                  <c:v>فاقد بنا</c:v>
                </c:pt>
                <c:pt idx="1">
                  <c:v>1طبقه</c:v>
                </c:pt>
                <c:pt idx="2">
                  <c:v>2طبقه</c:v>
                </c:pt>
                <c:pt idx="3">
                  <c:v>3طبقه</c:v>
                </c:pt>
                <c:pt idx="4">
                  <c:v>4طبقه</c:v>
                </c:pt>
                <c:pt idx="5">
                  <c:v>5طبقه</c:v>
                </c:pt>
                <c:pt idx="6">
                  <c:v>6طبقه</c:v>
                </c:pt>
                <c:pt idx="7">
                  <c:v>7طبقه</c:v>
                </c:pt>
                <c:pt idx="8">
                  <c:v>7طبقه به بالا</c:v>
                </c:pt>
              </c:strCache>
            </c:strRef>
          </c:cat>
          <c:val>
            <c:numRef>
              <c:f>Sheet1!$C$18:$C$26</c:f>
              <c:numCache>
                <c:formatCode>General</c:formatCode>
                <c:ptCount val="9"/>
                <c:pt idx="0">
                  <c:v>5</c:v>
                </c:pt>
                <c:pt idx="1">
                  <c:v>17</c:v>
                </c:pt>
                <c:pt idx="2">
                  <c:v>44</c:v>
                </c:pt>
                <c:pt idx="3">
                  <c:v>22</c:v>
                </c:pt>
                <c:pt idx="4">
                  <c:v>3</c:v>
                </c:pt>
                <c:pt idx="5">
                  <c:v>2</c:v>
                </c:pt>
                <c:pt idx="6">
                  <c:v>5</c:v>
                </c:pt>
                <c:pt idx="7">
                  <c:v>2</c:v>
                </c:pt>
                <c:pt idx="8">
                  <c:v>0</c:v>
                </c:pt>
              </c:numCache>
            </c:numRef>
          </c:val>
          <c:extLst xmlns:c16r2="http://schemas.microsoft.com/office/drawing/2015/06/chart">
            <c:ext xmlns:c16="http://schemas.microsoft.com/office/drawing/2014/chart" uri="{C3380CC4-5D6E-409C-BE32-E72D297353CC}">
              <c16:uniqueId val="{00000009-899D-4A01-BE60-55B412637C1C}"/>
            </c:ext>
          </c:extLst>
        </c:ser>
        <c:dLbls>
          <c:showLegendKey val="0"/>
          <c:showVal val="0"/>
          <c:showCatName val="0"/>
          <c:showSerName val="0"/>
          <c:showPercent val="1"/>
          <c:showBubbleSize val="0"/>
          <c:showLeaderLines val="1"/>
        </c:dLbls>
        <c:firstSliceAng val="0"/>
        <c:holeSize val="50"/>
      </c:doughnutChart>
    </c:plotArea>
    <c:legend>
      <c:legendPos val="r"/>
      <c:legendEntry>
        <c:idx val="8"/>
        <c:delete val="1"/>
      </c:legendEntry>
      <c:overlay val="0"/>
      <c:txPr>
        <a:bodyPr/>
        <a:lstStyle/>
        <a:p>
          <a:pPr>
            <a:defRPr lang="en-US">
              <a:cs typeface="B Homa" pitchFamily="2" charset="-78"/>
            </a:defRPr>
          </a:pPr>
          <a:endParaRPr lang="fa-IR"/>
        </a:p>
      </c:txPr>
    </c:legend>
    <c:plotVisOnly val="1"/>
    <c:dispBlanksAs val="gap"/>
    <c:showDLblsOverMax val="0"/>
  </c:chart>
  <c:externalData r:id="rId1">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6"/>
    </mc:Choice>
    <mc:Fallback>
      <c:style val="6"/>
    </mc:Fallback>
  </mc:AlternateContent>
  <c:chart>
    <c:title>
      <c:tx>
        <c:rich>
          <a:bodyPr/>
          <a:lstStyle/>
          <a:p>
            <a:pPr>
              <a:defRPr lang="en-US"/>
            </a:pPr>
            <a:r>
              <a:rPr lang="fa-IR" sz="1200">
                <a:cs typeface="B Homa" pitchFamily="2" charset="-78"/>
              </a:rPr>
              <a:t>دانه بندی</a:t>
            </a:r>
            <a:endParaRPr lang="en-US" sz="1200">
              <a:cs typeface="B Homa" pitchFamily="2" charset="-78"/>
            </a:endParaRPr>
          </a:p>
        </c:rich>
      </c:tx>
      <c:overlay val="0"/>
    </c:title>
    <c:autoTitleDeleted val="0"/>
    <c:view3D>
      <c:rotX val="10"/>
      <c:rotY val="10"/>
      <c:rAngAx val="1"/>
    </c:view3D>
    <c:floor>
      <c:thickness val="0"/>
    </c:floor>
    <c:sideWall>
      <c:thickness val="0"/>
      <c:spPr>
        <a:solidFill>
          <a:schemeClr val="accent4">
            <a:lumMod val="20000"/>
            <a:lumOff val="80000"/>
          </a:schemeClr>
        </a:solidFill>
      </c:spPr>
    </c:sideWall>
    <c:backWall>
      <c:thickness val="0"/>
      <c:spPr>
        <a:solidFill>
          <a:schemeClr val="accent4">
            <a:lumMod val="20000"/>
            <a:lumOff val="80000"/>
          </a:schemeClr>
        </a:solidFill>
      </c:spPr>
    </c:backWall>
    <c:plotArea>
      <c:layout>
        <c:manualLayout>
          <c:layoutTarget val="inner"/>
          <c:xMode val="edge"/>
          <c:yMode val="edge"/>
          <c:x val="0.16872515069688609"/>
          <c:y val="0.17031465792512021"/>
          <c:w val="0.71478593524120515"/>
          <c:h val="0.6610022525002488"/>
        </c:manualLayout>
      </c:layout>
      <c:bar3DChart>
        <c:barDir val="col"/>
        <c:grouping val="clustered"/>
        <c:varyColors val="0"/>
        <c:ser>
          <c:idx val="0"/>
          <c:order val="0"/>
          <c:spPr>
            <a:effectLst>
              <a:outerShdw blurRad="50800" dist="38100" dir="13500000" algn="br" rotWithShape="0">
                <a:prstClr val="black">
                  <a:alpha val="40000"/>
                </a:prstClr>
              </a:outerShdw>
            </a:effectLst>
            <a:scene3d>
              <a:camera prst="orthographicFront"/>
              <a:lightRig rig="threePt" dir="t"/>
            </a:scene3d>
            <a:sp3d>
              <a:bevelT w="19050" h="88900"/>
            </a:sp3d>
          </c:spPr>
          <c:invertIfNegative val="0"/>
          <c:dPt>
            <c:idx val="0"/>
            <c:invertIfNegative val="0"/>
            <c:bubble3D val="0"/>
            <c:spPr>
              <a:solidFill>
                <a:srgbClr val="BF7FFF"/>
              </a:solidFill>
              <a:effectLst>
                <a:outerShdw blurRad="50800" dist="38100" dir="13500000" algn="br" rotWithShape="0">
                  <a:prstClr val="black">
                    <a:alpha val="40000"/>
                  </a:prstClr>
                </a:outerShdw>
              </a:effectLst>
              <a:scene3d>
                <a:camera prst="orthographicFront"/>
                <a:lightRig rig="threePt" dir="t"/>
              </a:scene3d>
              <a:sp3d>
                <a:bevelT w="19050" h="88900"/>
              </a:sp3d>
            </c:spPr>
            <c:extLst xmlns:c16r2="http://schemas.microsoft.com/office/drawing/2015/06/chart">
              <c:ext xmlns:c16="http://schemas.microsoft.com/office/drawing/2014/chart" uri="{C3380CC4-5D6E-409C-BE32-E72D297353CC}">
                <c16:uniqueId val="{00000000-4AAD-45F2-BEA9-2A39FB15DB7A}"/>
              </c:ext>
            </c:extLst>
          </c:dPt>
          <c:dPt>
            <c:idx val="1"/>
            <c:invertIfNegative val="0"/>
            <c:bubble3D val="0"/>
            <c:spPr>
              <a:solidFill>
                <a:srgbClr val="26004C"/>
              </a:solidFill>
              <a:effectLst>
                <a:outerShdw blurRad="50800" dist="38100" dir="13500000" algn="br" rotWithShape="0">
                  <a:prstClr val="black">
                    <a:alpha val="40000"/>
                  </a:prstClr>
                </a:outerShdw>
              </a:effectLst>
              <a:scene3d>
                <a:camera prst="orthographicFront"/>
                <a:lightRig rig="threePt" dir="t"/>
              </a:scene3d>
              <a:sp3d>
                <a:bevelT w="19050" h="88900"/>
              </a:sp3d>
            </c:spPr>
            <c:extLst xmlns:c16r2="http://schemas.microsoft.com/office/drawing/2015/06/chart">
              <c:ext xmlns:c16="http://schemas.microsoft.com/office/drawing/2014/chart" uri="{C3380CC4-5D6E-409C-BE32-E72D297353CC}">
                <c16:uniqueId val="{00000001-4AAD-45F2-BEA9-2A39FB15DB7A}"/>
              </c:ext>
            </c:extLst>
          </c:dPt>
          <c:dLbls>
            <c:spPr>
              <a:noFill/>
              <a:ln>
                <a:noFill/>
              </a:ln>
              <a:effectLst/>
            </c:spPr>
            <c:txPr>
              <a:bodyPr/>
              <a:lstStyle/>
              <a:p>
                <a:pPr>
                  <a:defRPr lang="en-US"/>
                </a:pPr>
                <a:endParaRPr lang="fa-IR"/>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Sheet1!$H$2:$H$3</c:f>
              <c:strCache>
                <c:ptCount val="2"/>
                <c:pt idx="0">
                  <c:v>ریزدانه </c:v>
                </c:pt>
                <c:pt idx="1">
                  <c:v>درشت دانه</c:v>
                </c:pt>
              </c:strCache>
            </c:strRef>
          </c:cat>
          <c:val>
            <c:numRef>
              <c:f>Sheet1!$J$2:$J$3</c:f>
              <c:numCache>
                <c:formatCode>General</c:formatCode>
                <c:ptCount val="2"/>
                <c:pt idx="0">
                  <c:v>22</c:v>
                </c:pt>
                <c:pt idx="1">
                  <c:v>78</c:v>
                </c:pt>
              </c:numCache>
            </c:numRef>
          </c:val>
          <c:extLst xmlns:c16r2="http://schemas.microsoft.com/office/drawing/2015/06/chart">
            <c:ext xmlns:c16="http://schemas.microsoft.com/office/drawing/2014/chart" uri="{C3380CC4-5D6E-409C-BE32-E72D297353CC}">
              <c16:uniqueId val="{00000002-4AAD-45F2-BEA9-2A39FB15DB7A}"/>
            </c:ext>
          </c:extLst>
        </c:ser>
        <c:dLbls>
          <c:showLegendKey val="0"/>
          <c:showVal val="1"/>
          <c:showCatName val="0"/>
          <c:showSerName val="0"/>
          <c:showPercent val="0"/>
          <c:showBubbleSize val="0"/>
        </c:dLbls>
        <c:gapWidth val="150"/>
        <c:shape val="box"/>
        <c:axId val="84101920"/>
        <c:axId val="84095392"/>
        <c:axId val="0"/>
      </c:bar3DChart>
      <c:catAx>
        <c:axId val="84101920"/>
        <c:scaling>
          <c:orientation val="minMax"/>
        </c:scaling>
        <c:delete val="0"/>
        <c:axPos val="b"/>
        <c:numFmt formatCode="General" sourceLinked="0"/>
        <c:majorTickMark val="out"/>
        <c:minorTickMark val="none"/>
        <c:tickLblPos val="nextTo"/>
        <c:txPr>
          <a:bodyPr/>
          <a:lstStyle/>
          <a:p>
            <a:pPr>
              <a:defRPr lang="en-US"/>
            </a:pPr>
            <a:endParaRPr lang="fa-IR"/>
          </a:p>
        </c:txPr>
        <c:crossAx val="84095392"/>
        <c:crosses val="autoZero"/>
        <c:auto val="1"/>
        <c:lblAlgn val="ctr"/>
        <c:lblOffset val="100"/>
        <c:noMultiLvlLbl val="0"/>
      </c:catAx>
      <c:valAx>
        <c:axId val="84095392"/>
        <c:scaling>
          <c:orientation val="minMax"/>
        </c:scaling>
        <c:delete val="0"/>
        <c:axPos val="l"/>
        <c:title>
          <c:tx>
            <c:rich>
              <a:bodyPr rot="-5400000" vert="horz"/>
              <a:lstStyle/>
              <a:p>
                <a:pPr>
                  <a:defRPr lang="en-US"/>
                </a:pPr>
                <a:r>
                  <a:rPr lang="fa-IR" b="0">
                    <a:cs typeface="B Homa" pitchFamily="2" charset="-78"/>
                  </a:rPr>
                  <a:t>درصد</a:t>
                </a:r>
                <a:endParaRPr lang="en-US" b="0">
                  <a:cs typeface="B Homa" pitchFamily="2" charset="-78"/>
                </a:endParaRPr>
              </a:p>
            </c:rich>
          </c:tx>
          <c:layout>
            <c:manualLayout>
              <c:xMode val="edge"/>
              <c:yMode val="edge"/>
              <c:x val="0.19954746281714808"/>
              <c:y val="8.5287776527934012E-2"/>
            </c:manualLayout>
          </c:layout>
          <c:overlay val="0"/>
        </c:title>
        <c:numFmt formatCode="General" sourceLinked="1"/>
        <c:majorTickMark val="out"/>
        <c:minorTickMark val="none"/>
        <c:tickLblPos val="nextTo"/>
        <c:txPr>
          <a:bodyPr/>
          <a:lstStyle/>
          <a:p>
            <a:pPr>
              <a:defRPr lang="en-US"/>
            </a:pPr>
            <a:endParaRPr lang="fa-IR"/>
          </a:p>
        </c:txPr>
        <c:crossAx val="84101920"/>
        <c:crosses val="autoZero"/>
        <c:crossBetween val="between"/>
      </c:valAx>
    </c:plotArea>
    <c:plotVisOnly val="1"/>
    <c:dispBlanksAs val="gap"/>
    <c:showDLblsOverMax val="0"/>
  </c:chart>
  <c:externalData r:id="rId1">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lang="en-US"/>
            </a:pPr>
            <a:r>
              <a:rPr lang="fa-IR" sz="1200">
                <a:cs typeface="B Homa" pitchFamily="2" charset="-78"/>
              </a:rPr>
              <a:t>دانه بندی</a:t>
            </a:r>
            <a:endParaRPr lang="en-US" sz="1200">
              <a:cs typeface="B Homa" pitchFamily="2" charset="-78"/>
            </a:endParaRPr>
          </a:p>
        </c:rich>
      </c:tx>
      <c:overlay val="0"/>
    </c:title>
    <c:autoTitleDeleted val="0"/>
    <c:plotArea>
      <c:layout/>
      <c:doughnutChart>
        <c:varyColors val="1"/>
        <c:ser>
          <c:idx val="0"/>
          <c:order val="0"/>
          <c:spPr>
            <a:scene3d>
              <a:camera prst="orthographicFront"/>
              <a:lightRig rig="threePt" dir="t"/>
            </a:scene3d>
            <a:sp3d>
              <a:bevelT/>
              <a:bevelB/>
            </a:sp3d>
          </c:spPr>
          <c:dPt>
            <c:idx val="0"/>
            <c:bubble3D val="0"/>
            <c:spPr>
              <a:solidFill>
                <a:srgbClr val="BF7FFF"/>
              </a:solidFill>
              <a:scene3d>
                <a:camera prst="orthographicFront"/>
                <a:lightRig rig="threePt" dir="t"/>
              </a:scene3d>
              <a:sp3d>
                <a:bevelT/>
                <a:bevelB/>
              </a:sp3d>
            </c:spPr>
            <c:extLst xmlns:c16r2="http://schemas.microsoft.com/office/drawing/2015/06/chart">
              <c:ext xmlns:c16="http://schemas.microsoft.com/office/drawing/2014/chart" uri="{C3380CC4-5D6E-409C-BE32-E72D297353CC}">
                <c16:uniqueId val="{00000000-08CF-446B-8B9A-0AC84AFDF16B}"/>
              </c:ext>
            </c:extLst>
          </c:dPt>
          <c:dPt>
            <c:idx val="1"/>
            <c:bubble3D val="0"/>
            <c:spPr>
              <a:solidFill>
                <a:srgbClr val="26004C"/>
              </a:solidFill>
              <a:scene3d>
                <a:camera prst="orthographicFront"/>
                <a:lightRig rig="threePt" dir="t"/>
              </a:scene3d>
              <a:sp3d>
                <a:bevelT/>
                <a:bevelB/>
              </a:sp3d>
            </c:spPr>
            <c:extLst xmlns:c16r2="http://schemas.microsoft.com/office/drawing/2015/06/chart">
              <c:ext xmlns:c16="http://schemas.microsoft.com/office/drawing/2014/chart" uri="{C3380CC4-5D6E-409C-BE32-E72D297353CC}">
                <c16:uniqueId val="{00000001-08CF-446B-8B9A-0AC84AFDF16B}"/>
              </c:ext>
            </c:extLst>
          </c:dPt>
          <c:dLbls>
            <c:spPr>
              <a:noFill/>
              <a:ln>
                <a:noFill/>
              </a:ln>
              <a:effectLst/>
            </c:spPr>
            <c:txPr>
              <a:bodyPr/>
              <a:lstStyle/>
              <a:p>
                <a:pPr>
                  <a:defRPr lang="en-US"/>
                </a:pPr>
                <a:endParaRPr lang="fa-IR"/>
              </a:p>
            </c:txPr>
            <c:showLegendKey val="0"/>
            <c:showVal val="0"/>
            <c:showCatName val="0"/>
            <c:showSerName val="0"/>
            <c:showPercent val="1"/>
            <c:showBubbleSize val="0"/>
            <c:showLeaderLines val="0"/>
            <c:extLst xmlns:c16r2="http://schemas.microsoft.com/office/drawing/2015/06/chart">
              <c:ext xmlns:c15="http://schemas.microsoft.com/office/drawing/2012/chart" uri="{CE6537A1-D6FC-4f65-9D91-7224C49458BB}"/>
            </c:extLst>
          </c:dLbls>
          <c:cat>
            <c:strRef>
              <c:f>Sheet1!$H$2:$H$3</c:f>
              <c:strCache>
                <c:ptCount val="2"/>
                <c:pt idx="0">
                  <c:v>ریزدانه </c:v>
                </c:pt>
                <c:pt idx="1">
                  <c:v>درشت دانه</c:v>
                </c:pt>
              </c:strCache>
            </c:strRef>
          </c:cat>
          <c:val>
            <c:numRef>
              <c:f>Sheet1!$J$2:$J$3</c:f>
              <c:numCache>
                <c:formatCode>General</c:formatCode>
                <c:ptCount val="2"/>
                <c:pt idx="0">
                  <c:v>22</c:v>
                </c:pt>
                <c:pt idx="1">
                  <c:v>78</c:v>
                </c:pt>
              </c:numCache>
            </c:numRef>
          </c:val>
          <c:extLst xmlns:c16r2="http://schemas.microsoft.com/office/drawing/2015/06/chart">
            <c:ext xmlns:c16="http://schemas.microsoft.com/office/drawing/2014/chart" uri="{C3380CC4-5D6E-409C-BE32-E72D297353CC}">
              <c16:uniqueId val="{00000002-08CF-446B-8B9A-0AC84AFDF16B}"/>
            </c:ext>
          </c:extLst>
        </c:ser>
        <c:dLbls>
          <c:showLegendKey val="0"/>
          <c:showVal val="0"/>
          <c:showCatName val="0"/>
          <c:showSerName val="0"/>
          <c:showPercent val="1"/>
          <c:showBubbleSize val="0"/>
          <c:showLeaderLines val="0"/>
        </c:dLbls>
        <c:firstSliceAng val="0"/>
        <c:holeSize val="50"/>
      </c:doughnutChart>
    </c:plotArea>
    <c:legend>
      <c:legendPos val="r"/>
      <c:overlay val="0"/>
      <c:txPr>
        <a:bodyPr/>
        <a:lstStyle/>
        <a:p>
          <a:pPr>
            <a:defRPr lang="en-US">
              <a:cs typeface="B Homa" pitchFamily="2" charset="-78"/>
            </a:defRPr>
          </a:pPr>
          <a:endParaRPr lang="fa-IR"/>
        </a:p>
      </c:txPr>
    </c:legend>
    <c:plotVisOnly val="1"/>
    <c:dispBlanksAs val="gap"/>
    <c:showDLblsOverMax val="0"/>
  </c:chart>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36"/>
    </mc:Choice>
    <mc:Fallback>
      <c:style val="36"/>
    </mc:Fallback>
  </mc:AlternateContent>
  <c:chart>
    <c:title>
      <c:tx>
        <c:rich>
          <a:bodyPr/>
          <a:lstStyle/>
          <a:p>
            <a:pPr>
              <a:defRPr lang="en-US"/>
            </a:pPr>
            <a:r>
              <a:rPr lang="fa-IR" sz="1200">
                <a:cs typeface="B Homa" pitchFamily="2" charset="-78"/>
              </a:rPr>
              <a:t>تعداد کاربری</a:t>
            </a:r>
            <a:endParaRPr lang="en-US" sz="1200">
              <a:cs typeface="B Homa" pitchFamily="2" charset="-78"/>
            </a:endParaRPr>
          </a:p>
        </c:rich>
      </c:tx>
      <c:overlay val="1"/>
    </c:title>
    <c:autoTitleDeleted val="0"/>
    <c:view3D>
      <c:rotX val="15"/>
      <c:rotY val="20"/>
      <c:rAngAx val="1"/>
    </c:view3D>
    <c:floor>
      <c:thickness val="0"/>
      <c:spPr>
        <a:solidFill>
          <a:schemeClr val="accent3">
            <a:lumMod val="20000"/>
            <a:lumOff val="80000"/>
            <a:alpha val="34000"/>
          </a:schemeClr>
        </a:solidFill>
      </c:spPr>
    </c:floor>
    <c:sideWall>
      <c:thickness val="0"/>
      <c:spPr>
        <a:solidFill>
          <a:srgbClr val="9BBB59">
            <a:lumMod val="20000"/>
            <a:lumOff val="80000"/>
            <a:alpha val="78000"/>
          </a:srgbClr>
        </a:solidFill>
      </c:spPr>
    </c:sideWall>
    <c:backWall>
      <c:thickness val="0"/>
      <c:spPr>
        <a:solidFill>
          <a:srgbClr val="9BBB59">
            <a:lumMod val="20000"/>
            <a:lumOff val="80000"/>
            <a:alpha val="78000"/>
          </a:srgbClr>
        </a:solidFill>
      </c:spPr>
    </c:backWall>
    <c:plotArea>
      <c:layout>
        <c:manualLayout>
          <c:layoutTarget val="inner"/>
          <c:xMode val="edge"/>
          <c:yMode val="edge"/>
          <c:x val="0.11302284321969766"/>
          <c:y val="0.1242202846717535"/>
          <c:w val="0.87976799130529093"/>
          <c:h val="0.58404144732586261"/>
        </c:manualLayout>
      </c:layout>
      <c:bar3DChart>
        <c:barDir val="col"/>
        <c:grouping val="clustered"/>
        <c:varyColors val="0"/>
        <c:ser>
          <c:idx val="0"/>
          <c:order val="0"/>
          <c:spPr>
            <a:scene3d>
              <a:camera prst="orthographicFront"/>
              <a:lightRig rig="threePt" dir="t"/>
            </a:scene3d>
            <a:sp3d>
              <a:bevelT w="0" h="50800"/>
              <a:bevelB w="63500" h="6350"/>
              <a:contourClr>
                <a:srgbClr val="000000"/>
              </a:contourClr>
            </a:sp3d>
          </c:spPr>
          <c:invertIfNegative val="0"/>
          <c:dPt>
            <c:idx val="0"/>
            <c:invertIfNegative val="0"/>
            <c:bubble3D val="0"/>
            <c:spPr>
              <a:solidFill>
                <a:srgbClr val="FF0000"/>
              </a:solidFill>
              <a:scene3d>
                <a:camera prst="orthographicFront"/>
                <a:lightRig rig="threePt" dir="t"/>
              </a:scene3d>
              <a:sp3d>
                <a:bevelT w="0" h="50800"/>
                <a:bevelB w="63500" h="6350"/>
                <a:contourClr>
                  <a:srgbClr val="000000"/>
                </a:contourClr>
              </a:sp3d>
            </c:spPr>
            <c:extLst xmlns:c16r2="http://schemas.microsoft.com/office/drawing/2015/06/chart">
              <c:ext xmlns:c16="http://schemas.microsoft.com/office/drawing/2014/chart" uri="{C3380CC4-5D6E-409C-BE32-E72D297353CC}">
                <c16:uniqueId val="{00000000-B747-4C2C-8266-C72B95C5304B}"/>
              </c:ext>
            </c:extLst>
          </c:dPt>
          <c:dPt>
            <c:idx val="1"/>
            <c:invertIfNegative val="0"/>
            <c:bubble3D val="0"/>
            <c:spPr>
              <a:solidFill>
                <a:srgbClr val="8A8A8A"/>
              </a:solidFill>
              <a:scene3d>
                <a:camera prst="orthographicFront"/>
                <a:lightRig rig="threePt" dir="t"/>
              </a:scene3d>
              <a:sp3d>
                <a:bevelT w="0" h="50800"/>
                <a:bevelB w="63500" h="6350"/>
                <a:contourClr>
                  <a:srgbClr val="000000"/>
                </a:contourClr>
              </a:sp3d>
            </c:spPr>
            <c:extLst xmlns:c16r2="http://schemas.microsoft.com/office/drawing/2015/06/chart">
              <c:ext xmlns:c16="http://schemas.microsoft.com/office/drawing/2014/chart" uri="{C3380CC4-5D6E-409C-BE32-E72D297353CC}">
                <c16:uniqueId val="{00000001-B747-4C2C-8266-C72B95C5304B}"/>
              </c:ext>
            </c:extLst>
          </c:dPt>
          <c:dPt>
            <c:idx val="2"/>
            <c:invertIfNegative val="0"/>
            <c:bubble3D val="0"/>
            <c:spPr>
              <a:solidFill>
                <a:srgbClr val="0029A5"/>
              </a:solidFill>
              <a:scene3d>
                <a:camera prst="orthographicFront"/>
                <a:lightRig rig="threePt" dir="t"/>
              </a:scene3d>
              <a:sp3d>
                <a:bevelT w="0" h="50800"/>
                <a:bevelB w="63500" h="6350"/>
                <a:contourClr>
                  <a:srgbClr val="000000"/>
                </a:contourClr>
              </a:sp3d>
            </c:spPr>
            <c:extLst xmlns:c16r2="http://schemas.microsoft.com/office/drawing/2015/06/chart">
              <c:ext xmlns:c16="http://schemas.microsoft.com/office/drawing/2014/chart" uri="{C3380CC4-5D6E-409C-BE32-E72D297353CC}">
                <c16:uniqueId val="{00000002-B747-4C2C-8266-C72B95C5304B}"/>
              </c:ext>
            </c:extLst>
          </c:dPt>
          <c:dPt>
            <c:idx val="3"/>
            <c:invertIfNegative val="0"/>
            <c:bubble3D val="0"/>
            <c:spPr>
              <a:solidFill>
                <a:srgbClr val="DBDBDB"/>
              </a:solidFill>
              <a:scene3d>
                <a:camera prst="orthographicFront"/>
                <a:lightRig rig="threePt" dir="t"/>
              </a:scene3d>
              <a:sp3d>
                <a:bevelT w="0" h="50800"/>
                <a:bevelB w="63500" h="6350"/>
                <a:contourClr>
                  <a:srgbClr val="000000"/>
                </a:contourClr>
              </a:sp3d>
            </c:spPr>
            <c:extLst xmlns:c16r2="http://schemas.microsoft.com/office/drawing/2015/06/chart">
              <c:ext xmlns:c16="http://schemas.microsoft.com/office/drawing/2014/chart" uri="{C3380CC4-5D6E-409C-BE32-E72D297353CC}">
                <c16:uniqueId val="{00000003-B747-4C2C-8266-C72B95C5304B}"/>
              </c:ext>
            </c:extLst>
          </c:dPt>
          <c:dPt>
            <c:idx val="4"/>
            <c:invertIfNegative val="0"/>
            <c:bubble3D val="0"/>
            <c:spPr>
              <a:solidFill>
                <a:srgbClr val="4C0013"/>
              </a:solidFill>
              <a:scene3d>
                <a:camera prst="orthographicFront"/>
                <a:lightRig rig="threePt" dir="t"/>
              </a:scene3d>
              <a:sp3d>
                <a:bevelT w="0" h="50800"/>
                <a:bevelB w="63500" h="6350"/>
                <a:contourClr>
                  <a:srgbClr val="000000"/>
                </a:contourClr>
              </a:sp3d>
            </c:spPr>
            <c:extLst xmlns:c16r2="http://schemas.microsoft.com/office/drawing/2015/06/chart">
              <c:ext xmlns:c16="http://schemas.microsoft.com/office/drawing/2014/chart" uri="{C3380CC4-5D6E-409C-BE32-E72D297353CC}">
                <c16:uniqueId val="{00000004-B747-4C2C-8266-C72B95C5304B}"/>
              </c:ext>
            </c:extLst>
          </c:dPt>
          <c:dPt>
            <c:idx val="5"/>
            <c:invertIfNegative val="0"/>
            <c:bubble3D val="0"/>
            <c:spPr>
              <a:solidFill>
                <a:srgbClr val="DF7FFF"/>
              </a:solidFill>
              <a:scene3d>
                <a:camera prst="orthographicFront"/>
                <a:lightRig rig="threePt" dir="t"/>
              </a:scene3d>
              <a:sp3d>
                <a:bevelT w="0" h="50800"/>
                <a:bevelB w="63500" h="6350"/>
                <a:contourClr>
                  <a:srgbClr val="000000"/>
                </a:contourClr>
              </a:sp3d>
            </c:spPr>
            <c:extLst xmlns:c16r2="http://schemas.microsoft.com/office/drawing/2015/06/chart">
              <c:ext xmlns:c16="http://schemas.microsoft.com/office/drawing/2014/chart" uri="{C3380CC4-5D6E-409C-BE32-E72D297353CC}">
                <c16:uniqueId val="{00000005-B747-4C2C-8266-C72B95C5304B}"/>
              </c:ext>
            </c:extLst>
          </c:dPt>
          <c:dPt>
            <c:idx val="6"/>
            <c:invertIfNegative val="0"/>
            <c:bubble3D val="0"/>
            <c:spPr>
              <a:solidFill>
                <a:srgbClr val="00A529"/>
              </a:solidFill>
              <a:scene3d>
                <a:camera prst="orthographicFront"/>
                <a:lightRig rig="threePt" dir="t"/>
              </a:scene3d>
              <a:sp3d>
                <a:bevelT w="0" h="50800"/>
                <a:bevelB w="63500" h="6350"/>
                <a:contourClr>
                  <a:srgbClr val="000000"/>
                </a:contourClr>
              </a:sp3d>
            </c:spPr>
            <c:extLst xmlns:c16r2="http://schemas.microsoft.com/office/drawing/2015/06/chart">
              <c:ext xmlns:c16="http://schemas.microsoft.com/office/drawing/2014/chart" uri="{C3380CC4-5D6E-409C-BE32-E72D297353CC}">
                <c16:uniqueId val="{00000006-B747-4C2C-8266-C72B95C5304B}"/>
              </c:ext>
            </c:extLst>
          </c:dPt>
          <c:dLbls>
            <c:spPr>
              <a:noFill/>
              <a:ln>
                <a:noFill/>
              </a:ln>
              <a:effectLst/>
            </c:spPr>
            <c:txPr>
              <a:bodyPr/>
              <a:lstStyle/>
              <a:p>
                <a:pPr>
                  <a:defRPr lang="en-US"/>
                </a:pPr>
                <a:endParaRPr lang="fa-IR"/>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Sheet1!$H$7:$H$13</c:f>
              <c:strCache>
                <c:ptCount val="7"/>
                <c:pt idx="0">
                  <c:v>تجاری</c:v>
                </c:pt>
                <c:pt idx="1">
                  <c:v>اداری</c:v>
                </c:pt>
                <c:pt idx="2">
                  <c:v>درمانی</c:v>
                </c:pt>
                <c:pt idx="3">
                  <c:v>در حال ساخت</c:v>
                </c:pt>
                <c:pt idx="4">
                  <c:v>کارگاهی</c:v>
                </c:pt>
                <c:pt idx="5">
                  <c:v>پذیرایی-جهانگردی</c:v>
                </c:pt>
                <c:pt idx="6">
                  <c:v>مذهبی</c:v>
                </c:pt>
              </c:strCache>
            </c:strRef>
          </c:cat>
          <c:val>
            <c:numRef>
              <c:f>Sheet1!$L$7:$L$13</c:f>
              <c:numCache>
                <c:formatCode>0</c:formatCode>
                <c:ptCount val="7"/>
                <c:pt idx="0">
                  <c:v>77.966101694915949</c:v>
                </c:pt>
                <c:pt idx="1">
                  <c:v>1.6949152542372881</c:v>
                </c:pt>
                <c:pt idx="2">
                  <c:v>1.6949152542372881</c:v>
                </c:pt>
                <c:pt idx="3">
                  <c:v>5.0847457627118704</c:v>
                </c:pt>
                <c:pt idx="4">
                  <c:v>3.3898305084745792</c:v>
                </c:pt>
                <c:pt idx="5">
                  <c:v>8.4745762711864767</c:v>
                </c:pt>
                <c:pt idx="6">
                  <c:v>1.6949152542372881</c:v>
                </c:pt>
              </c:numCache>
            </c:numRef>
          </c:val>
          <c:extLst xmlns:c16r2="http://schemas.microsoft.com/office/drawing/2015/06/chart">
            <c:ext xmlns:c16="http://schemas.microsoft.com/office/drawing/2014/chart" uri="{C3380CC4-5D6E-409C-BE32-E72D297353CC}">
              <c16:uniqueId val="{00000007-B747-4C2C-8266-C72B95C5304B}"/>
            </c:ext>
          </c:extLst>
        </c:ser>
        <c:dLbls>
          <c:showLegendKey val="0"/>
          <c:showVal val="0"/>
          <c:showCatName val="0"/>
          <c:showSerName val="0"/>
          <c:showPercent val="0"/>
          <c:showBubbleSize val="0"/>
        </c:dLbls>
        <c:gapWidth val="150"/>
        <c:shape val="box"/>
        <c:axId val="84103008"/>
        <c:axId val="84098656"/>
        <c:axId val="0"/>
      </c:bar3DChart>
      <c:catAx>
        <c:axId val="84103008"/>
        <c:scaling>
          <c:orientation val="minMax"/>
        </c:scaling>
        <c:delete val="0"/>
        <c:axPos val="b"/>
        <c:numFmt formatCode="General" sourceLinked="0"/>
        <c:majorTickMark val="out"/>
        <c:minorTickMark val="none"/>
        <c:tickLblPos val="nextTo"/>
        <c:txPr>
          <a:bodyPr/>
          <a:lstStyle/>
          <a:p>
            <a:pPr>
              <a:defRPr lang="en-US">
                <a:cs typeface="B Homa" pitchFamily="2" charset="-78"/>
              </a:defRPr>
            </a:pPr>
            <a:endParaRPr lang="fa-IR"/>
          </a:p>
        </c:txPr>
        <c:crossAx val="84098656"/>
        <c:crosses val="autoZero"/>
        <c:auto val="1"/>
        <c:lblAlgn val="ctr"/>
        <c:lblOffset val="100"/>
        <c:noMultiLvlLbl val="0"/>
      </c:catAx>
      <c:valAx>
        <c:axId val="84098656"/>
        <c:scaling>
          <c:orientation val="minMax"/>
        </c:scaling>
        <c:delete val="0"/>
        <c:axPos val="l"/>
        <c:title>
          <c:tx>
            <c:rich>
              <a:bodyPr rot="-5400000" vert="horz"/>
              <a:lstStyle/>
              <a:p>
                <a:pPr>
                  <a:defRPr lang="en-US"/>
                </a:pPr>
                <a:r>
                  <a:rPr lang="fa-IR"/>
                  <a:t>درصد</a:t>
                </a:r>
                <a:endParaRPr lang="en-US"/>
              </a:p>
            </c:rich>
          </c:tx>
          <c:layout>
            <c:manualLayout>
              <c:xMode val="edge"/>
              <c:yMode val="edge"/>
              <c:x val="1.2376202974628044E-2"/>
              <c:y val="0.38729148439778388"/>
            </c:manualLayout>
          </c:layout>
          <c:overlay val="0"/>
        </c:title>
        <c:numFmt formatCode="0" sourceLinked="1"/>
        <c:majorTickMark val="out"/>
        <c:minorTickMark val="none"/>
        <c:tickLblPos val="nextTo"/>
        <c:txPr>
          <a:bodyPr/>
          <a:lstStyle/>
          <a:p>
            <a:pPr>
              <a:defRPr lang="en-US"/>
            </a:pPr>
            <a:endParaRPr lang="fa-IR"/>
          </a:p>
        </c:txPr>
        <c:crossAx val="84103008"/>
        <c:crosses val="autoZero"/>
        <c:crossBetween val="between"/>
      </c:valAx>
    </c:plotArea>
    <c:plotVisOnly val="1"/>
    <c:dispBlanksAs val="gap"/>
    <c:showDLblsOverMax val="0"/>
  </c:chart>
  <c:spPr>
    <a:ln>
      <a:noFill/>
    </a:ln>
  </c:sp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lang="en-US" sz="1200">
                <a:cs typeface="B Homa" pitchFamily="2" charset="-78"/>
              </a:defRPr>
            </a:pPr>
            <a:r>
              <a:rPr lang="fa-IR" sz="1200">
                <a:cs typeface="B Homa" pitchFamily="2" charset="-78"/>
              </a:rPr>
              <a:t>تعداد کاربری</a:t>
            </a:r>
            <a:endParaRPr lang="en-US" sz="1200">
              <a:cs typeface="B Homa" pitchFamily="2" charset="-78"/>
            </a:endParaRPr>
          </a:p>
        </c:rich>
      </c:tx>
      <c:overlay val="0"/>
    </c:title>
    <c:autoTitleDeleted val="0"/>
    <c:view3D>
      <c:rotX val="30"/>
      <c:rotY val="100"/>
      <c:rAngAx val="1"/>
    </c:view3D>
    <c:floor>
      <c:thickness val="0"/>
    </c:floor>
    <c:sideWall>
      <c:thickness val="0"/>
    </c:sideWall>
    <c:backWall>
      <c:thickness val="0"/>
    </c:backWall>
    <c:plotArea>
      <c:layout/>
      <c:pie3DChart>
        <c:varyColors val="1"/>
        <c:ser>
          <c:idx val="0"/>
          <c:order val="0"/>
          <c:explosion val="25"/>
          <c:dPt>
            <c:idx val="0"/>
            <c:bubble3D val="0"/>
            <c:spPr>
              <a:solidFill>
                <a:srgbClr val="FF0000"/>
              </a:solidFill>
            </c:spPr>
            <c:extLst xmlns:c16r2="http://schemas.microsoft.com/office/drawing/2015/06/chart">
              <c:ext xmlns:c16="http://schemas.microsoft.com/office/drawing/2014/chart" uri="{C3380CC4-5D6E-409C-BE32-E72D297353CC}">
                <c16:uniqueId val="{00000000-8671-427C-AC1C-32A923DC3B2D}"/>
              </c:ext>
            </c:extLst>
          </c:dPt>
          <c:dPt>
            <c:idx val="1"/>
            <c:bubble3D val="0"/>
            <c:spPr>
              <a:solidFill>
                <a:srgbClr val="8A8A8A"/>
              </a:solidFill>
            </c:spPr>
            <c:extLst xmlns:c16r2="http://schemas.microsoft.com/office/drawing/2015/06/chart">
              <c:ext xmlns:c16="http://schemas.microsoft.com/office/drawing/2014/chart" uri="{C3380CC4-5D6E-409C-BE32-E72D297353CC}">
                <c16:uniqueId val="{00000001-8671-427C-AC1C-32A923DC3B2D}"/>
              </c:ext>
            </c:extLst>
          </c:dPt>
          <c:dPt>
            <c:idx val="2"/>
            <c:bubble3D val="0"/>
            <c:spPr>
              <a:solidFill>
                <a:srgbClr val="0029A5"/>
              </a:solidFill>
            </c:spPr>
            <c:extLst xmlns:c16r2="http://schemas.microsoft.com/office/drawing/2015/06/chart">
              <c:ext xmlns:c16="http://schemas.microsoft.com/office/drawing/2014/chart" uri="{C3380CC4-5D6E-409C-BE32-E72D297353CC}">
                <c16:uniqueId val="{00000002-8671-427C-AC1C-32A923DC3B2D}"/>
              </c:ext>
            </c:extLst>
          </c:dPt>
          <c:dPt>
            <c:idx val="3"/>
            <c:bubble3D val="0"/>
            <c:spPr>
              <a:solidFill>
                <a:srgbClr val="DBDBDB"/>
              </a:solidFill>
            </c:spPr>
            <c:extLst xmlns:c16r2="http://schemas.microsoft.com/office/drawing/2015/06/chart">
              <c:ext xmlns:c16="http://schemas.microsoft.com/office/drawing/2014/chart" uri="{C3380CC4-5D6E-409C-BE32-E72D297353CC}">
                <c16:uniqueId val="{00000003-8671-427C-AC1C-32A923DC3B2D}"/>
              </c:ext>
            </c:extLst>
          </c:dPt>
          <c:dPt>
            <c:idx val="4"/>
            <c:bubble3D val="0"/>
            <c:spPr>
              <a:solidFill>
                <a:srgbClr val="4C0013"/>
              </a:solidFill>
            </c:spPr>
            <c:extLst xmlns:c16r2="http://schemas.microsoft.com/office/drawing/2015/06/chart">
              <c:ext xmlns:c16="http://schemas.microsoft.com/office/drawing/2014/chart" uri="{C3380CC4-5D6E-409C-BE32-E72D297353CC}">
                <c16:uniqueId val="{00000004-8671-427C-AC1C-32A923DC3B2D}"/>
              </c:ext>
            </c:extLst>
          </c:dPt>
          <c:dPt>
            <c:idx val="5"/>
            <c:bubble3D val="0"/>
            <c:spPr>
              <a:solidFill>
                <a:srgbClr val="DF7FFF"/>
              </a:solidFill>
            </c:spPr>
            <c:extLst xmlns:c16r2="http://schemas.microsoft.com/office/drawing/2015/06/chart">
              <c:ext xmlns:c16="http://schemas.microsoft.com/office/drawing/2014/chart" uri="{C3380CC4-5D6E-409C-BE32-E72D297353CC}">
                <c16:uniqueId val="{00000005-8671-427C-AC1C-32A923DC3B2D}"/>
              </c:ext>
            </c:extLst>
          </c:dPt>
          <c:dPt>
            <c:idx val="6"/>
            <c:bubble3D val="0"/>
            <c:spPr>
              <a:solidFill>
                <a:srgbClr val="00A529"/>
              </a:solidFill>
            </c:spPr>
            <c:extLst xmlns:c16r2="http://schemas.microsoft.com/office/drawing/2015/06/chart">
              <c:ext xmlns:c16="http://schemas.microsoft.com/office/drawing/2014/chart" uri="{C3380CC4-5D6E-409C-BE32-E72D297353CC}">
                <c16:uniqueId val="{00000006-8671-427C-AC1C-32A923DC3B2D}"/>
              </c:ext>
            </c:extLst>
          </c:dPt>
          <c:dLbls>
            <c:spPr>
              <a:noFill/>
              <a:ln>
                <a:noFill/>
              </a:ln>
              <a:effectLst/>
            </c:spPr>
            <c:txPr>
              <a:bodyPr/>
              <a:lstStyle/>
              <a:p>
                <a:pPr>
                  <a:defRPr lang="en-US"/>
                </a:pPr>
                <a:endParaRPr lang="fa-IR"/>
              </a:p>
            </c:txPr>
            <c:showLegendKey val="0"/>
            <c:showVal val="0"/>
            <c:showCatName val="0"/>
            <c:showSerName val="0"/>
            <c:showPercent val="1"/>
            <c:showBubbleSize val="0"/>
            <c:showLeaderLines val="0"/>
            <c:extLst xmlns:c16r2="http://schemas.microsoft.com/office/drawing/2015/06/chart">
              <c:ext xmlns:c15="http://schemas.microsoft.com/office/drawing/2012/chart" uri="{CE6537A1-D6FC-4f65-9D91-7224C49458BB}"/>
            </c:extLst>
          </c:dLbls>
          <c:cat>
            <c:strRef>
              <c:f>Sheet1!$H$7:$H$13</c:f>
              <c:strCache>
                <c:ptCount val="7"/>
                <c:pt idx="0">
                  <c:v>تجاری</c:v>
                </c:pt>
                <c:pt idx="1">
                  <c:v>اداری</c:v>
                </c:pt>
                <c:pt idx="2">
                  <c:v>درمانی</c:v>
                </c:pt>
                <c:pt idx="3">
                  <c:v>در حال ساخت</c:v>
                </c:pt>
                <c:pt idx="4">
                  <c:v>کارگاهی</c:v>
                </c:pt>
                <c:pt idx="5">
                  <c:v>پذیرایی-جهانگردی</c:v>
                </c:pt>
                <c:pt idx="6">
                  <c:v>مذهبی</c:v>
                </c:pt>
              </c:strCache>
            </c:strRef>
          </c:cat>
          <c:val>
            <c:numRef>
              <c:f>Sheet1!$L$7:$L$13</c:f>
              <c:numCache>
                <c:formatCode>0</c:formatCode>
                <c:ptCount val="7"/>
                <c:pt idx="0">
                  <c:v>77.966101694915949</c:v>
                </c:pt>
                <c:pt idx="1">
                  <c:v>1.6949152542372881</c:v>
                </c:pt>
                <c:pt idx="2">
                  <c:v>1.6949152542372881</c:v>
                </c:pt>
                <c:pt idx="3">
                  <c:v>5.0847457627118704</c:v>
                </c:pt>
                <c:pt idx="4">
                  <c:v>3.3898305084745792</c:v>
                </c:pt>
                <c:pt idx="5">
                  <c:v>8.4745762711864767</c:v>
                </c:pt>
                <c:pt idx="6">
                  <c:v>1.6949152542372881</c:v>
                </c:pt>
              </c:numCache>
            </c:numRef>
          </c:val>
          <c:extLst xmlns:c16r2="http://schemas.microsoft.com/office/drawing/2015/06/chart">
            <c:ext xmlns:c16="http://schemas.microsoft.com/office/drawing/2014/chart" uri="{C3380CC4-5D6E-409C-BE32-E72D297353CC}">
              <c16:uniqueId val="{00000007-8671-427C-AC1C-32A923DC3B2D}"/>
            </c:ext>
          </c:extLst>
        </c:ser>
        <c:dLbls>
          <c:showLegendKey val="0"/>
          <c:showVal val="0"/>
          <c:showCatName val="0"/>
          <c:showSerName val="0"/>
          <c:showPercent val="1"/>
          <c:showBubbleSize val="0"/>
          <c:showLeaderLines val="0"/>
        </c:dLbls>
      </c:pie3DChart>
    </c:plotArea>
    <c:legend>
      <c:legendPos val="r"/>
      <c:overlay val="0"/>
      <c:txPr>
        <a:bodyPr/>
        <a:lstStyle/>
        <a:p>
          <a:pPr>
            <a:defRPr lang="en-US">
              <a:cs typeface="B Homa" pitchFamily="2" charset="-78"/>
            </a:defRPr>
          </a:pPr>
          <a:endParaRPr lang="fa-IR"/>
        </a:p>
      </c:txPr>
    </c:legend>
    <c:plotVisOnly val="1"/>
    <c:dispBlanksAs val="gap"/>
    <c:showDLblsOverMax val="0"/>
  </c:chart>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lang="en-US"/>
            </a:pPr>
            <a:r>
              <a:rPr lang="fa-IR" sz="1200">
                <a:cs typeface="B Homa" pitchFamily="2" charset="-78"/>
              </a:rPr>
              <a:t>مساحت کاربری</a:t>
            </a:r>
            <a:endParaRPr lang="en-US" sz="1200">
              <a:cs typeface="B Homa" pitchFamily="2" charset="-78"/>
            </a:endParaRPr>
          </a:p>
        </c:rich>
      </c:tx>
      <c:overlay val="0"/>
    </c:title>
    <c:autoTitleDeleted val="0"/>
    <c:plotArea>
      <c:layout>
        <c:manualLayout>
          <c:layoutTarget val="inner"/>
          <c:xMode val="edge"/>
          <c:yMode val="edge"/>
          <c:x val="0.14572547695838026"/>
          <c:y val="0.21108683530057473"/>
          <c:w val="0.45416074914123"/>
          <c:h val="0.75858016817622187"/>
        </c:manualLayout>
      </c:layout>
      <c:doughnutChart>
        <c:varyColors val="1"/>
        <c:ser>
          <c:idx val="0"/>
          <c:order val="0"/>
          <c:spPr>
            <a:scene3d>
              <a:camera prst="orthographicFront"/>
              <a:lightRig rig="threePt" dir="t"/>
            </a:scene3d>
            <a:sp3d>
              <a:bevelT/>
              <a:bevelB/>
            </a:sp3d>
          </c:spPr>
          <c:dPt>
            <c:idx val="0"/>
            <c:bubble3D val="0"/>
            <c:spPr>
              <a:solidFill>
                <a:srgbClr val="FF0000"/>
              </a:solidFill>
              <a:scene3d>
                <a:camera prst="orthographicFront"/>
                <a:lightRig rig="threePt" dir="t"/>
              </a:scene3d>
              <a:sp3d>
                <a:bevelT/>
                <a:bevelB/>
              </a:sp3d>
            </c:spPr>
            <c:extLst xmlns:c16r2="http://schemas.microsoft.com/office/drawing/2015/06/chart">
              <c:ext xmlns:c16="http://schemas.microsoft.com/office/drawing/2014/chart" uri="{C3380CC4-5D6E-409C-BE32-E72D297353CC}">
                <c16:uniqueId val="{00000000-796E-4777-B0DB-2417B4D7AD81}"/>
              </c:ext>
            </c:extLst>
          </c:dPt>
          <c:dPt>
            <c:idx val="1"/>
            <c:bubble3D val="0"/>
            <c:spPr>
              <a:solidFill>
                <a:srgbClr val="8A8A8A"/>
              </a:solidFill>
              <a:scene3d>
                <a:camera prst="orthographicFront"/>
                <a:lightRig rig="threePt" dir="t"/>
              </a:scene3d>
              <a:sp3d>
                <a:bevelT/>
                <a:bevelB/>
              </a:sp3d>
            </c:spPr>
            <c:extLst xmlns:c16r2="http://schemas.microsoft.com/office/drawing/2015/06/chart">
              <c:ext xmlns:c16="http://schemas.microsoft.com/office/drawing/2014/chart" uri="{C3380CC4-5D6E-409C-BE32-E72D297353CC}">
                <c16:uniqueId val="{00000001-796E-4777-B0DB-2417B4D7AD81}"/>
              </c:ext>
            </c:extLst>
          </c:dPt>
          <c:dPt>
            <c:idx val="2"/>
            <c:bubble3D val="0"/>
            <c:spPr>
              <a:solidFill>
                <a:srgbClr val="0029A5"/>
              </a:solidFill>
              <a:scene3d>
                <a:camera prst="orthographicFront"/>
                <a:lightRig rig="threePt" dir="t"/>
              </a:scene3d>
              <a:sp3d>
                <a:bevelT/>
                <a:bevelB/>
              </a:sp3d>
            </c:spPr>
            <c:extLst xmlns:c16r2="http://schemas.microsoft.com/office/drawing/2015/06/chart">
              <c:ext xmlns:c16="http://schemas.microsoft.com/office/drawing/2014/chart" uri="{C3380CC4-5D6E-409C-BE32-E72D297353CC}">
                <c16:uniqueId val="{00000002-796E-4777-B0DB-2417B4D7AD81}"/>
              </c:ext>
            </c:extLst>
          </c:dPt>
          <c:dPt>
            <c:idx val="3"/>
            <c:bubble3D val="0"/>
            <c:spPr>
              <a:solidFill>
                <a:srgbClr val="DBDBDB"/>
              </a:solidFill>
              <a:scene3d>
                <a:camera prst="orthographicFront"/>
                <a:lightRig rig="threePt" dir="t"/>
              </a:scene3d>
              <a:sp3d>
                <a:bevelT/>
                <a:bevelB/>
              </a:sp3d>
            </c:spPr>
            <c:extLst xmlns:c16r2="http://schemas.microsoft.com/office/drawing/2015/06/chart">
              <c:ext xmlns:c16="http://schemas.microsoft.com/office/drawing/2014/chart" uri="{C3380CC4-5D6E-409C-BE32-E72D297353CC}">
                <c16:uniqueId val="{00000003-796E-4777-B0DB-2417B4D7AD81}"/>
              </c:ext>
            </c:extLst>
          </c:dPt>
          <c:dPt>
            <c:idx val="4"/>
            <c:bubble3D val="0"/>
            <c:spPr>
              <a:solidFill>
                <a:srgbClr val="4C0013"/>
              </a:solidFill>
              <a:scene3d>
                <a:camera prst="orthographicFront"/>
                <a:lightRig rig="threePt" dir="t"/>
              </a:scene3d>
              <a:sp3d>
                <a:bevelT/>
                <a:bevelB/>
              </a:sp3d>
            </c:spPr>
            <c:extLst xmlns:c16r2="http://schemas.microsoft.com/office/drawing/2015/06/chart">
              <c:ext xmlns:c16="http://schemas.microsoft.com/office/drawing/2014/chart" uri="{C3380CC4-5D6E-409C-BE32-E72D297353CC}">
                <c16:uniqueId val="{00000004-796E-4777-B0DB-2417B4D7AD81}"/>
              </c:ext>
            </c:extLst>
          </c:dPt>
          <c:dPt>
            <c:idx val="5"/>
            <c:bubble3D val="0"/>
            <c:spPr>
              <a:solidFill>
                <a:srgbClr val="DF7FFF"/>
              </a:solidFill>
              <a:scene3d>
                <a:camera prst="orthographicFront"/>
                <a:lightRig rig="threePt" dir="t"/>
              </a:scene3d>
              <a:sp3d>
                <a:bevelT/>
                <a:bevelB/>
              </a:sp3d>
            </c:spPr>
            <c:extLst xmlns:c16r2="http://schemas.microsoft.com/office/drawing/2015/06/chart">
              <c:ext xmlns:c16="http://schemas.microsoft.com/office/drawing/2014/chart" uri="{C3380CC4-5D6E-409C-BE32-E72D297353CC}">
                <c16:uniqueId val="{00000005-796E-4777-B0DB-2417B4D7AD81}"/>
              </c:ext>
            </c:extLst>
          </c:dPt>
          <c:dLbls>
            <c:dLbl>
              <c:idx val="6"/>
              <c:delete val="1"/>
              <c:extLst xmlns:c16r2="http://schemas.microsoft.com/office/drawing/2015/06/chart">
                <c:ext xmlns:c16="http://schemas.microsoft.com/office/drawing/2014/chart" uri="{C3380CC4-5D6E-409C-BE32-E72D297353CC}">
                  <c16:uniqueId val="{00000006-796E-4777-B0DB-2417B4D7AD81}"/>
                </c:ext>
                <c:ext xmlns:c15="http://schemas.microsoft.com/office/drawing/2012/chart" uri="{CE6537A1-D6FC-4f65-9D91-7224C49458BB}"/>
              </c:extLst>
            </c:dLbl>
            <c:spPr>
              <a:noFill/>
              <a:ln>
                <a:noFill/>
              </a:ln>
              <a:effectLst/>
            </c:spPr>
            <c:txPr>
              <a:bodyPr/>
              <a:lstStyle/>
              <a:p>
                <a:pPr>
                  <a:defRPr lang="en-US"/>
                </a:pPr>
                <a:endParaRPr lang="fa-IR"/>
              </a:p>
            </c:txPr>
            <c:showLegendKey val="0"/>
            <c:showVal val="0"/>
            <c:showCatName val="0"/>
            <c:showSerName val="0"/>
            <c:showPercent val="1"/>
            <c:showBubbleSize val="0"/>
            <c:showLeaderLines val="1"/>
            <c:extLst xmlns:c16r2="http://schemas.microsoft.com/office/drawing/2015/06/chart">
              <c:ext xmlns:c15="http://schemas.microsoft.com/office/drawing/2012/chart" uri="{CE6537A1-D6FC-4f65-9D91-7224C49458BB}"/>
            </c:extLst>
          </c:dLbls>
          <c:cat>
            <c:strRef>
              <c:f>Sheet1!$H$7:$H$13</c:f>
              <c:strCache>
                <c:ptCount val="7"/>
                <c:pt idx="0">
                  <c:v>تجاری</c:v>
                </c:pt>
                <c:pt idx="1">
                  <c:v>اداری</c:v>
                </c:pt>
                <c:pt idx="2">
                  <c:v>درمانی</c:v>
                </c:pt>
                <c:pt idx="3">
                  <c:v>در حال ساخت</c:v>
                </c:pt>
                <c:pt idx="4">
                  <c:v>کارگاهی</c:v>
                </c:pt>
                <c:pt idx="5">
                  <c:v>پذیرایی-جهانگردی</c:v>
                </c:pt>
                <c:pt idx="6">
                  <c:v>مذهبی</c:v>
                </c:pt>
              </c:strCache>
            </c:strRef>
          </c:cat>
          <c:val>
            <c:numRef>
              <c:f>Sheet1!$I$7:$I$13</c:f>
              <c:numCache>
                <c:formatCode>General</c:formatCode>
                <c:ptCount val="7"/>
                <c:pt idx="0">
                  <c:v>18037.597694144628</c:v>
                </c:pt>
                <c:pt idx="1">
                  <c:v>14252.513199999989</c:v>
                </c:pt>
                <c:pt idx="2">
                  <c:v>4660.2884999999997</c:v>
                </c:pt>
                <c:pt idx="3">
                  <c:v>9792.5671999998995</c:v>
                </c:pt>
                <c:pt idx="4">
                  <c:v>1477.4208000000001</c:v>
                </c:pt>
                <c:pt idx="5">
                  <c:v>6087.2029000000002</c:v>
                </c:pt>
                <c:pt idx="6">
                  <c:v>224.62359999999998</c:v>
                </c:pt>
              </c:numCache>
            </c:numRef>
          </c:val>
          <c:extLst xmlns:c16r2="http://schemas.microsoft.com/office/drawing/2015/06/chart">
            <c:ext xmlns:c16="http://schemas.microsoft.com/office/drawing/2014/chart" uri="{C3380CC4-5D6E-409C-BE32-E72D297353CC}">
              <c16:uniqueId val="{00000007-796E-4777-B0DB-2417B4D7AD81}"/>
            </c:ext>
          </c:extLst>
        </c:ser>
        <c:dLbls>
          <c:showLegendKey val="0"/>
          <c:showVal val="0"/>
          <c:showCatName val="0"/>
          <c:showSerName val="0"/>
          <c:showPercent val="1"/>
          <c:showBubbleSize val="0"/>
          <c:showLeaderLines val="1"/>
        </c:dLbls>
        <c:firstSliceAng val="0"/>
        <c:holeSize val="50"/>
      </c:doughnutChart>
    </c:plotArea>
    <c:legend>
      <c:legendPos val="r"/>
      <c:overlay val="0"/>
      <c:txPr>
        <a:bodyPr/>
        <a:lstStyle/>
        <a:p>
          <a:pPr>
            <a:defRPr lang="en-US">
              <a:cs typeface="B Homa" pitchFamily="2" charset="-78"/>
            </a:defRPr>
          </a:pPr>
          <a:endParaRPr lang="fa-IR"/>
        </a:p>
      </c:txPr>
    </c:legend>
    <c:plotVisOnly val="1"/>
    <c:dispBlanksAs val="gap"/>
    <c:showDLblsOverMax val="0"/>
  </c:chart>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34"/>
    </mc:Choice>
    <mc:Fallback>
      <c:style val="34"/>
    </mc:Fallback>
  </mc:AlternateContent>
  <c:chart>
    <c:title>
      <c:tx>
        <c:rich>
          <a:bodyPr/>
          <a:lstStyle/>
          <a:p>
            <a:pPr>
              <a:defRPr/>
            </a:pPr>
            <a:r>
              <a:rPr lang="fa-IR" sz="1200">
                <a:cs typeface="B Homa" pitchFamily="2" charset="-78"/>
              </a:rPr>
              <a:t>کیفیت بنا</a:t>
            </a:r>
            <a:endParaRPr lang="en-US" sz="1200">
              <a:cs typeface="B Homa" pitchFamily="2" charset="-78"/>
            </a:endParaRPr>
          </a:p>
        </c:rich>
      </c:tx>
      <c:overlay val="1"/>
    </c:title>
    <c:autoTitleDeleted val="0"/>
    <c:view3D>
      <c:rotX val="15"/>
      <c:rotY val="20"/>
      <c:rAngAx val="1"/>
    </c:view3D>
    <c:floor>
      <c:thickness val="0"/>
      <c:spPr>
        <a:solidFill>
          <a:srgbClr val="CEA697">
            <a:alpha val="18000"/>
          </a:srgbClr>
        </a:solidFill>
      </c:spPr>
    </c:floor>
    <c:sideWall>
      <c:thickness val="0"/>
      <c:spPr>
        <a:solidFill>
          <a:srgbClr val="CEA697">
            <a:alpha val="39000"/>
          </a:srgbClr>
        </a:solidFill>
      </c:spPr>
    </c:sideWall>
    <c:backWall>
      <c:thickness val="0"/>
      <c:spPr>
        <a:solidFill>
          <a:srgbClr val="CEA697">
            <a:alpha val="39000"/>
          </a:srgbClr>
        </a:solidFill>
      </c:spPr>
    </c:backWall>
    <c:plotArea>
      <c:layout>
        <c:manualLayout>
          <c:layoutTarget val="inner"/>
          <c:xMode val="edge"/>
          <c:yMode val="edge"/>
          <c:x val="7.9943037525406824E-2"/>
          <c:y val="0.17478808699859541"/>
          <c:w val="0.83190670786404852"/>
          <c:h val="0.62791873238067875"/>
        </c:manualLayout>
      </c:layout>
      <c:bar3DChart>
        <c:barDir val="col"/>
        <c:grouping val="clustered"/>
        <c:varyColors val="0"/>
        <c:ser>
          <c:idx val="0"/>
          <c:order val="0"/>
          <c:spPr>
            <a:effectLst>
              <a:outerShdw blurRad="50800" dist="50800" dir="5400000" sx="94000" sy="94000" algn="ctr" rotWithShape="0">
                <a:srgbClr val="000000">
                  <a:alpha val="43000"/>
                </a:srgbClr>
              </a:outerShdw>
            </a:effectLst>
            <a:scene3d>
              <a:camera prst="orthographicFront"/>
              <a:lightRig rig="threePt" dir="t"/>
            </a:scene3d>
            <a:sp3d>
              <a:bevelT w="12700"/>
              <a:bevelB w="19050" h="127000"/>
              <a:contourClr>
                <a:srgbClr val="000000"/>
              </a:contourClr>
            </a:sp3d>
          </c:spPr>
          <c:invertIfNegative val="0"/>
          <c:dPt>
            <c:idx val="0"/>
            <c:invertIfNegative val="0"/>
            <c:bubble3D val="0"/>
            <c:spPr>
              <a:solidFill>
                <a:srgbClr val="CDCDB7"/>
              </a:solidFill>
              <a:effectLst>
                <a:outerShdw blurRad="50800" dist="50800" dir="5400000" sx="94000" sy="94000" algn="ctr" rotWithShape="0">
                  <a:srgbClr val="000000">
                    <a:alpha val="43000"/>
                  </a:srgbClr>
                </a:outerShdw>
              </a:effectLst>
              <a:scene3d>
                <a:camera prst="orthographicFront"/>
                <a:lightRig rig="threePt" dir="t"/>
              </a:scene3d>
              <a:sp3d>
                <a:bevelT w="12700"/>
                <a:bevelB w="19050" h="127000"/>
                <a:contourClr>
                  <a:srgbClr val="000000"/>
                </a:contourClr>
              </a:sp3d>
            </c:spPr>
            <c:extLst xmlns:c16r2="http://schemas.microsoft.com/office/drawing/2015/06/chart">
              <c:ext xmlns:c16="http://schemas.microsoft.com/office/drawing/2014/chart" uri="{C3380CC4-5D6E-409C-BE32-E72D297353CC}">
                <c16:uniqueId val="{00000000-3C95-4B6C-BFB5-8F90432F1944}"/>
              </c:ext>
            </c:extLst>
          </c:dPt>
          <c:dPt>
            <c:idx val="1"/>
            <c:invertIfNegative val="0"/>
            <c:bubble3D val="0"/>
            <c:spPr>
              <a:solidFill>
                <a:srgbClr val="E6D8C6"/>
              </a:solidFill>
              <a:effectLst>
                <a:outerShdw blurRad="50800" dist="50800" dir="5400000" sx="94000" sy="94000" algn="ctr" rotWithShape="0">
                  <a:srgbClr val="000000">
                    <a:alpha val="43000"/>
                  </a:srgbClr>
                </a:outerShdw>
              </a:effectLst>
              <a:scene3d>
                <a:camera prst="orthographicFront"/>
                <a:lightRig rig="threePt" dir="t"/>
              </a:scene3d>
              <a:sp3d>
                <a:bevelT w="12700"/>
                <a:bevelB w="19050" h="127000"/>
                <a:contourClr>
                  <a:srgbClr val="000000"/>
                </a:contourClr>
              </a:sp3d>
            </c:spPr>
            <c:extLst xmlns:c16r2="http://schemas.microsoft.com/office/drawing/2015/06/chart">
              <c:ext xmlns:c16="http://schemas.microsoft.com/office/drawing/2014/chart" uri="{C3380CC4-5D6E-409C-BE32-E72D297353CC}">
                <c16:uniqueId val="{00000001-3C95-4B6C-BFB5-8F90432F1944}"/>
              </c:ext>
            </c:extLst>
          </c:dPt>
          <c:dPt>
            <c:idx val="2"/>
            <c:invertIfNegative val="0"/>
            <c:bubble3D val="0"/>
            <c:spPr>
              <a:solidFill>
                <a:srgbClr val="CEA697"/>
              </a:solidFill>
              <a:effectLst>
                <a:outerShdw blurRad="50800" dist="50800" dir="5400000" sx="94000" sy="94000" algn="ctr" rotWithShape="0">
                  <a:srgbClr val="000000">
                    <a:alpha val="43000"/>
                  </a:srgbClr>
                </a:outerShdw>
              </a:effectLst>
              <a:scene3d>
                <a:camera prst="orthographicFront"/>
                <a:lightRig rig="threePt" dir="t"/>
              </a:scene3d>
              <a:sp3d>
                <a:bevelT w="12700"/>
                <a:bevelB w="19050" h="127000"/>
                <a:contourClr>
                  <a:srgbClr val="000000"/>
                </a:contourClr>
              </a:sp3d>
            </c:spPr>
            <c:extLst xmlns:c16r2="http://schemas.microsoft.com/office/drawing/2015/06/chart">
              <c:ext xmlns:c16="http://schemas.microsoft.com/office/drawing/2014/chart" uri="{C3380CC4-5D6E-409C-BE32-E72D297353CC}">
                <c16:uniqueId val="{00000002-3C95-4B6C-BFB5-8F90432F1944}"/>
              </c:ext>
            </c:extLst>
          </c:dPt>
          <c:dPt>
            <c:idx val="3"/>
            <c:invertIfNegative val="0"/>
            <c:bubble3D val="0"/>
            <c:spPr>
              <a:solidFill>
                <a:srgbClr val="B97F6A"/>
              </a:solidFill>
              <a:effectLst>
                <a:outerShdw blurRad="50800" dist="50800" dir="5400000" sx="94000" sy="94000" algn="ctr" rotWithShape="0">
                  <a:srgbClr val="000000">
                    <a:alpha val="43000"/>
                  </a:srgbClr>
                </a:outerShdw>
              </a:effectLst>
              <a:scene3d>
                <a:camera prst="orthographicFront"/>
                <a:lightRig rig="threePt" dir="t"/>
              </a:scene3d>
              <a:sp3d>
                <a:bevelT w="12700"/>
                <a:bevelB w="19050" h="127000"/>
                <a:contourClr>
                  <a:srgbClr val="000000"/>
                </a:contourClr>
              </a:sp3d>
            </c:spPr>
            <c:extLst xmlns:c16r2="http://schemas.microsoft.com/office/drawing/2015/06/chart">
              <c:ext xmlns:c16="http://schemas.microsoft.com/office/drawing/2014/chart" uri="{C3380CC4-5D6E-409C-BE32-E72D297353CC}">
                <c16:uniqueId val="{00000003-3C95-4B6C-BFB5-8F90432F1944}"/>
              </c:ext>
            </c:extLst>
          </c:dPt>
          <c:dPt>
            <c:idx val="4"/>
            <c:invertIfNegative val="0"/>
            <c:bubble3D val="0"/>
            <c:spPr>
              <a:solidFill>
                <a:srgbClr val="925945"/>
              </a:solidFill>
              <a:effectLst>
                <a:outerShdw blurRad="50800" dist="50800" dir="5400000" sx="94000" sy="94000" algn="ctr" rotWithShape="0">
                  <a:srgbClr val="000000">
                    <a:alpha val="43000"/>
                  </a:srgbClr>
                </a:outerShdw>
              </a:effectLst>
              <a:scene3d>
                <a:camera prst="orthographicFront"/>
                <a:lightRig rig="threePt" dir="t"/>
              </a:scene3d>
              <a:sp3d>
                <a:bevelT w="12700"/>
                <a:bevelB w="19050" h="127000"/>
                <a:contourClr>
                  <a:srgbClr val="000000"/>
                </a:contourClr>
              </a:sp3d>
            </c:spPr>
            <c:extLst xmlns:c16r2="http://schemas.microsoft.com/office/drawing/2015/06/chart">
              <c:ext xmlns:c16="http://schemas.microsoft.com/office/drawing/2014/chart" uri="{C3380CC4-5D6E-409C-BE32-E72D297353CC}">
                <c16:uniqueId val="{00000004-3C95-4B6C-BFB5-8F90432F1944}"/>
              </c:ext>
            </c:extLst>
          </c:dPt>
          <c:dPt>
            <c:idx val="5"/>
            <c:invertIfNegative val="0"/>
            <c:bubble3D val="0"/>
            <c:spPr>
              <a:solidFill>
                <a:srgbClr val="573529"/>
              </a:solidFill>
              <a:effectLst>
                <a:outerShdw blurRad="50800" dist="50800" dir="5400000" sx="94000" sy="94000" algn="ctr" rotWithShape="0">
                  <a:srgbClr val="000000">
                    <a:alpha val="43000"/>
                  </a:srgbClr>
                </a:outerShdw>
              </a:effectLst>
              <a:scene3d>
                <a:camera prst="orthographicFront"/>
                <a:lightRig rig="threePt" dir="t"/>
              </a:scene3d>
              <a:sp3d>
                <a:bevelT w="12700"/>
                <a:bevelB w="19050" h="127000"/>
                <a:contourClr>
                  <a:srgbClr val="000000"/>
                </a:contourClr>
              </a:sp3d>
            </c:spPr>
            <c:extLst xmlns:c16r2="http://schemas.microsoft.com/office/drawing/2015/06/chart">
              <c:ext xmlns:c16="http://schemas.microsoft.com/office/drawing/2014/chart" uri="{C3380CC4-5D6E-409C-BE32-E72D297353CC}">
                <c16:uniqueId val="{00000005-3C95-4B6C-BFB5-8F90432F1944}"/>
              </c:ext>
            </c:extLst>
          </c:dPt>
          <c:dLbls>
            <c:spPr>
              <a:noFill/>
              <a:ln>
                <a:noFill/>
              </a:ln>
              <a:effectLst/>
            </c:sp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Sheet1!$N$2:$N$7</c:f>
              <c:strCache>
                <c:ptCount val="6"/>
                <c:pt idx="0">
                  <c:v>فاقد بنا</c:v>
                </c:pt>
                <c:pt idx="1">
                  <c:v>قابل قبول</c:v>
                </c:pt>
                <c:pt idx="2">
                  <c:v>قابل نگهداری</c:v>
                </c:pt>
                <c:pt idx="3">
                  <c:v>تعمیری و مرمتی</c:v>
                </c:pt>
                <c:pt idx="4">
                  <c:v>تخریبی </c:v>
                </c:pt>
                <c:pt idx="5">
                  <c:v>مخروبه</c:v>
                </c:pt>
              </c:strCache>
            </c:strRef>
          </c:cat>
          <c:val>
            <c:numRef>
              <c:f>Sheet1!$P$2:$P$7</c:f>
              <c:numCache>
                <c:formatCode>0</c:formatCode>
                <c:ptCount val="6"/>
                <c:pt idx="0">
                  <c:v>5.0847457627118704</c:v>
                </c:pt>
                <c:pt idx="1">
                  <c:v>8.4745762711864767</c:v>
                </c:pt>
                <c:pt idx="2">
                  <c:v>22.033898305084833</c:v>
                </c:pt>
                <c:pt idx="3">
                  <c:v>11.864406779661076</c:v>
                </c:pt>
                <c:pt idx="4">
                  <c:v>44.067796610169488</c:v>
                </c:pt>
                <c:pt idx="5">
                  <c:v>8.4745762711864767</c:v>
                </c:pt>
              </c:numCache>
            </c:numRef>
          </c:val>
          <c:extLst xmlns:c16r2="http://schemas.microsoft.com/office/drawing/2015/06/chart">
            <c:ext xmlns:c16="http://schemas.microsoft.com/office/drawing/2014/chart" uri="{C3380CC4-5D6E-409C-BE32-E72D297353CC}">
              <c16:uniqueId val="{00000006-3C95-4B6C-BFB5-8F90432F1944}"/>
            </c:ext>
          </c:extLst>
        </c:ser>
        <c:dLbls>
          <c:showLegendKey val="0"/>
          <c:showVal val="1"/>
          <c:showCatName val="0"/>
          <c:showSerName val="0"/>
          <c:showPercent val="0"/>
          <c:showBubbleSize val="0"/>
        </c:dLbls>
        <c:gapWidth val="75"/>
        <c:shape val="box"/>
        <c:axId val="84104640"/>
        <c:axId val="84100832"/>
        <c:axId val="0"/>
      </c:bar3DChart>
      <c:catAx>
        <c:axId val="84104640"/>
        <c:scaling>
          <c:orientation val="minMax"/>
        </c:scaling>
        <c:delete val="0"/>
        <c:axPos val="b"/>
        <c:numFmt formatCode="General" sourceLinked="0"/>
        <c:majorTickMark val="none"/>
        <c:minorTickMark val="none"/>
        <c:tickLblPos val="nextTo"/>
        <c:txPr>
          <a:bodyPr/>
          <a:lstStyle/>
          <a:p>
            <a:pPr>
              <a:defRPr>
                <a:cs typeface="B Homa" pitchFamily="2" charset="-78"/>
              </a:defRPr>
            </a:pPr>
            <a:endParaRPr lang="fa-IR"/>
          </a:p>
        </c:txPr>
        <c:crossAx val="84100832"/>
        <c:crosses val="autoZero"/>
        <c:auto val="1"/>
        <c:lblAlgn val="ctr"/>
        <c:lblOffset val="100"/>
        <c:noMultiLvlLbl val="0"/>
      </c:catAx>
      <c:valAx>
        <c:axId val="84100832"/>
        <c:scaling>
          <c:orientation val="minMax"/>
        </c:scaling>
        <c:delete val="0"/>
        <c:axPos val="l"/>
        <c:numFmt formatCode="0" sourceLinked="1"/>
        <c:majorTickMark val="none"/>
        <c:minorTickMark val="none"/>
        <c:tickLblPos val="nextTo"/>
        <c:crossAx val="84104640"/>
        <c:crosses val="autoZero"/>
        <c:crossBetween val="between"/>
      </c:valAx>
    </c:plotArea>
    <c:plotVisOnly val="1"/>
    <c:dispBlanksAs val="gap"/>
    <c:showDLblsOverMax val="0"/>
  </c:chart>
  <c:spPr>
    <a:ln>
      <a:noFill/>
    </a:ln>
  </c:sp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34"/>
    </mc:Choice>
    <mc:Fallback>
      <c:style val="34"/>
    </mc:Fallback>
  </mc:AlternateContent>
  <c:chart>
    <c:title>
      <c:tx>
        <c:rich>
          <a:bodyPr/>
          <a:lstStyle/>
          <a:p>
            <a:pPr>
              <a:defRPr/>
            </a:pPr>
            <a:r>
              <a:rPr lang="fa-IR" sz="1200">
                <a:cs typeface="B Homa" pitchFamily="2" charset="-78"/>
              </a:rPr>
              <a:t>کیفیت بنا</a:t>
            </a:r>
            <a:endParaRPr lang="en-US" sz="1200">
              <a:cs typeface="B Homa" pitchFamily="2" charset="-78"/>
            </a:endParaRPr>
          </a:p>
        </c:rich>
      </c:tx>
      <c:layout>
        <c:manualLayout>
          <c:xMode val="edge"/>
          <c:yMode val="edge"/>
          <c:x val="0.42067480314960887"/>
          <c:y val="0"/>
        </c:manualLayout>
      </c:layout>
      <c:overlay val="0"/>
    </c:title>
    <c:autoTitleDeleted val="0"/>
    <c:plotArea>
      <c:layout>
        <c:manualLayout>
          <c:layoutTarget val="inner"/>
          <c:xMode val="edge"/>
          <c:yMode val="edge"/>
          <c:x val="0.16003683007366021"/>
          <c:y val="0.23540505748355225"/>
          <c:w val="0.47604309541952416"/>
          <c:h val="0.66786281156412375"/>
        </c:manualLayout>
      </c:layout>
      <c:doughnutChart>
        <c:varyColors val="1"/>
        <c:ser>
          <c:idx val="0"/>
          <c:order val="0"/>
          <c:spPr>
            <a:effectLst>
              <a:outerShdw blurRad="50800" dist="50800" sx="1000" sy="1000" algn="ctr" rotWithShape="0">
                <a:srgbClr val="000000"/>
              </a:outerShdw>
            </a:effectLst>
            <a:scene3d>
              <a:camera prst="orthographicFront"/>
              <a:lightRig rig="threePt" dir="t"/>
            </a:scene3d>
            <a:sp3d>
              <a:bevelT/>
              <a:bevelB/>
              <a:contourClr>
                <a:srgbClr val="000000"/>
              </a:contourClr>
            </a:sp3d>
          </c:spPr>
          <c:dPt>
            <c:idx val="0"/>
            <c:bubble3D val="0"/>
            <c:spPr>
              <a:solidFill>
                <a:srgbClr val="CDCDB7"/>
              </a:solidFill>
              <a:effectLst>
                <a:outerShdw blurRad="50800" dist="50800" sx="1000" sy="1000" algn="ctr" rotWithShape="0">
                  <a:srgbClr val="000000"/>
                </a:outerShdw>
              </a:effectLst>
              <a:scene3d>
                <a:camera prst="orthographicFront"/>
                <a:lightRig rig="threePt" dir="t"/>
              </a:scene3d>
              <a:sp3d>
                <a:bevelT/>
                <a:bevelB/>
                <a:contourClr>
                  <a:srgbClr val="000000"/>
                </a:contourClr>
              </a:sp3d>
            </c:spPr>
            <c:extLst xmlns:c16r2="http://schemas.microsoft.com/office/drawing/2015/06/chart">
              <c:ext xmlns:c16="http://schemas.microsoft.com/office/drawing/2014/chart" uri="{C3380CC4-5D6E-409C-BE32-E72D297353CC}">
                <c16:uniqueId val="{00000000-1DE4-40A6-96BD-42E6886BBDE4}"/>
              </c:ext>
            </c:extLst>
          </c:dPt>
          <c:dPt>
            <c:idx val="1"/>
            <c:bubble3D val="0"/>
            <c:spPr>
              <a:solidFill>
                <a:srgbClr val="E6D8C6"/>
              </a:solidFill>
              <a:effectLst>
                <a:outerShdw blurRad="50800" dist="50800" sx="1000" sy="1000" algn="ctr" rotWithShape="0">
                  <a:srgbClr val="000000"/>
                </a:outerShdw>
              </a:effectLst>
              <a:scene3d>
                <a:camera prst="orthographicFront"/>
                <a:lightRig rig="threePt" dir="t"/>
              </a:scene3d>
              <a:sp3d>
                <a:bevelT/>
                <a:bevelB/>
                <a:contourClr>
                  <a:srgbClr val="000000"/>
                </a:contourClr>
              </a:sp3d>
            </c:spPr>
            <c:extLst xmlns:c16r2="http://schemas.microsoft.com/office/drawing/2015/06/chart">
              <c:ext xmlns:c16="http://schemas.microsoft.com/office/drawing/2014/chart" uri="{C3380CC4-5D6E-409C-BE32-E72D297353CC}">
                <c16:uniqueId val="{00000001-1DE4-40A6-96BD-42E6886BBDE4}"/>
              </c:ext>
            </c:extLst>
          </c:dPt>
          <c:dPt>
            <c:idx val="2"/>
            <c:bubble3D val="0"/>
            <c:spPr>
              <a:solidFill>
                <a:srgbClr val="CEA697"/>
              </a:solidFill>
              <a:effectLst>
                <a:outerShdw blurRad="50800" dist="50800" sx="1000" sy="1000" algn="ctr" rotWithShape="0">
                  <a:srgbClr val="000000"/>
                </a:outerShdw>
              </a:effectLst>
              <a:scene3d>
                <a:camera prst="orthographicFront"/>
                <a:lightRig rig="threePt" dir="t"/>
              </a:scene3d>
              <a:sp3d>
                <a:bevelT/>
                <a:bevelB/>
                <a:contourClr>
                  <a:srgbClr val="000000"/>
                </a:contourClr>
              </a:sp3d>
            </c:spPr>
            <c:extLst xmlns:c16r2="http://schemas.microsoft.com/office/drawing/2015/06/chart">
              <c:ext xmlns:c16="http://schemas.microsoft.com/office/drawing/2014/chart" uri="{C3380CC4-5D6E-409C-BE32-E72D297353CC}">
                <c16:uniqueId val="{00000002-1DE4-40A6-96BD-42E6886BBDE4}"/>
              </c:ext>
            </c:extLst>
          </c:dPt>
          <c:dPt>
            <c:idx val="3"/>
            <c:bubble3D val="0"/>
            <c:spPr>
              <a:solidFill>
                <a:srgbClr val="B97F6A"/>
              </a:solidFill>
              <a:effectLst>
                <a:outerShdw blurRad="50800" dist="50800" sx="1000" sy="1000" algn="ctr" rotWithShape="0">
                  <a:srgbClr val="000000"/>
                </a:outerShdw>
              </a:effectLst>
              <a:scene3d>
                <a:camera prst="orthographicFront"/>
                <a:lightRig rig="threePt" dir="t"/>
              </a:scene3d>
              <a:sp3d>
                <a:bevelT/>
                <a:bevelB/>
                <a:contourClr>
                  <a:srgbClr val="000000"/>
                </a:contourClr>
              </a:sp3d>
            </c:spPr>
            <c:extLst xmlns:c16r2="http://schemas.microsoft.com/office/drawing/2015/06/chart">
              <c:ext xmlns:c16="http://schemas.microsoft.com/office/drawing/2014/chart" uri="{C3380CC4-5D6E-409C-BE32-E72D297353CC}">
                <c16:uniqueId val="{00000003-1DE4-40A6-96BD-42E6886BBDE4}"/>
              </c:ext>
            </c:extLst>
          </c:dPt>
          <c:dPt>
            <c:idx val="4"/>
            <c:bubble3D val="0"/>
            <c:spPr>
              <a:solidFill>
                <a:srgbClr val="925945"/>
              </a:solidFill>
              <a:effectLst>
                <a:outerShdw blurRad="50800" dist="50800" sx="1000" sy="1000" algn="ctr" rotWithShape="0">
                  <a:srgbClr val="000000"/>
                </a:outerShdw>
              </a:effectLst>
              <a:scene3d>
                <a:camera prst="orthographicFront"/>
                <a:lightRig rig="threePt" dir="t"/>
              </a:scene3d>
              <a:sp3d>
                <a:bevelT/>
                <a:bevelB/>
                <a:contourClr>
                  <a:srgbClr val="000000"/>
                </a:contourClr>
              </a:sp3d>
            </c:spPr>
            <c:extLst xmlns:c16r2="http://schemas.microsoft.com/office/drawing/2015/06/chart">
              <c:ext xmlns:c16="http://schemas.microsoft.com/office/drawing/2014/chart" uri="{C3380CC4-5D6E-409C-BE32-E72D297353CC}">
                <c16:uniqueId val="{00000004-1DE4-40A6-96BD-42E6886BBDE4}"/>
              </c:ext>
            </c:extLst>
          </c:dPt>
          <c:dPt>
            <c:idx val="5"/>
            <c:bubble3D val="0"/>
            <c:spPr>
              <a:solidFill>
                <a:srgbClr val="573529"/>
              </a:solidFill>
              <a:effectLst>
                <a:outerShdw blurRad="50800" dist="50800" sx="1000" sy="1000" algn="ctr" rotWithShape="0">
                  <a:srgbClr val="000000"/>
                </a:outerShdw>
              </a:effectLst>
              <a:scene3d>
                <a:camera prst="orthographicFront"/>
                <a:lightRig rig="threePt" dir="t"/>
              </a:scene3d>
              <a:sp3d>
                <a:bevelT/>
                <a:bevelB/>
                <a:contourClr>
                  <a:srgbClr val="000000"/>
                </a:contourClr>
              </a:sp3d>
            </c:spPr>
            <c:extLst xmlns:c16r2="http://schemas.microsoft.com/office/drawing/2015/06/chart">
              <c:ext xmlns:c16="http://schemas.microsoft.com/office/drawing/2014/chart" uri="{C3380CC4-5D6E-409C-BE32-E72D297353CC}">
                <c16:uniqueId val="{00000005-1DE4-40A6-96BD-42E6886BBDE4}"/>
              </c:ext>
            </c:extLst>
          </c:dPt>
          <c:dLbls>
            <c:dLbl>
              <c:idx val="1"/>
              <c:tx>
                <c:rich>
                  <a:bodyPr/>
                  <a:lstStyle/>
                  <a:p>
                    <a:r>
                      <a:rPr lang="fa-IR"/>
                      <a:t>8%</a:t>
                    </a:r>
                    <a:endParaRPr lang="fa-IR" dirty="0"/>
                  </a:p>
                </c:rich>
              </c:tx>
              <c:showLegendKey val="0"/>
              <c:showVal val="0"/>
              <c:showCatName val="0"/>
              <c:showSerName val="0"/>
              <c:showPercent val="1"/>
              <c:showBubbleSize val="0"/>
              <c:extLst xmlns:c16r2="http://schemas.microsoft.com/office/drawing/2015/06/chart">
                <c:ext xmlns:c16="http://schemas.microsoft.com/office/drawing/2014/chart" uri="{C3380CC4-5D6E-409C-BE32-E72D297353CC}">
                  <c16:uniqueId val="{00000001-1DE4-40A6-96BD-42E6886BBDE4}"/>
                </c:ext>
                <c:ext xmlns:c15="http://schemas.microsoft.com/office/drawing/2012/chart" uri="{CE6537A1-D6FC-4f65-9D91-7224C49458BB}"/>
              </c:extLst>
            </c:dLbl>
            <c:spPr>
              <a:noFill/>
              <a:ln>
                <a:noFill/>
              </a:ln>
              <a:effectLst/>
            </c:spPr>
            <c:showLegendKey val="0"/>
            <c:showVal val="0"/>
            <c:showCatName val="0"/>
            <c:showSerName val="0"/>
            <c:showPercent val="1"/>
            <c:showBubbleSize val="0"/>
            <c:showLeaderLines val="1"/>
            <c:extLst xmlns:c16r2="http://schemas.microsoft.com/office/drawing/2015/06/chart">
              <c:ext xmlns:c15="http://schemas.microsoft.com/office/drawing/2012/chart" uri="{CE6537A1-D6FC-4f65-9D91-7224C49458BB}"/>
            </c:extLst>
          </c:dLbls>
          <c:cat>
            <c:strRef>
              <c:f>Sheet1!$N$2:$N$7</c:f>
              <c:strCache>
                <c:ptCount val="6"/>
                <c:pt idx="0">
                  <c:v>فاقد بنا</c:v>
                </c:pt>
                <c:pt idx="1">
                  <c:v>قابل قبول</c:v>
                </c:pt>
                <c:pt idx="2">
                  <c:v>قابل نگهداری</c:v>
                </c:pt>
                <c:pt idx="3">
                  <c:v>تعمیری و مرمتی</c:v>
                </c:pt>
                <c:pt idx="4">
                  <c:v>تخریبی </c:v>
                </c:pt>
                <c:pt idx="5">
                  <c:v>مخروبه</c:v>
                </c:pt>
              </c:strCache>
            </c:strRef>
          </c:cat>
          <c:val>
            <c:numRef>
              <c:f>Sheet1!$P$2:$P$7</c:f>
              <c:numCache>
                <c:formatCode>0</c:formatCode>
                <c:ptCount val="6"/>
                <c:pt idx="0">
                  <c:v>5.0847457627118704</c:v>
                </c:pt>
                <c:pt idx="1">
                  <c:v>8.4745762711864767</c:v>
                </c:pt>
                <c:pt idx="2">
                  <c:v>22.033898305084833</c:v>
                </c:pt>
                <c:pt idx="3">
                  <c:v>11.864406779661076</c:v>
                </c:pt>
                <c:pt idx="4">
                  <c:v>44.067796610169488</c:v>
                </c:pt>
                <c:pt idx="5">
                  <c:v>8.4745762711864767</c:v>
                </c:pt>
              </c:numCache>
            </c:numRef>
          </c:val>
          <c:extLst xmlns:c16r2="http://schemas.microsoft.com/office/drawing/2015/06/chart">
            <c:ext xmlns:c16="http://schemas.microsoft.com/office/drawing/2014/chart" uri="{C3380CC4-5D6E-409C-BE32-E72D297353CC}">
              <c16:uniqueId val="{00000006-1DE4-40A6-96BD-42E6886BBDE4}"/>
            </c:ext>
          </c:extLst>
        </c:ser>
        <c:dLbls>
          <c:showLegendKey val="0"/>
          <c:showVal val="0"/>
          <c:showCatName val="0"/>
          <c:showSerName val="0"/>
          <c:showPercent val="1"/>
          <c:showBubbleSize val="0"/>
          <c:showLeaderLines val="1"/>
        </c:dLbls>
        <c:firstSliceAng val="0"/>
        <c:holeSize val="50"/>
      </c:doughnutChart>
      <c:spPr>
        <a:noFill/>
      </c:spPr>
    </c:plotArea>
    <c:legend>
      <c:legendPos val="r"/>
      <c:layout>
        <c:manualLayout>
          <c:xMode val="edge"/>
          <c:yMode val="edge"/>
          <c:x val="0.67854015748031771"/>
          <c:y val="0.36097354553917838"/>
          <c:w val="0.25810866141732286"/>
          <c:h val="0.58353515922564159"/>
        </c:manualLayout>
      </c:layout>
      <c:overlay val="0"/>
      <c:txPr>
        <a:bodyPr/>
        <a:lstStyle/>
        <a:p>
          <a:pPr>
            <a:defRPr>
              <a:cs typeface="B Homa" pitchFamily="2" charset="-78"/>
            </a:defRPr>
          </a:pPr>
          <a:endParaRPr lang="fa-IR"/>
        </a:p>
      </c:txPr>
    </c:legend>
    <c:plotVisOnly val="1"/>
    <c:dispBlanksAs val="gap"/>
    <c:showDLblsOverMax val="0"/>
  </c:chart>
  <c:spPr>
    <a:ln>
      <a:noFill/>
    </a:ln>
  </c:sp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31"/>
    </mc:Choice>
    <mc:Fallback>
      <c:style val="31"/>
    </mc:Fallback>
  </mc:AlternateContent>
  <c:chart>
    <c:title>
      <c:tx>
        <c:rich>
          <a:bodyPr/>
          <a:lstStyle/>
          <a:p>
            <a:pPr>
              <a:defRPr lang="en-US"/>
            </a:pPr>
            <a:r>
              <a:rPr lang="fa-IR" sz="1200" b="1">
                <a:cs typeface="B Homa" pitchFamily="2" charset="-78"/>
              </a:rPr>
              <a:t>قدمت بنا</a:t>
            </a:r>
            <a:endParaRPr lang="en-US" sz="1200" b="1">
              <a:cs typeface="B Homa" pitchFamily="2" charset="-78"/>
            </a:endParaRPr>
          </a:p>
        </c:rich>
      </c:tx>
      <c:layout>
        <c:manualLayout>
          <c:xMode val="edge"/>
          <c:yMode val="edge"/>
          <c:x val="0.4451041119860018"/>
          <c:y val="1.8518518518518583E-2"/>
        </c:manualLayout>
      </c:layout>
      <c:overlay val="0"/>
    </c:title>
    <c:autoTitleDeleted val="0"/>
    <c:view3D>
      <c:rotX val="0"/>
      <c:rotY val="0"/>
      <c:rAngAx val="0"/>
    </c:view3D>
    <c:floor>
      <c:thickness val="0"/>
    </c:floor>
    <c:sideWall>
      <c:thickness val="0"/>
      <c:spPr>
        <a:solidFill>
          <a:srgbClr val="FFFFA8">
            <a:alpha val="69000"/>
          </a:srgbClr>
        </a:solidFill>
      </c:spPr>
    </c:sideWall>
    <c:backWall>
      <c:thickness val="0"/>
      <c:spPr>
        <a:solidFill>
          <a:srgbClr val="FFFFA8">
            <a:alpha val="69000"/>
          </a:srgbClr>
        </a:solidFill>
      </c:spPr>
    </c:backWall>
    <c:plotArea>
      <c:layout/>
      <c:bar3DChart>
        <c:barDir val="col"/>
        <c:grouping val="clustered"/>
        <c:varyColors val="0"/>
        <c:ser>
          <c:idx val="0"/>
          <c:order val="0"/>
          <c:invertIfNegative val="0"/>
          <c:dPt>
            <c:idx val="0"/>
            <c:invertIfNegative val="0"/>
            <c:bubble3D val="0"/>
            <c:spPr>
              <a:solidFill>
                <a:srgbClr val="FFFFA8"/>
              </a:solidFill>
            </c:spPr>
            <c:extLst xmlns:c16r2="http://schemas.microsoft.com/office/drawing/2015/06/chart">
              <c:ext xmlns:c16="http://schemas.microsoft.com/office/drawing/2014/chart" uri="{C3380CC4-5D6E-409C-BE32-E72D297353CC}">
                <c16:uniqueId val="{00000000-6D83-4AA6-8A2A-33007FDAC047}"/>
              </c:ext>
            </c:extLst>
          </c:dPt>
          <c:dPt>
            <c:idx val="1"/>
            <c:invertIfNegative val="0"/>
            <c:bubble3D val="0"/>
            <c:spPr>
              <a:solidFill>
                <a:srgbClr val="FFFF80"/>
              </a:solidFill>
            </c:spPr>
            <c:extLst xmlns:c16r2="http://schemas.microsoft.com/office/drawing/2015/06/chart">
              <c:ext xmlns:c16="http://schemas.microsoft.com/office/drawing/2014/chart" uri="{C3380CC4-5D6E-409C-BE32-E72D297353CC}">
                <c16:uniqueId val="{00000001-6D83-4AA6-8A2A-33007FDAC047}"/>
              </c:ext>
            </c:extLst>
          </c:dPt>
          <c:dPt>
            <c:idx val="2"/>
            <c:invertIfNegative val="0"/>
            <c:bubble3D val="0"/>
            <c:spPr>
              <a:solidFill>
                <a:srgbClr val="D29F28"/>
              </a:solidFill>
            </c:spPr>
            <c:extLst xmlns:c16r2="http://schemas.microsoft.com/office/drawing/2015/06/chart">
              <c:ext xmlns:c16="http://schemas.microsoft.com/office/drawing/2014/chart" uri="{C3380CC4-5D6E-409C-BE32-E72D297353CC}">
                <c16:uniqueId val="{00000002-6D83-4AA6-8A2A-33007FDAC047}"/>
              </c:ext>
            </c:extLst>
          </c:dPt>
          <c:dPt>
            <c:idx val="3"/>
            <c:invertIfNegative val="0"/>
            <c:bubble3D val="0"/>
            <c:spPr>
              <a:solidFill>
                <a:srgbClr val="9C6230"/>
              </a:solidFill>
            </c:spPr>
            <c:extLst xmlns:c16r2="http://schemas.microsoft.com/office/drawing/2015/06/chart">
              <c:ext xmlns:c16="http://schemas.microsoft.com/office/drawing/2014/chart" uri="{C3380CC4-5D6E-409C-BE32-E72D297353CC}">
                <c16:uniqueId val="{00000003-6D83-4AA6-8A2A-33007FDAC047}"/>
              </c:ext>
            </c:extLst>
          </c:dPt>
          <c:dPt>
            <c:idx val="4"/>
            <c:invertIfNegative val="0"/>
            <c:bubble3D val="0"/>
            <c:spPr>
              <a:solidFill>
                <a:srgbClr val="5E3B1D"/>
              </a:solidFill>
            </c:spPr>
            <c:extLst xmlns:c16r2="http://schemas.microsoft.com/office/drawing/2015/06/chart">
              <c:ext xmlns:c16="http://schemas.microsoft.com/office/drawing/2014/chart" uri="{C3380CC4-5D6E-409C-BE32-E72D297353CC}">
                <c16:uniqueId val="{00000004-6D83-4AA6-8A2A-33007FDAC047}"/>
              </c:ext>
            </c:extLst>
          </c:dPt>
          <c:dLbls>
            <c:spPr>
              <a:noFill/>
              <a:ln>
                <a:noFill/>
              </a:ln>
              <a:effectLst/>
            </c:spPr>
            <c:txPr>
              <a:bodyPr/>
              <a:lstStyle/>
              <a:p>
                <a:pPr>
                  <a:defRPr lang="en-US"/>
                </a:pPr>
                <a:endParaRPr lang="fa-IR"/>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Sheet1!$A$2:$A$6</c:f>
              <c:strCache>
                <c:ptCount val="5"/>
                <c:pt idx="0">
                  <c:v>فاقد بنا</c:v>
                </c:pt>
                <c:pt idx="1">
                  <c:v>0-5سال</c:v>
                </c:pt>
                <c:pt idx="2">
                  <c:v>5-15سال</c:v>
                </c:pt>
                <c:pt idx="3">
                  <c:v>15-30سال</c:v>
                </c:pt>
                <c:pt idx="4">
                  <c:v>30سال به بالا</c:v>
                </c:pt>
              </c:strCache>
            </c:strRef>
          </c:cat>
          <c:val>
            <c:numRef>
              <c:f>Sheet1!$C$2:$C$6</c:f>
              <c:numCache>
                <c:formatCode>General</c:formatCode>
                <c:ptCount val="5"/>
                <c:pt idx="0">
                  <c:v>5</c:v>
                </c:pt>
                <c:pt idx="1">
                  <c:v>7</c:v>
                </c:pt>
                <c:pt idx="2">
                  <c:v>10</c:v>
                </c:pt>
                <c:pt idx="3">
                  <c:v>15</c:v>
                </c:pt>
                <c:pt idx="4">
                  <c:v>63</c:v>
                </c:pt>
              </c:numCache>
            </c:numRef>
          </c:val>
          <c:extLst xmlns:c16r2="http://schemas.microsoft.com/office/drawing/2015/06/chart">
            <c:ext xmlns:c16="http://schemas.microsoft.com/office/drawing/2014/chart" uri="{C3380CC4-5D6E-409C-BE32-E72D297353CC}">
              <c16:uniqueId val="{00000005-6D83-4AA6-8A2A-33007FDAC047}"/>
            </c:ext>
          </c:extLst>
        </c:ser>
        <c:dLbls>
          <c:showLegendKey val="0"/>
          <c:showVal val="1"/>
          <c:showCatName val="0"/>
          <c:showSerName val="0"/>
          <c:showPercent val="0"/>
          <c:showBubbleSize val="0"/>
        </c:dLbls>
        <c:gapWidth val="75"/>
        <c:shape val="box"/>
        <c:axId val="84107904"/>
        <c:axId val="84105728"/>
        <c:axId val="0"/>
      </c:bar3DChart>
      <c:catAx>
        <c:axId val="84107904"/>
        <c:scaling>
          <c:orientation val="minMax"/>
        </c:scaling>
        <c:delete val="0"/>
        <c:axPos val="b"/>
        <c:numFmt formatCode="General" sourceLinked="0"/>
        <c:majorTickMark val="none"/>
        <c:minorTickMark val="none"/>
        <c:tickLblPos val="nextTo"/>
        <c:txPr>
          <a:bodyPr/>
          <a:lstStyle/>
          <a:p>
            <a:pPr>
              <a:defRPr lang="en-US">
                <a:cs typeface="B Homa" pitchFamily="2" charset="-78"/>
              </a:defRPr>
            </a:pPr>
            <a:endParaRPr lang="fa-IR"/>
          </a:p>
        </c:txPr>
        <c:crossAx val="84105728"/>
        <c:crosses val="autoZero"/>
        <c:auto val="1"/>
        <c:lblAlgn val="ctr"/>
        <c:lblOffset val="100"/>
        <c:noMultiLvlLbl val="0"/>
      </c:catAx>
      <c:valAx>
        <c:axId val="84105728"/>
        <c:scaling>
          <c:orientation val="minMax"/>
        </c:scaling>
        <c:delete val="0"/>
        <c:axPos val="l"/>
        <c:title>
          <c:tx>
            <c:rich>
              <a:bodyPr rot="-5400000" vert="horz"/>
              <a:lstStyle/>
              <a:p>
                <a:pPr>
                  <a:defRPr lang="en-US"/>
                </a:pPr>
                <a:r>
                  <a:rPr lang="fa-IR" b="0">
                    <a:cs typeface="B Homa" pitchFamily="2" charset="-78"/>
                  </a:rPr>
                  <a:t>درصد</a:t>
                </a:r>
                <a:endParaRPr lang="en-US" b="0">
                  <a:cs typeface="B Homa" pitchFamily="2" charset="-78"/>
                </a:endParaRPr>
              </a:p>
            </c:rich>
          </c:tx>
          <c:layout>
            <c:manualLayout>
              <c:xMode val="edge"/>
              <c:yMode val="edge"/>
              <c:x val="0.14471959755030803"/>
              <c:y val="5.7897346165062702E-2"/>
            </c:manualLayout>
          </c:layout>
          <c:overlay val="0"/>
        </c:title>
        <c:numFmt formatCode="General" sourceLinked="1"/>
        <c:majorTickMark val="none"/>
        <c:minorTickMark val="none"/>
        <c:tickLblPos val="nextTo"/>
        <c:txPr>
          <a:bodyPr/>
          <a:lstStyle/>
          <a:p>
            <a:pPr>
              <a:defRPr lang="en-US"/>
            </a:pPr>
            <a:endParaRPr lang="fa-IR"/>
          </a:p>
        </c:txPr>
        <c:crossAx val="84107904"/>
        <c:crosses val="autoZero"/>
        <c:crossBetween val="between"/>
      </c:valAx>
    </c:plotArea>
    <c:plotVisOnly val="1"/>
    <c:dispBlanksAs val="gap"/>
    <c:showDLblsOverMax val="0"/>
  </c:chart>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lang="en-US"/>
            </a:pPr>
            <a:r>
              <a:rPr lang="fa-IR" sz="1200">
                <a:cs typeface="B Homa" pitchFamily="2" charset="-78"/>
              </a:rPr>
              <a:t>قدمت</a:t>
            </a:r>
            <a:r>
              <a:rPr lang="fa-IR" sz="1200" baseline="0">
                <a:cs typeface="B Homa" pitchFamily="2" charset="-78"/>
              </a:rPr>
              <a:t> بنا</a:t>
            </a:r>
            <a:endParaRPr lang="en-US" sz="1200">
              <a:cs typeface="B Homa" pitchFamily="2" charset="-78"/>
            </a:endParaRPr>
          </a:p>
        </c:rich>
      </c:tx>
      <c:overlay val="0"/>
    </c:title>
    <c:autoTitleDeleted val="0"/>
    <c:plotArea>
      <c:layout>
        <c:manualLayout>
          <c:layoutTarget val="inner"/>
          <c:xMode val="edge"/>
          <c:yMode val="edge"/>
          <c:x val="9.0301254009914567E-2"/>
          <c:y val="0.14439561333903028"/>
          <c:w val="0.53477369495479765"/>
          <c:h val="0.74619585342530637"/>
        </c:manualLayout>
      </c:layout>
      <c:doughnutChart>
        <c:varyColors val="1"/>
        <c:ser>
          <c:idx val="0"/>
          <c:order val="0"/>
          <c:spPr>
            <a:scene3d>
              <a:camera prst="orthographicFront"/>
              <a:lightRig rig="threePt" dir="t">
                <a:rot lat="0" lon="0" rev="1200000"/>
              </a:lightRig>
            </a:scene3d>
            <a:sp3d prstMaterial="matte">
              <a:bevelT/>
              <a:bevelB/>
            </a:sp3d>
          </c:spPr>
          <c:dPt>
            <c:idx val="0"/>
            <c:bubble3D val="0"/>
            <c:spPr>
              <a:solidFill>
                <a:srgbClr val="FFFFA8"/>
              </a:solidFill>
              <a:scene3d>
                <a:camera prst="orthographicFront"/>
                <a:lightRig rig="threePt" dir="t">
                  <a:rot lat="0" lon="0" rev="1200000"/>
                </a:lightRig>
              </a:scene3d>
              <a:sp3d prstMaterial="matte">
                <a:bevelT/>
                <a:bevelB/>
              </a:sp3d>
            </c:spPr>
            <c:extLst xmlns:c16r2="http://schemas.microsoft.com/office/drawing/2015/06/chart">
              <c:ext xmlns:c16="http://schemas.microsoft.com/office/drawing/2014/chart" uri="{C3380CC4-5D6E-409C-BE32-E72D297353CC}">
                <c16:uniqueId val="{00000000-8E24-4156-B781-ED317BD9001A}"/>
              </c:ext>
            </c:extLst>
          </c:dPt>
          <c:dPt>
            <c:idx val="1"/>
            <c:bubble3D val="0"/>
            <c:spPr>
              <a:solidFill>
                <a:srgbClr val="FFFF80"/>
              </a:solidFill>
              <a:scene3d>
                <a:camera prst="orthographicFront"/>
                <a:lightRig rig="threePt" dir="t">
                  <a:rot lat="0" lon="0" rev="1200000"/>
                </a:lightRig>
              </a:scene3d>
              <a:sp3d prstMaterial="matte">
                <a:bevelT/>
                <a:bevelB/>
              </a:sp3d>
            </c:spPr>
            <c:extLst xmlns:c16r2="http://schemas.microsoft.com/office/drawing/2015/06/chart">
              <c:ext xmlns:c16="http://schemas.microsoft.com/office/drawing/2014/chart" uri="{C3380CC4-5D6E-409C-BE32-E72D297353CC}">
                <c16:uniqueId val="{00000001-8E24-4156-B781-ED317BD9001A}"/>
              </c:ext>
            </c:extLst>
          </c:dPt>
          <c:dPt>
            <c:idx val="2"/>
            <c:bubble3D val="0"/>
            <c:spPr>
              <a:solidFill>
                <a:srgbClr val="D29F28"/>
              </a:solidFill>
              <a:scene3d>
                <a:camera prst="orthographicFront"/>
                <a:lightRig rig="threePt" dir="t">
                  <a:rot lat="0" lon="0" rev="1200000"/>
                </a:lightRig>
              </a:scene3d>
              <a:sp3d prstMaterial="matte">
                <a:bevelT/>
                <a:bevelB/>
              </a:sp3d>
            </c:spPr>
            <c:extLst xmlns:c16r2="http://schemas.microsoft.com/office/drawing/2015/06/chart">
              <c:ext xmlns:c16="http://schemas.microsoft.com/office/drawing/2014/chart" uri="{C3380CC4-5D6E-409C-BE32-E72D297353CC}">
                <c16:uniqueId val="{00000002-8E24-4156-B781-ED317BD9001A}"/>
              </c:ext>
            </c:extLst>
          </c:dPt>
          <c:dPt>
            <c:idx val="3"/>
            <c:bubble3D val="0"/>
            <c:spPr>
              <a:solidFill>
                <a:srgbClr val="9C6230"/>
              </a:solidFill>
              <a:scene3d>
                <a:camera prst="orthographicFront"/>
                <a:lightRig rig="threePt" dir="t">
                  <a:rot lat="0" lon="0" rev="1200000"/>
                </a:lightRig>
              </a:scene3d>
              <a:sp3d prstMaterial="matte">
                <a:bevelT/>
                <a:bevelB/>
              </a:sp3d>
            </c:spPr>
            <c:extLst xmlns:c16r2="http://schemas.microsoft.com/office/drawing/2015/06/chart">
              <c:ext xmlns:c16="http://schemas.microsoft.com/office/drawing/2014/chart" uri="{C3380CC4-5D6E-409C-BE32-E72D297353CC}">
                <c16:uniqueId val="{00000003-8E24-4156-B781-ED317BD9001A}"/>
              </c:ext>
            </c:extLst>
          </c:dPt>
          <c:dPt>
            <c:idx val="4"/>
            <c:bubble3D val="0"/>
            <c:spPr>
              <a:solidFill>
                <a:srgbClr val="5E3B1D"/>
              </a:solidFill>
              <a:scene3d>
                <a:camera prst="orthographicFront"/>
                <a:lightRig rig="threePt" dir="t">
                  <a:rot lat="0" lon="0" rev="1200000"/>
                </a:lightRig>
              </a:scene3d>
              <a:sp3d prstMaterial="matte">
                <a:bevelT/>
                <a:bevelB/>
              </a:sp3d>
            </c:spPr>
            <c:extLst xmlns:c16r2="http://schemas.microsoft.com/office/drawing/2015/06/chart">
              <c:ext xmlns:c16="http://schemas.microsoft.com/office/drawing/2014/chart" uri="{C3380CC4-5D6E-409C-BE32-E72D297353CC}">
                <c16:uniqueId val="{00000004-8E24-4156-B781-ED317BD9001A}"/>
              </c:ext>
            </c:extLst>
          </c:dPt>
          <c:dLbls>
            <c:spPr>
              <a:noFill/>
              <a:ln>
                <a:noFill/>
              </a:ln>
              <a:effectLst/>
            </c:spPr>
            <c:txPr>
              <a:bodyPr/>
              <a:lstStyle/>
              <a:p>
                <a:pPr>
                  <a:defRPr lang="en-US"/>
                </a:pPr>
                <a:endParaRPr lang="fa-IR"/>
              </a:p>
            </c:txPr>
            <c:showLegendKey val="0"/>
            <c:showVal val="0"/>
            <c:showCatName val="0"/>
            <c:showSerName val="0"/>
            <c:showPercent val="1"/>
            <c:showBubbleSize val="0"/>
            <c:showLeaderLines val="0"/>
            <c:extLst xmlns:c16r2="http://schemas.microsoft.com/office/drawing/2015/06/chart">
              <c:ext xmlns:c15="http://schemas.microsoft.com/office/drawing/2012/chart" uri="{CE6537A1-D6FC-4f65-9D91-7224C49458BB}"/>
            </c:extLst>
          </c:dLbls>
          <c:cat>
            <c:strRef>
              <c:f>Sheet1!$A$2:$A$6</c:f>
              <c:strCache>
                <c:ptCount val="5"/>
                <c:pt idx="0">
                  <c:v>فاقد بنا</c:v>
                </c:pt>
                <c:pt idx="1">
                  <c:v>0-5سال</c:v>
                </c:pt>
                <c:pt idx="2">
                  <c:v>5-15سال</c:v>
                </c:pt>
                <c:pt idx="3">
                  <c:v>15-30سال</c:v>
                </c:pt>
                <c:pt idx="4">
                  <c:v>30سال به بالا</c:v>
                </c:pt>
              </c:strCache>
            </c:strRef>
          </c:cat>
          <c:val>
            <c:numRef>
              <c:f>Sheet1!$C$2:$C$6</c:f>
              <c:numCache>
                <c:formatCode>General</c:formatCode>
                <c:ptCount val="5"/>
                <c:pt idx="0">
                  <c:v>5</c:v>
                </c:pt>
                <c:pt idx="1">
                  <c:v>7</c:v>
                </c:pt>
                <c:pt idx="2">
                  <c:v>10</c:v>
                </c:pt>
                <c:pt idx="3">
                  <c:v>15</c:v>
                </c:pt>
                <c:pt idx="4">
                  <c:v>63</c:v>
                </c:pt>
              </c:numCache>
            </c:numRef>
          </c:val>
          <c:extLst xmlns:c16r2="http://schemas.microsoft.com/office/drawing/2015/06/chart">
            <c:ext xmlns:c16="http://schemas.microsoft.com/office/drawing/2014/chart" uri="{C3380CC4-5D6E-409C-BE32-E72D297353CC}">
              <c16:uniqueId val="{00000005-8E24-4156-B781-ED317BD9001A}"/>
            </c:ext>
          </c:extLst>
        </c:ser>
        <c:dLbls>
          <c:showLegendKey val="0"/>
          <c:showVal val="0"/>
          <c:showCatName val="0"/>
          <c:showSerName val="0"/>
          <c:showPercent val="1"/>
          <c:showBubbleSize val="0"/>
          <c:showLeaderLines val="0"/>
        </c:dLbls>
        <c:firstSliceAng val="0"/>
        <c:holeSize val="50"/>
      </c:doughnutChart>
      <c:spPr>
        <a:scene3d>
          <a:camera prst="orthographicFront"/>
          <a:lightRig rig="threePt" dir="t"/>
        </a:scene3d>
        <a:sp3d prstMaterial="dkEdge"/>
      </c:spPr>
    </c:plotArea>
    <c:legend>
      <c:legendPos val="r"/>
      <c:overlay val="0"/>
      <c:txPr>
        <a:bodyPr/>
        <a:lstStyle/>
        <a:p>
          <a:pPr>
            <a:defRPr lang="en-US" sz="800">
              <a:cs typeface="B Homa" pitchFamily="2" charset="-78"/>
            </a:defRPr>
          </a:pPr>
          <a:endParaRPr lang="fa-IR"/>
        </a:p>
      </c:txPr>
    </c:legend>
    <c:plotVisOnly val="1"/>
    <c:dispBlanksAs val="gap"/>
    <c:showDLblsOverMax val="0"/>
  </c:chart>
  <c:spPr>
    <a:effectLst>
      <a:outerShdw blurRad="50800" dist="50800" dir="5400000" algn="ctr" rotWithShape="0">
        <a:srgbClr val="000000"/>
      </a:outerShdw>
    </a:effectLst>
    <a:scene3d>
      <a:camera prst="orthographicFront"/>
      <a:lightRig rig="threePt" dir="t"/>
    </a:scene3d>
    <a:sp3d prstMaterial="softEdge">
      <a:bevelB/>
    </a:sp3d>
  </c:spPr>
  <c:externalData r:id="rId1">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37"/>
    </mc:Choice>
    <mc:Fallback>
      <c:style val="37"/>
    </mc:Fallback>
  </mc:AlternateContent>
  <c:chart>
    <c:title>
      <c:tx>
        <c:rich>
          <a:bodyPr/>
          <a:lstStyle/>
          <a:p>
            <a:pPr>
              <a:defRPr lang="en-US"/>
            </a:pPr>
            <a:r>
              <a:rPr lang="fa-IR" sz="1200">
                <a:cs typeface="B Homa" pitchFamily="2" charset="-78"/>
              </a:rPr>
              <a:t>تعداد طبقات</a:t>
            </a:r>
            <a:endParaRPr lang="en-US" sz="1200">
              <a:cs typeface="B Homa" pitchFamily="2" charset="-78"/>
            </a:endParaRPr>
          </a:p>
        </c:rich>
      </c:tx>
      <c:overlay val="1"/>
    </c:title>
    <c:autoTitleDeleted val="0"/>
    <c:view3D>
      <c:rotX val="15"/>
      <c:rotY val="30"/>
      <c:rAngAx val="1"/>
    </c:view3D>
    <c:floor>
      <c:thickness val="0"/>
      <c:spPr>
        <a:solidFill>
          <a:srgbClr val="D6FBD3">
            <a:alpha val="88000"/>
          </a:srgbClr>
        </a:solidFill>
      </c:spPr>
    </c:floor>
    <c:sideWall>
      <c:thickness val="0"/>
      <c:spPr>
        <a:solidFill>
          <a:srgbClr val="D6FBD3">
            <a:alpha val="81000"/>
          </a:srgbClr>
        </a:solidFill>
      </c:spPr>
    </c:sideWall>
    <c:backWall>
      <c:thickness val="0"/>
      <c:spPr>
        <a:solidFill>
          <a:srgbClr val="D6FBD3">
            <a:alpha val="81000"/>
          </a:srgbClr>
        </a:solidFill>
      </c:spPr>
    </c:backWall>
    <c:plotArea>
      <c:layout>
        <c:manualLayout>
          <c:layoutTarget val="inner"/>
          <c:xMode val="edge"/>
          <c:yMode val="edge"/>
          <c:x val="0.10721206968938053"/>
          <c:y val="0.18318266095328917"/>
          <c:w val="0.8814967413367506"/>
          <c:h val="0.57405862292117549"/>
        </c:manualLayout>
      </c:layout>
      <c:bar3DChart>
        <c:barDir val="col"/>
        <c:grouping val="clustered"/>
        <c:varyColors val="0"/>
        <c:ser>
          <c:idx val="0"/>
          <c:order val="0"/>
          <c:spPr>
            <a:effectLst>
              <a:outerShdw dir="10200000" sx="145000" sy="145000" algn="ctr" rotWithShape="0">
                <a:srgbClr val="000000">
                  <a:alpha val="43137"/>
                </a:srgbClr>
              </a:outerShdw>
            </a:effectLst>
            <a:scene3d>
              <a:camera prst="orthographicFront"/>
              <a:lightRig rig="threePt" dir="t"/>
            </a:scene3d>
            <a:sp3d prstMaterial="softEdge">
              <a:contourClr>
                <a:srgbClr val="000000"/>
              </a:contourClr>
            </a:sp3d>
          </c:spPr>
          <c:invertIfNegative val="0"/>
          <c:dPt>
            <c:idx val="0"/>
            <c:invertIfNegative val="0"/>
            <c:bubble3D val="0"/>
            <c:spPr>
              <a:solidFill>
                <a:srgbClr val="FFFFC7"/>
              </a:solidFill>
              <a:effectLst>
                <a:outerShdw dir="10200000" sx="145000" sy="145000" algn="ctr" rotWithShape="0">
                  <a:srgbClr val="000000">
                    <a:alpha val="43137"/>
                  </a:srgbClr>
                </a:outerShdw>
              </a:effectLst>
              <a:scene3d>
                <a:camera prst="orthographicFront"/>
                <a:lightRig rig="threePt" dir="t"/>
              </a:scene3d>
              <a:sp3d prstMaterial="softEdge">
                <a:contourClr>
                  <a:srgbClr val="000000"/>
                </a:contourClr>
              </a:sp3d>
            </c:spPr>
            <c:extLst xmlns:c16r2="http://schemas.microsoft.com/office/drawing/2015/06/chart">
              <c:ext xmlns:c16="http://schemas.microsoft.com/office/drawing/2014/chart" uri="{C3380CC4-5D6E-409C-BE32-E72D297353CC}">
                <c16:uniqueId val="{00000000-C24E-4C9C-8A31-3968F92AE8E4}"/>
              </c:ext>
            </c:extLst>
          </c:dPt>
          <c:dPt>
            <c:idx val="1"/>
            <c:invertIfNegative val="0"/>
            <c:bubble3D val="0"/>
            <c:spPr>
              <a:solidFill>
                <a:srgbClr val="E0FF85"/>
              </a:solidFill>
              <a:effectLst>
                <a:outerShdw dir="10200000" sx="145000" sy="145000" algn="ctr" rotWithShape="0">
                  <a:srgbClr val="000000">
                    <a:alpha val="43137"/>
                  </a:srgbClr>
                </a:outerShdw>
              </a:effectLst>
              <a:scene3d>
                <a:camera prst="orthographicFront"/>
                <a:lightRig rig="threePt" dir="t"/>
              </a:scene3d>
              <a:sp3d prstMaterial="softEdge">
                <a:contourClr>
                  <a:srgbClr val="000000"/>
                </a:contourClr>
              </a:sp3d>
            </c:spPr>
            <c:extLst xmlns:c16r2="http://schemas.microsoft.com/office/drawing/2015/06/chart">
              <c:ext xmlns:c16="http://schemas.microsoft.com/office/drawing/2014/chart" uri="{C3380CC4-5D6E-409C-BE32-E72D297353CC}">
                <c16:uniqueId val="{00000001-C24E-4C9C-8A31-3968F92AE8E4}"/>
              </c:ext>
            </c:extLst>
          </c:dPt>
          <c:dPt>
            <c:idx val="2"/>
            <c:invertIfNegative val="0"/>
            <c:bubble3D val="0"/>
            <c:spPr>
              <a:solidFill>
                <a:srgbClr val="B0FF61"/>
              </a:solidFill>
              <a:effectLst>
                <a:outerShdw dir="10200000" sx="145000" sy="145000" algn="ctr" rotWithShape="0">
                  <a:srgbClr val="000000">
                    <a:alpha val="43137"/>
                  </a:srgbClr>
                </a:outerShdw>
              </a:effectLst>
              <a:scene3d>
                <a:camera prst="orthographicFront"/>
                <a:lightRig rig="threePt" dir="t"/>
              </a:scene3d>
              <a:sp3d prstMaterial="softEdge">
                <a:contourClr>
                  <a:srgbClr val="000000"/>
                </a:contourClr>
              </a:sp3d>
            </c:spPr>
            <c:extLst xmlns:c16r2="http://schemas.microsoft.com/office/drawing/2015/06/chart">
              <c:ext xmlns:c16="http://schemas.microsoft.com/office/drawing/2014/chart" uri="{C3380CC4-5D6E-409C-BE32-E72D297353CC}">
                <c16:uniqueId val="{00000002-C24E-4C9C-8A31-3968F92AE8E4}"/>
              </c:ext>
            </c:extLst>
          </c:dPt>
          <c:dPt>
            <c:idx val="3"/>
            <c:invertIfNegative val="0"/>
            <c:bubble3D val="0"/>
            <c:spPr>
              <a:solidFill>
                <a:srgbClr val="7FFF7F"/>
              </a:solidFill>
              <a:effectLst>
                <a:outerShdw dir="10200000" sx="145000" sy="145000" algn="ctr" rotWithShape="0">
                  <a:srgbClr val="000000">
                    <a:alpha val="43137"/>
                  </a:srgbClr>
                </a:outerShdw>
              </a:effectLst>
              <a:scene3d>
                <a:camera prst="orthographicFront"/>
                <a:lightRig rig="threePt" dir="t"/>
              </a:scene3d>
              <a:sp3d prstMaterial="softEdge">
                <a:contourClr>
                  <a:srgbClr val="000000"/>
                </a:contourClr>
              </a:sp3d>
            </c:spPr>
            <c:extLst xmlns:c16r2="http://schemas.microsoft.com/office/drawing/2015/06/chart">
              <c:ext xmlns:c16="http://schemas.microsoft.com/office/drawing/2014/chart" uri="{C3380CC4-5D6E-409C-BE32-E72D297353CC}">
                <c16:uniqueId val="{00000003-C24E-4C9C-8A31-3968F92AE8E4}"/>
              </c:ext>
            </c:extLst>
          </c:dPt>
          <c:dPt>
            <c:idx val="4"/>
            <c:invertIfNegative val="0"/>
            <c:bubble3D val="0"/>
            <c:spPr>
              <a:solidFill>
                <a:srgbClr val="7FFFBF"/>
              </a:solidFill>
              <a:effectLst>
                <a:outerShdw dir="10200000" sx="145000" sy="145000" algn="ctr" rotWithShape="0">
                  <a:srgbClr val="000000">
                    <a:alpha val="43137"/>
                  </a:srgbClr>
                </a:outerShdw>
              </a:effectLst>
              <a:scene3d>
                <a:camera prst="orthographicFront"/>
                <a:lightRig rig="threePt" dir="t"/>
              </a:scene3d>
              <a:sp3d prstMaterial="softEdge">
                <a:contourClr>
                  <a:srgbClr val="000000"/>
                </a:contourClr>
              </a:sp3d>
            </c:spPr>
            <c:extLst xmlns:c16r2="http://schemas.microsoft.com/office/drawing/2015/06/chart">
              <c:ext xmlns:c16="http://schemas.microsoft.com/office/drawing/2014/chart" uri="{C3380CC4-5D6E-409C-BE32-E72D297353CC}">
                <c16:uniqueId val="{00000004-C24E-4C9C-8A31-3968F92AE8E4}"/>
              </c:ext>
            </c:extLst>
          </c:dPt>
          <c:dPt>
            <c:idx val="5"/>
            <c:invertIfNegative val="0"/>
            <c:bubble3D val="0"/>
            <c:spPr>
              <a:solidFill>
                <a:srgbClr val="00FFFF"/>
              </a:solidFill>
              <a:effectLst>
                <a:outerShdw dir="10200000" sx="145000" sy="145000" algn="ctr" rotWithShape="0">
                  <a:srgbClr val="000000">
                    <a:alpha val="43137"/>
                  </a:srgbClr>
                </a:outerShdw>
              </a:effectLst>
              <a:scene3d>
                <a:camera prst="orthographicFront"/>
                <a:lightRig rig="threePt" dir="t"/>
              </a:scene3d>
              <a:sp3d prstMaterial="softEdge">
                <a:contourClr>
                  <a:srgbClr val="000000"/>
                </a:contourClr>
              </a:sp3d>
            </c:spPr>
            <c:extLst xmlns:c16r2="http://schemas.microsoft.com/office/drawing/2015/06/chart">
              <c:ext xmlns:c16="http://schemas.microsoft.com/office/drawing/2014/chart" uri="{C3380CC4-5D6E-409C-BE32-E72D297353CC}">
                <c16:uniqueId val="{00000005-C24E-4C9C-8A31-3968F92AE8E4}"/>
              </c:ext>
            </c:extLst>
          </c:dPt>
          <c:dPt>
            <c:idx val="6"/>
            <c:invertIfNegative val="0"/>
            <c:bubble3D val="0"/>
            <c:spPr>
              <a:solidFill>
                <a:srgbClr val="00A5A5"/>
              </a:solidFill>
              <a:effectLst>
                <a:outerShdw dir="10200000" sx="145000" sy="145000" algn="ctr" rotWithShape="0">
                  <a:srgbClr val="000000">
                    <a:alpha val="43137"/>
                  </a:srgbClr>
                </a:outerShdw>
              </a:effectLst>
              <a:scene3d>
                <a:camera prst="orthographicFront"/>
                <a:lightRig rig="threePt" dir="t"/>
              </a:scene3d>
              <a:sp3d prstMaterial="softEdge">
                <a:contourClr>
                  <a:srgbClr val="000000"/>
                </a:contourClr>
              </a:sp3d>
            </c:spPr>
            <c:extLst xmlns:c16r2="http://schemas.microsoft.com/office/drawing/2015/06/chart">
              <c:ext xmlns:c16="http://schemas.microsoft.com/office/drawing/2014/chart" uri="{C3380CC4-5D6E-409C-BE32-E72D297353CC}">
                <c16:uniqueId val="{00000006-C24E-4C9C-8A31-3968F92AE8E4}"/>
              </c:ext>
            </c:extLst>
          </c:dPt>
          <c:dPt>
            <c:idx val="7"/>
            <c:invertIfNegative val="0"/>
            <c:bubble3D val="0"/>
            <c:spPr>
              <a:solidFill>
                <a:srgbClr val="007F7F"/>
              </a:solidFill>
              <a:effectLst>
                <a:outerShdw dir="10200000" sx="145000" sy="145000" algn="ctr" rotWithShape="0">
                  <a:srgbClr val="000000">
                    <a:alpha val="43137"/>
                  </a:srgbClr>
                </a:outerShdw>
              </a:effectLst>
              <a:scene3d>
                <a:camera prst="orthographicFront"/>
                <a:lightRig rig="threePt" dir="t"/>
              </a:scene3d>
              <a:sp3d prstMaterial="softEdge">
                <a:contourClr>
                  <a:srgbClr val="000000"/>
                </a:contourClr>
              </a:sp3d>
            </c:spPr>
            <c:extLst xmlns:c16r2="http://schemas.microsoft.com/office/drawing/2015/06/chart">
              <c:ext xmlns:c16="http://schemas.microsoft.com/office/drawing/2014/chart" uri="{C3380CC4-5D6E-409C-BE32-E72D297353CC}">
                <c16:uniqueId val="{00000007-C24E-4C9C-8A31-3968F92AE8E4}"/>
              </c:ext>
            </c:extLst>
          </c:dPt>
          <c:dLbls>
            <c:spPr>
              <a:noFill/>
              <a:ln>
                <a:noFill/>
              </a:ln>
              <a:effectLst/>
            </c:spPr>
            <c:txPr>
              <a:bodyPr/>
              <a:lstStyle/>
              <a:p>
                <a:pPr>
                  <a:defRPr lang="en-US"/>
                </a:pPr>
                <a:endParaRPr lang="fa-IR"/>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Sheet1!$A$18:$A$26</c:f>
              <c:strCache>
                <c:ptCount val="9"/>
                <c:pt idx="0">
                  <c:v>فاقد بنا</c:v>
                </c:pt>
                <c:pt idx="1">
                  <c:v>1طبقه</c:v>
                </c:pt>
                <c:pt idx="2">
                  <c:v>2طبقه</c:v>
                </c:pt>
                <c:pt idx="3">
                  <c:v>3طبقه</c:v>
                </c:pt>
                <c:pt idx="4">
                  <c:v>4طبقه</c:v>
                </c:pt>
                <c:pt idx="5">
                  <c:v>5طبقه</c:v>
                </c:pt>
                <c:pt idx="6">
                  <c:v>6طبقه</c:v>
                </c:pt>
                <c:pt idx="7">
                  <c:v>7طبقه</c:v>
                </c:pt>
                <c:pt idx="8">
                  <c:v>7طبقه به بالا</c:v>
                </c:pt>
              </c:strCache>
            </c:strRef>
          </c:cat>
          <c:val>
            <c:numRef>
              <c:f>Sheet1!$C$18:$C$26</c:f>
              <c:numCache>
                <c:formatCode>General</c:formatCode>
                <c:ptCount val="9"/>
                <c:pt idx="0">
                  <c:v>5</c:v>
                </c:pt>
                <c:pt idx="1">
                  <c:v>17</c:v>
                </c:pt>
                <c:pt idx="2">
                  <c:v>44</c:v>
                </c:pt>
                <c:pt idx="3">
                  <c:v>22</c:v>
                </c:pt>
                <c:pt idx="4">
                  <c:v>3</c:v>
                </c:pt>
                <c:pt idx="5">
                  <c:v>2</c:v>
                </c:pt>
                <c:pt idx="6">
                  <c:v>5</c:v>
                </c:pt>
                <c:pt idx="7">
                  <c:v>2</c:v>
                </c:pt>
                <c:pt idx="8">
                  <c:v>0</c:v>
                </c:pt>
              </c:numCache>
            </c:numRef>
          </c:val>
          <c:extLst xmlns:c16r2="http://schemas.microsoft.com/office/drawing/2015/06/chart">
            <c:ext xmlns:c16="http://schemas.microsoft.com/office/drawing/2014/chart" uri="{C3380CC4-5D6E-409C-BE32-E72D297353CC}">
              <c16:uniqueId val="{00000008-C24E-4C9C-8A31-3968F92AE8E4}"/>
            </c:ext>
          </c:extLst>
        </c:ser>
        <c:dLbls>
          <c:showLegendKey val="0"/>
          <c:showVal val="1"/>
          <c:showCatName val="0"/>
          <c:showSerName val="0"/>
          <c:showPercent val="0"/>
          <c:showBubbleSize val="0"/>
        </c:dLbls>
        <c:gapWidth val="150"/>
        <c:shape val="box"/>
        <c:axId val="84099744"/>
        <c:axId val="84101376"/>
        <c:axId val="0"/>
      </c:bar3DChart>
      <c:catAx>
        <c:axId val="84099744"/>
        <c:scaling>
          <c:orientation val="minMax"/>
        </c:scaling>
        <c:delete val="0"/>
        <c:axPos val="b"/>
        <c:numFmt formatCode="General" sourceLinked="0"/>
        <c:majorTickMark val="out"/>
        <c:minorTickMark val="none"/>
        <c:tickLblPos val="nextTo"/>
        <c:txPr>
          <a:bodyPr/>
          <a:lstStyle/>
          <a:p>
            <a:pPr>
              <a:defRPr lang="en-US">
                <a:cs typeface="B Homa" pitchFamily="2" charset="-78"/>
              </a:defRPr>
            </a:pPr>
            <a:endParaRPr lang="fa-IR"/>
          </a:p>
        </c:txPr>
        <c:crossAx val="84101376"/>
        <c:crosses val="autoZero"/>
        <c:auto val="1"/>
        <c:lblAlgn val="ctr"/>
        <c:lblOffset val="100"/>
        <c:noMultiLvlLbl val="0"/>
      </c:catAx>
      <c:valAx>
        <c:axId val="84101376"/>
        <c:scaling>
          <c:orientation val="minMax"/>
        </c:scaling>
        <c:delete val="0"/>
        <c:axPos val="l"/>
        <c:title>
          <c:tx>
            <c:rich>
              <a:bodyPr rot="-5400000" vert="horz"/>
              <a:lstStyle/>
              <a:p>
                <a:pPr>
                  <a:defRPr lang="en-US"/>
                </a:pPr>
                <a:r>
                  <a:rPr lang="fa-IR" b="0">
                    <a:cs typeface="B Homa" pitchFamily="2" charset="-78"/>
                  </a:rPr>
                  <a:t>درصد</a:t>
                </a:r>
                <a:endParaRPr lang="en-US" b="0">
                  <a:cs typeface="B Homa" pitchFamily="2" charset="-78"/>
                </a:endParaRPr>
              </a:p>
            </c:rich>
          </c:tx>
          <c:layout>
            <c:manualLayout>
              <c:xMode val="edge"/>
              <c:yMode val="edge"/>
              <c:x val="0.11055116103711099"/>
              <c:y val="6.8002188952155734E-2"/>
            </c:manualLayout>
          </c:layout>
          <c:overlay val="0"/>
        </c:title>
        <c:numFmt formatCode="General" sourceLinked="1"/>
        <c:majorTickMark val="out"/>
        <c:minorTickMark val="none"/>
        <c:tickLblPos val="nextTo"/>
        <c:txPr>
          <a:bodyPr/>
          <a:lstStyle/>
          <a:p>
            <a:pPr>
              <a:defRPr lang="en-US"/>
            </a:pPr>
            <a:endParaRPr lang="fa-IR"/>
          </a:p>
        </c:txPr>
        <c:crossAx val="84099744"/>
        <c:crosses val="autoZero"/>
        <c:crossBetween val="between"/>
      </c:valAx>
    </c:plotArea>
    <c:plotVisOnly val="1"/>
    <c:dispBlanksAs val="gap"/>
    <c:showDLblsOverMax val="0"/>
  </c:chart>
  <c:spPr>
    <a:ln>
      <a:noFill/>
    </a:ln>
  </c:spPr>
  <c:externalData r:id="rId1">
    <c:autoUpdate val="0"/>
  </c:externalData>
</c:chartSpace>
</file>

<file path=ppt/diagrams/colors1.xml><?xml version="1.0" encoding="utf-8"?>
<dgm:colorsDef xmlns:dgm="http://schemas.openxmlformats.org/drawingml/2006/diagram" xmlns:a="http://schemas.openxmlformats.org/drawingml/2006/main" uniqueId="urn:microsoft.com/office/officeart/2005/8/colors/accent4_5">
  <dgm:title val=""/>
  <dgm:desc val=""/>
  <dgm:catLst>
    <dgm:cat type="accent4" pri="11500"/>
  </dgm:catLst>
  <dgm:styleLbl name="node0">
    <dgm:fillClrLst meth="cycle">
      <a:schemeClr val="accent4">
        <a:alpha val="80000"/>
      </a:schemeClr>
    </dgm:fillClrLst>
    <dgm:linClrLst meth="repeat">
      <a:schemeClr val="lt1"/>
    </dgm:linClrLst>
    <dgm:effectClrLst/>
    <dgm:txLinClrLst/>
    <dgm:txFillClrLst/>
    <dgm:txEffectClrLst/>
  </dgm:styleLbl>
  <dgm:styleLbl name="node1">
    <dgm:fillClrLst>
      <a:schemeClr val="accent4">
        <a:alpha val="90000"/>
      </a:schemeClr>
      <a:schemeClr val="accent4">
        <a:alpha val="50000"/>
      </a:schemeClr>
    </dgm:fillClrLst>
    <dgm:linClrLst meth="repeat">
      <a:schemeClr val="lt1"/>
    </dgm:linClrLst>
    <dgm:effectClrLst/>
    <dgm:txLinClrLst/>
    <dgm:txFillClrLst/>
    <dgm:txEffectClrLst/>
  </dgm:styleLbl>
  <dgm:styleLbl name="alignNode1">
    <dgm:fillClrLst>
      <a:schemeClr val="accent4">
        <a:alpha val="90000"/>
      </a:schemeClr>
      <a:schemeClr val="accent4">
        <a:alpha val="50000"/>
      </a:schemeClr>
    </dgm:fillClrLst>
    <dgm:linClrLst>
      <a:schemeClr val="accent4">
        <a:alpha val="90000"/>
      </a:schemeClr>
      <a:schemeClr val="accent4">
        <a:alpha val="50000"/>
      </a:schemeClr>
    </dgm:linClrLst>
    <dgm:effectClrLst/>
    <dgm:txLinClrLst/>
    <dgm:txFillClrLst/>
    <dgm:txEffectClrLst/>
  </dgm:styleLbl>
  <dgm:styleLbl name="lnNode1">
    <dgm:fillClrLst>
      <a:schemeClr val="accent4">
        <a:shade val="90000"/>
      </a:schemeClr>
      <a:schemeClr val="accent4">
        <a:alpha val="50000"/>
        <a:tint val="50000"/>
      </a:schemeClr>
    </dgm:fillClrLst>
    <dgm:linClrLst meth="repeat">
      <a:schemeClr val="lt1"/>
    </dgm:linClrLst>
    <dgm:effectClrLst/>
    <dgm:txLinClrLst/>
    <dgm:txFillClrLst/>
    <dgm:txEffectClrLst/>
  </dgm:styleLbl>
  <dgm:styleLbl name="vennNode1">
    <dgm:fillClrLst>
      <a:schemeClr val="accent4">
        <a:shade val="80000"/>
        <a:alpha val="50000"/>
      </a:schemeClr>
      <a:schemeClr val="accent4">
        <a:alpha val="80000"/>
      </a:schemeClr>
    </dgm:fillClrLst>
    <dgm:linClrLst meth="repeat">
      <a:schemeClr val="lt1"/>
    </dgm:linClrLst>
    <dgm:effectClrLst/>
    <dgm:txLinClrLst/>
    <dgm:txFillClrLst/>
    <dgm:txEffectClrLst/>
  </dgm:styleLbl>
  <dgm:styleLbl name="node2">
    <dgm:fillClrLst>
      <a:schemeClr val="accent4">
        <a:alpha val="70000"/>
      </a:schemeClr>
    </dgm:fillClrLst>
    <dgm:linClrLst meth="repeat">
      <a:schemeClr val="lt1"/>
    </dgm:linClrLst>
    <dgm:effectClrLst/>
    <dgm:txLinClrLst/>
    <dgm:txFillClrLst/>
    <dgm:txEffectClrLst/>
  </dgm:styleLbl>
  <dgm:styleLbl name="node3">
    <dgm:fillClrLst>
      <a:schemeClr val="accent4">
        <a:alpha val="50000"/>
      </a:schemeClr>
    </dgm:fillClrLst>
    <dgm:linClrLst meth="repeat">
      <a:schemeClr val="lt1"/>
    </dgm:linClrLst>
    <dgm:effectClrLst/>
    <dgm:txLinClrLst/>
    <dgm:txFillClrLst/>
    <dgm:txEffectClrLst/>
  </dgm:styleLbl>
  <dgm:styleLbl name="node4">
    <dgm:fillClrLst>
      <a:schemeClr val="accent4">
        <a:alpha val="30000"/>
      </a:schemeClr>
    </dgm:fillClrLst>
    <dgm:linClrLst meth="repeat">
      <a:schemeClr val="lt1"/>
    </dgm:linClrLst>
    <dgm:effectClrLst/>
    <dgm:txLinClrLst/>
    <dgm:txFillClrLst/>
    <dgm:txEffectClrLst/>
  </dgm:styleLbl>
  <dgm:styleLbl name="fgImgPlace1">
    <dgm:fillClrLst>
      <a:schemeClr val="accent4">
        <a:tint val="50000"/>
        <a:alpha val="90000"/>
      </a:schemeClr>
      <a:schemeClr val="accent4">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hade val="90000"/>
      </a:schemeClr>
      <a:schemeClr val="accent4">
        <a:tint val="50000"/>
      </a:schemeClr>
    </dgm:fillClrLst>
    <dgm:linClrLst>
      <a:schemeClr val="accent4">
        <a:shade val="90000"/>
      </a:schemeClr>
      <a:schemeClr val="accent4">
        <a:tint val="50000"/>
      </a:schemeClr>
    </dgm:linClrLst>
    <dgm:effectClrLst/>
    <dgm:txLinClrLst/>
    <dgm:txFillClrLst/>
    <dgm:txEffectClrLst/>
  </dgm:styleLbl>
  <dgm:styleLbl name="fgSibTrans2D1">
    <dgm:fillClrLst>
      <a:schemeClr val="accent4">
        <a:shade val="90000"/>
      </a:schemeClr>
      <a:schemeClr val="accent4">
        <a:tint val="50000"/>
      </a:schemeClr>
    </dgm:fillClrLst>
    <dgm:linClrLst>
      <a:schemeClr val="accent4">
        <a:shade val="90000"/>
      </a:schemeClr>
      <a:schemeClr val="accent4">
        <a:tint val="50000"/>
      </a:schemeClr>
    </dgm:linClrLst>
    <dgm:effectClrLst/>
    <dgm:txLinClrLst/>
    <dgm:txFillClrLst/>
    <dgm:txEffectClrLst/>
  </dgm:styleLbl>
  <dgm:styleLbl name="bgSibTrans2D1">
    <dgm:fillClrLst>
      <a:schemeClr val="accent4">
        <a:shade val="90000"/>
      </a:schemeClr>
      <a:schemeClr val="accent4">
        <a:tint val="50000"/>
      </a:schemeClr>
    </dgm:fillClrLst>
    <dgm:linClrLst>
      <a:schemeClr val="accent4">
        <a:shade val="90000"/>
      </a:schemeClr>
      <a:schemeClr val="accent4">
        <a:tint val="50000"/>
      </a:schemeClr>
    </dgm:linClrLst>
    <dgm:effectClrLst/>
    <dgm:txLinClrLst/>
    <dgm:txFillClrLst/>
    <dgm:txEffectClrLst/>
  </dgm:styleLbl>
  <dgm:styleLbl name="sibTrans1D1">
    <dgm:fillClrLst>
      <a:schemeClr val="accent4">
        <a:shade val="90000"/>
      </a:schemeClr>
      <a:schemeClr val="accent4">
        <a:tint val="50000"/>
      </a:schemeClr>
    </dgm:fillClrLst>
    <dgm:linClrLst>
      <a:schemeClr val="accent4">
        <a:shade val="90000"/>
      </a:schemeClr>
      <a:schemeClr val="accent4">
        <a:tint val="50000"/>
      </a:schemeClr>
    </dgm:linClrLst>
    <dgm:effectClrLst/>
    <dgm:txLinClrLst/>
    <dgm:txFillClrLst meth="repeat">
      <a:schemeClr val="tx1"/>
    </dgm:txFillClrLst>
    <dgm:txEffectClrLst/>
  </dgm:styleLbl>
  <dgm:styleLbl name="callout">
    <dgm:fillClrLst meth="repeat">
      <a:schemeClr val="accent4"/>
    </dgm:fillClrLst>
    <dgm:linClrLst meth="repeat">
      <a:schemeClr val="accent4"/>
    </dgm:linClrLst>
    <dgm:effectClrLst/>
    <dgm:txLinClrLst/>
    <dgm:txFillClrLst meth="repeat">
      <a:schemeClr val="tx1"/>
    </dgm:txFillClrLst>
    <dgm:txEffectClrLst/>
  </dgm:styleLbl>
  <dgm:styleLbl name="asst0">
    <dgm:fillClrLst meth="repeat">
      <a:schemeClr val="accent4">
        <a:alpha val="90000"/>
      </a:schemeClr>
    </dgm:fillClrLst>
    <dgm:linClrLst meth="repeat">
      <a:schemeClr val="lt1"/>
    </dgm:linClrLst>
    <dgm:effectClrLst/>
    <dgm:txLinClrLst/>
    <dgm:txFillClrLst/>
    <dgm:txEffectClrLst/>
  </dgm:styleLbl>
  <dgm:styleLbl name="asst1">
    <dgm:fillClrLst meth="repeat">
      <a:schemeClr val="accent4">
        <a:alpha val="90000"/>
      </a:schemeClr>
    </dgm:fillClrLst>
    <dgm:linClrLst meth="repeat">
      <a:schemeClr val="lt1"/>
    </dgm:linClrLst>
    <dgm:effectClrLst/>
    <dgm:txLinClrLst/>
    <dgm:txFillClrLst/>
    <dgm:txEffectClrLst/>
  </dgm:styleLbl>
  <dgm:styleLbl name="asst2">
    <dgm:fillClrLst>
      <a:schemeClr val="accent4">
        <a:alpha val="90000"/>
      </a:schemeClr>
    </dgm:fillClrLst>
    <dgm:linClrLst meth="repeat">
      <a:schemeClr val="lt1"/>
    </dgm:linClrLst>
    <dgm:effectClrLst/>
    <dgm:txLinClrLst/>
    <dgm:txFillClrLst/>
    <dgm:txEffectClrLst/>
  </dgm:styleLbl>
  <dgm:styleLbl name="asst3">
    <dgm:fillClrLst>
      <a:schemeClr val="accent4">
        <a:alpha val="70000"/>
      </a:schemeClr>
    </dgm:fillClrLst>
    <dgm:linClrLst meth="repeat">
      <a:schemeClr val="lt1"/>
    </dgm:linClrLst>
    <dgm:effectClrLst/>
    <dgm:txLinClrLst/>
    <dgm:txFillClrLst/>
    <dgm:txEffectClrLst/>
  </dgm:styleLbl>
  <dgm:styleLbl name="asst4">
    <dgm:fillClrLst>
      <a:schemeClr val="accent4">
        <a:alpha val="50000"/>
      </a:schemeClr>
    </dgm:fillClrLst>
    <dgm:linClrLst meth="repeat">
      <a:schemeClr val="lt1"/>
    </dgm:linClrLst>
    <dgm:effectClrLst/>
    <dgm:txLinClrLst/>
    <dgm:txFillClrLst/>
    <dgm:txEffectClrLst/>
  </dgm:styleLbl>
  <dgm:styleLbl name="parChTrans2D1">
    <dgm:fillClrLst meth="repeat">
      <a:schemeClr val="accent4">
        <a:shade val="80000"/>
      </a:schemeClr>
    </dgm:fillClrLst>
    <dgm:linClrLst meth="repeat">
      <a:schemeClr val="accent4">
        <a:shade val="80000"/>
      </a:schemeClr>
    </dgm:linClrLst>
    <dgm:effectClrLst/>
    <dgm:txLinClrLst/>
    <dgm:txFillClrLst/>
    <dgm:txEffectClrLst/>
  </dgm:styleLbl>
  <dgm:styleLbl name="parChTrans2D2">
    <dgm:fillClrLst meth="repeat">
      <a:schemeClr val="accent4">
        <a:tint val="90000"/>
      </a:schemeClr>
    </dgm:fillClrLst>
    <dgm:linClrLst meth="repeat">
      <a:schemeClr val="accent4">
        <a:tint val="90000"/>
      </a:schemeClr>
    </dgm:linClrLst>
    <dgm:effectClrLst/>
    <dgm:txLinClrLst/>
    <dgm:txFillClrLst/>
    <dgm:txEffectClrLst/>
  </dgm:styleLbl>
  <dgm:styleLbl name="parChTrans2D3">
    <dgm:fillClrLst meth="repeat">
      <a:schemeClr val="accent4">
        <a:tint val="70000"/>
      </a:schemeClr>
    </dgm:fillClrLst>
    <dgm:linClrLst meth="repeat">
      <a:schemeClr val="accent4">
        <a:tint val="70000"/>
      </a:schemeClr>
    </dgm:linClrLst>
    <dgm:effectClrLst/>
    <dgm:txLinClrLst/>
    <dgm:txFillClrLst/>
    <dgm:txEffectClrLst/>
  </dgm:styleLbl>
  <dgm:styleLbl name="parChTrans2D4">
    <dgm:fillClrLst meth="repeat">
      <a:schemeClr val="accent4">
        <a:tint val="50000"/>
      </a:schemeClr>
    </dgm:fillClrLst>
    <dgm:linClrLst meth="repeat">
      <a:schemeClr val="accent4">
        <a:tint val="50000"/>
      </a:schemeClr>
    </dgm:linClrLst>
    <dgm:effectClrLst/>
    <dgm:txLinClrLst/>
    <dgm:txFillClrLst meth="repeat">
      <a:schemeClr val="dk1"/>
    </dgm:txFillClrLst>
    <dgm:txEffectClrLst/>
  </dgm:styleLbl>
  <dgm:styleLbl name="parChTrans1D1">
    <dgm:fillClrLst meth="repeat">
      <a:schemeClr val="accent4">
        <a:shade val="80000"/>
      </a:schemeClr>
    </dgm:fillClrLst>
    <dgm:linClrLst meth="repeat">
      <a:schemeClr val="accent4">
        <a:shade val="80000"/>
      </a:schemeClr>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4">
        <a:tint val="90000"/>
      </a:schemeClr>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4">
        <a:tint val="70000"/>
      </a:schemeClr>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4">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4">
        <a:alpha val="90000"/>
      </a:schemeClr>
      <a:schemeClr val="accent4">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a:schemeClr val="accent4">
        <a:alpha val="90000"/>
        <a:tint val="40000"/>
      </a:schemeClr>
      <a:schemeClr val="accent4">
        <a:alpha val="5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a:tint val="50000"/>
      </a:schemeClr>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0_2">
  <dgm:title val=""/>
  <dgm:desc val=""/>
  <dgm:catLst>
    <dgm:cat type="mainScheme" pri="10200"/>
  </dgm:catLst>
  <dgm:styleLbl name="node0">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lig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l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vennNode1">
    <dgm:fillClrLst meth="repeat">
      <a:schemeClr val="lt1">
        <a:alpha val="50000"/>
      </a:schemeClr>
    </dgm:fillClrLst>
    <dgm:linClrLst meth="repeat">
      <a:schemeClr val="dk2">
        <a:shade val="80000"/>
      </a:schemeClr>
    </dgm:linClrLst>
    <dgm:effectClrLst/>
    <dgm:txLinClrLst/>
    <dgm:txFillClrLst/>
    <dgm:txEffectClrLst/>
  </dgm:styleLbl>
  <dgm:styleLbl name="node2">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3">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4">
    <dgm:fillClrLst meth="repeat">
      <a:schemeClr val="lt1"/>
    </dgm:fillClrLst>
    <dgm:linClrLst meth="repeat">
      <a:schemeClr val="dk2">
        <a:shade val="80000"/>
      </a:schemeClr>
    </dgm:linClrLst>
    <dgm:effectClrLst/>
    <dgm:txLinClrLst/>
    <dgm:txFillClrLst meth="repeat">
      <a:schemeClr val="dk2"/>
    </dgm:txFillClrLst>
    <dgm:txEffectClrLst/>
  </dgm:styleLbl>
  <dgm:styleLbl name="f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align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b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sibTrans1D1">
    <dgm:fillClrLst meth="repeat">
      <a:schemeClr val="dk2"/>
    </dgm:fillClrLst>
    <dgm:linClrLst meth="repeat">
      <a:schemeClr val="dk2"/>
    </dgm:linClrLst>
    <dgm:effectClrLst/>
    <dgm:txLinClrLst/>
    <dgm:txFillClrLst meth="repeat">
      <a:schemeClr val="tx1"/>
    </dgm:txFillClrLst>
    <dgm:txEffectClrLst/>
  </dgm:styleLbl>
  <dgm:styleLbl name="callout">
    <dgm:fillClrLst meth="repeat">
      <a:schemeClr val="dk2"/>
    </dgm:fillClrLst>
    <dgm:linClrLst meth="repeat">
      <a:schemeClr val="dk2"/>
    </dgm:linClrLst>
    <dgm:effectClrLst/>
    <dgm:txLinClrLst/>
    <dgm:txFillClrLst meth="repeat">
      <a:schemeClr val="tx1"/>
    </dgm:txFillClrLst>
    <dgm:txEffectClrLst/>
  </dgm:styleLbl>
  <dgm:styleLbl name="asst0">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2">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3">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4">
    <dgm:fillClrLst meth="repeat">
      <a:schemeClr val="lt1"/>
    </dgm:fillClrLst>
    <dgm:linClrLst meth="repeat">
      <a:schemeClr val="dk2">
        <a:shade val="80000"/>
      </a:schemeClr>
    </dgm:linClrLst>
    <dgm:effectClrLst/>
    <dgm:txLinClrLst/>
    <dgm:txFillClrLst meth="repeat">
      <a:schemeClr val="dk2"/>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dgm:txEffectClrLst/>
  </dgm:styleLbl>
  <dgm:styleLbl name="parChTrans2D2">
    <dgm:fillClrLst meth="repeat">
      <a:schemeClr val="dk2"/>
    </dgm:fillClrLst>
    <dgm:linClrLst meth="repeat">
      <a:schemeClr val="dk2"/>
    </dgm:linClrLst>
    <dgm:effectClrLst/>
    <dgm:txLinClrLst/>
    <dgm:txFillClrLst/>
    <dgm:txEffectClrLst/>
  </dgm:styleLbl>
  <dgm:styleLbl name="parChTrans2D3">
    <dgm:fillClrLst meth="repeat">
      <a:schemeClr val="dk2"/>
    </dgm:fillClrLst>
    <dgm:linClrLst meth="repeat">
      <a:schemeClr val="dk2"/>
    </dgm:linClrLst>
    <dgm:effectClrLst/>
    <dgm:txLinClrLst/>
    <dgm:txFillClrLst/>
    <dgm:txEffectClrLst/>
  </dgm:styleLbl>
  <dgm:styleLbl name="parChTrans2D4">
    <dgm:fillClrLst meth="repeat">
      <a:schemeClr val="dk2"/>
    </dgm:fillClrLst>
    <dgm:linClrLst meth="repeat">
      <a:schemeClr val="dk2"/>
    </dgm:linClrLst>
    <dgm:effectClrLst/>
    <dgm:txLinClrLst/>
    <dgm:txFillClrLst meth="repeat">
      <a:schemeClr val="lt1"/>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con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align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trAlignAcc1">
    <dgm:fillClrLst meth="repeat">
      <a:schemeClr val="dk2">
        <a:alpha val="40000"/>
        <a:tint val="40000"/>
      </a:schemeClr>
    </dgm:fillClrLst>
    <dgm:linClrLst meth="repeat">
      <a:schemeClr val="dk2"/>
    </dgm:linClrLst>
    <dgm:effectClrLst/>
    <dgm:txLinClrLst/>
    <dgm:txFillClrLst meth="repeat">
      <a:schemeClr val="dk2"/>
    </dgm:txFillClrLst>
    <dgm:txEffectClrLst/>
  </dgm:styleLbl>
  <dgm:styleLbl name="b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solidFgAcc1">
    <dgm:fillClrLst meth="repeat">
      <a:schemeClr val="lt1"/>
    </dgm:fillClrLst>
    <dgm:linClrLst meth="repeat">
      <a:schemeClr val="dk2"/>
    </dgm:linClrLst>
    <dgm:effectClrLst/>
    <dgm:txLinClrLst/>
    <dgm:txFillClrLst meth="repeat">
      <a:schemeClr val="dk2"/>
    </dgm:txFillClrLst>
    <dgm:txEffectClrLst/>
  </dgm:styleLbl>
  <dgm:styleLbl name="solidAlignAcc1">
    <dgm:fillClrLst meth="repeat">
      <a:schemeClr val="lt1"/>
    </dgm:fillClrLst>
    <dgm:linClrLst meth="repeat">
      <a:schemeClr val="dk2"/>
    </dgm:linClrLst>
    <dgm:effectClrLst/>
    <dgm:txLinClrLst/>
    <dgm:txFillClrLst meth="repeat">
      <a:schemeClr val="dk2"/>
    </dgm:txFillClrLst>
    <dgm:txEffectClrLst/>
  </dgm:styleLbl>
  <dgm:styleLbl name="solidBgAcc1">
    <dgm:fillClrLst meth="repeat">
      <a:schemeClr val="lt1"/>
    </dgm:fillClrLst>
    <dgm:linClrLst meth="repeat">
      <a:schemeClr val="dk2"/>
    </dgm:linClrLst>
    <dgm:effectClrLst/>
    <dgm:txLinClrLst/>
    <dgm:txFillClrLst meth="repeat">
      <a:schemeClr val="dk2"/>
    </dgm:txFillClrLst>
    <dgm:txEffectClrLst/>
  </dgm:styleLbl>
  <dgm:styleLbl name="f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align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b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fgAcc0">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2">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3">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4">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2"/>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2"/>
    </dgm:txFillClrLst>
    <dgm:txEffectClrLst/>
  </dgm:styleLbl>
  <dgm:styleLbl name="fgShp">
    <dgm:fillClrLst meth="repeat">
      <a:schemeClr val="dk2">
        <a:tint val="60000"/>
      </a:schemeClr>
    </dgm:fillClrLst>
    <dgm:linClrLst meth="repeat">
      <a:schemeClr val="lt1"/>
    </dgm:linClrLst>
    <dgm:effectClrLst/>
    <dgm:txLinClrLst/>
    <dgm:txFillClrLst meth="repeat">
      <a:schemeClr val="dk2"/>
    </dgm:txFillClrLst>
    <dgm:txEffectClrLst/>
  </dgm:styleLbl>
  <dgm:styleLbl name="revTx">
    <dgm:fillClrLst meth="repeat">
      <a:schemeClr val="lt1">
        <a:alpha val="0"/>
      </a:schemeClr>
    </dgm:fillClrLst>
    <dgm:linClrLst meth="repeat">
      <a:schemeClr val="dk2">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94E4E37-C47F-4688-9099-3E29C512260A}" type="doc">
      <dgm:prSet loTypeId="urn:microsoft.com/office/officeart/2005/8/layout/orgChart1" loCatId="hierarchy" qsTypeId="urn:microsoft.com/office/officeart/2005/8/quickstyle/3d1" qsCatId="3D" csTypeId="urn:microsoft.com/office/officeart/2005/8/colors/accent4_5" csCatId="accent4" phldr="1"/>
      <dgm:spPr/>
    </dgm:pt>
    <dgm:pt modelId="{998CDD3D-BAB9-4FA2-B88A-4249BC59D040}">
      <dgm:prSet custT="1"/>
      <dgm:spPr>
        <a:solidFill>
          <a:srgbClr val="D8CECF">
            <a:alpha val="57000"/>
          </a:srgbClr>
        </a:solidFill>
      </dgm:spPr>
      <dgm:t>
        <a:bodyPr/>
        <a:lstStyle/>
        <a:p>
          <a:pPr marL="0" marR="0" lvl="0" indent="0" algn="ctr" defTabSz="1222375" rtl="0" eaLnBrk="1" fontAlgn="base" latinLnBrk="0" hangingPunct="1">
            <a:lnSpc>
              <a:spcPct val="100000"/>
            </a:lnSpc>
            <a:spcBef>
              <a:spcPct val="0"/>
            </a:spcBef>
            <a:spcAft>
              <a:spcPct val="0"/>
            </a:spcAft>
            <a:buClrTx/>
            <a:buSzTx/>
            <a:buFontTx/>
            <a:buNone/>
            <a:tabLst/>
          </a:pPr>
          <a:r>
            <a:rPr kumimoji="0" lang="fa-IR" sz="1100" b="0" i="0" u="none" strike="noStrike" cap="none" spc="0" normalizeH="0" baseline="0" dirty="0">
              <a:ln w="10160">
                <a:solidFill>
                  <a:srgbClr val="6D6D6D"/>
                </a:solidFill>
                <a:prstDash val="solid"/>
              </a:ln>
              <a:solidFill>
                <a:srgbClr val="FFFFFF"/>
              </a:solidFill>
              <a:effectLst>
                <a:outerShdw blurRad="38100" dist="32000" dir="5400000" algn="tl">
                  <a:srgbClr val="000000">
                    <a:alpha val="30000"/>
                  </a:srgbClr>
                </a:outerShdw>
              </a:effectLst>
              <a:latin typeface="Arial" charset="0"/>
              <a:cs typeface="B Kamran" pitchFamily="2" charset="-78"/>
            </a:rPr>
            <a:t>سرزندگي</a:t>
          </a:r>
          <a:endParaRPr kumimoji="0" lang="en-US" sz="1100" b="0" i="0" u="none" strike="noStrike" cap="none" spc="0" normalizeH="0" baseline="0" dirty="0">
            <a:ln w="10160">
              <a:solidFill>
                <a:srgbClr val="6D6D6D"/>
              </a:solidFill>
              <a:prstDash val="solid"/>
            </a:ln>
            <a:solidFill>
              <a:srgbClr val="FFFFFF"/>
            </a:solidFill>
            <a:effectLst>
              <a:outerShdw blurRad="38100" dist="32000" dir="5400000" algn="tl">
                <a:srgbClr val="000000">
                  <a:alpha val="30000"/>
                </a:srgbClr>
              </a:outerShdw>
            </a:effectLst>
            <a:latin typeface="Arial" charset="0"/>
            <a:cs typeface="B Kamran" pitchFamily="2" charset="-78"/>
          </a:endParaRPr>
        </a:p>
      </dgm:t>
    </dgm:pt>
    <dgm:pt modelId="{A9F1EA09-939A-4DCD-A30A-DEC1A6FE0A6A}" type="parTrans" cxnId="{12E3BD4A-1457-4A06-B8D8-FAD7BCBC7055}">
      <dgm:prSet/>
      <dgm:spPr/>
      <dgm:t>
        <a:bodyPr/>
        <a:lstStyle/>
        <a:p>
          <a:endParaRPr lang="en-US"/>
        </a:p>
      </dgm:t>
    </dgm:pt>
    <dgm:pt modelId="{2CA8D0B1-0985-49AC-91CE-FC6D1D25275B}" type="sibTrans" cxnId="{12E3BD4A-1457-4A06-B8D8-FAD7BCBC7055}">
      <dgm:prSet/>
      <dgm:spPr/>
      <dgm:t>
        <a:bodyPr/>
        <a:lstStyle/>
        <a:p>
          <a:endParaRPr lang="en-US"/>
        </a:p>
      </dgm:t>
    </dgm:pt>
    <dgm:pt modelId="{9EC7E515-3AAF-4146-B830-F3CCF0FC504D}">
      <dgm:prSet custT="1"/>
      <dgm:spPr>
        <a:solidFill>
          <a:srgbClr val="D8CECF">
            <a:alpha val="57000"/>
          </a:srgbClr>
        </a:solidFill>
      </dgm:spPr>
      <dgm:t>
        <a:bodyPr/>
        <a:lstStyle/>
        <a:p>
          <a:pPr marL="0" marR="0" lvl="0" indent="0" algn="ctr" defTabSz="1222375" rtl="0" eaLnBrk="1" fontAlgn="base" latinLnBrk="0" hangingPunct="1">
            <a:lnSpc>
              <a:spcPct val="100000"/>
            </a:lnSpc>
            <a:spcBef>
              <a:spcPct val="0"/>
            </a:spcBef>
            <a:spcAft>
              <a:spcPct val="0"/>
            </a:spcAft>
            <a:buClrTx/>
            <a:buSzTx/>
            <a:buFontTx/>
            <a:buNone/>
            <a:tabLst/>
          </a:pPr>
          <a:r>
            <a:rPr kumimoji="0" lang="fa-IR" sz="1100" b="0" i="0" u="none" strike="noStrike" cap="none" spc="0" normalizeH="0" baseline="0" dirty="0">
              <a:ln w="10160">
                <a:solidFill>
                  <a:srgbClr val="6D6D6D"/>
                </a:solidFill>
                <a:prstDash val="solid"/>
              </a:ln>
              <a:solidFill>
                <a:srgbClr val="FFFFFF"/>
              </a:solidFill>
              <a:effectLst>
                <a:outerShdw blurRad="38100" dist="32000" dir="5400000" algn="tl">
                  <a:srgbClr val="000000">
                    <a:alpha val="30000"/>
                  </a:srgbClr>
                </a:outerShdw>
              </a:effectLst>
              <a:latin typeface="Arial" charset="0"/>
              <a:cs typeface="B Kamran" pitchFamily="2" charset="-78"/>
            </a:rPr>
            <a:t>كالبد</a:t>
          </a:r>
          <a:endParaRPr kumimoji="0" lang="en-US" sz="1100" b="0" i="0" u="none" strike="noStrike" cap="none" spc="0" normalizeH="0" baseline="0" dirty="0">
            <a:ln w="10160">
              <a:solidFill>
                <a:srgbClr val="6D6D6D"/>
              </a:solidFill>
              <a:prstDash val="solid"/>
            </a:ln>
            <a:solidFill>
              <a:srgbClr val="FFFFFF"/>
            </a:solidFill>
            <a:effectLst>
              <a:outerShdw blurRad="38100" dist="32000" dir="5400000" algn="tl">
                <a:srgbClr val="000000">
                  <a:alpha val="30000"/>
                </a:srgbClr>
              </a:outerShdw>
            </a:effectLst>
            <a:latin typeface="Arial" charset="0"/>
            <a:cs typeface="B Kamran" pitchFamily="2" charset="-78"/>
          </a:endParaRPr>
        </a:p>
      </dgm:t>
    </dgm:pt>
    <dgm:pt modelId="{0A7D7021-C57B-4125-9079-3FB99826CB87}" type="parTrans" cxnId="{1DDCF40D-D882-433D-8D21-C90A19BCD5D5}">
      <dgm:prSet/>
      <dgm:spPr/>
      <dgm:t>
        <a:bodyPr/>
        <a:lstStyle/>
        <a:p>
          <a:endParaRPr lang="en-US" sz="1100" b="0" cap="none" spc="0">
            <a:ln w="10160">
              <a:solidFill>
                <a:srgbClr val="6D6D6D"/>
              </a:solidFill>
              <a:prstDash val="solid"/>
            </a:ln>
            <a:solidFill>
              <a:srgbClr val="FFFFFF"/>
            </a:solidFill>
            <a:effectLst>
              <a:outerShdw blurRad="38100" dist="32000" dir="5400000" algn="tl">
                <a:srgbClr val="000000">
                  <a:alpha val="30000"/>
                </a:srgbClr>
              </a:outerShdw>
            </a:effectLst>
            <a:cs typeface="B Kamran" pitchFamily="2" charset="-78"/>
          </a:endParaRPr>
        </a:p>
      </dgm:t>
    </dgm:pt>
    <dgm:pt modelId="{770E4221-90D8-4130-9B0F-8A37B1586916}" type="sibTrans" cxnId="{1DDCF40D-D882-433D-8D21-C90A19BCD5D5}">
      <dgm:prSet/>
      <dgm:spPr/>
      <dgm:t>
        <a:bodyPr/>
        <a:lstStyle/>
        <a:p>
          <a:endParaRPr lang="en-US"/>
        </a:p>
      </dgm:t>
    </dgm:pt>
    <dgm:pt modelId="{5C6DCE88-14EF-4347-BF1E-778B229ACA16}">
      <dgm:prSet custT="1"/>
      <dgm:spPr>
        <a:solidFill>
          <a:srgbClr val="D8CECF">
            <a:alpha val="57000"/>
          </a:srgbClr>
        </a:solidFill>
      </dgm:spPr>
      <dgm:t>
        <a:bodyPr/>
        <a:lstStyle/>
        <a:p>
          <a:pPr marL="0" marR="0" lvl="0" indent="0" algn="ctr" defTabSz="1222375" rtl="1" eaLnBrk="1" fontAlgn="base" latinLnBrk="0" hangingPunct="1">
            <a:lnSpc>
              <a:spcPct val="100000"/>
            </a:lnSpc>
            <a:spcBef>
              <a:spcPct val="0"/>
            </a:spcBef>
            <a:spcAft>
              <a:spcPct val="0"/>
            </a:spcAft>
            <a:buClrTx/>
            <a:buSzTx/>
            <a:buFontTx/>
            <a:buNone/>
            <a:tabLst/>
          </a:pPr>
          <a:r>
            <a:rPr kumimoji="0" lang="fa-IR" sz="1100" b="0" i="0" u="none" strike="noStrike" cap="none" spc="0" normalizeH="0" baseline="0">
              <a:ln w="10160">
                <a:solidFill>
                  <a:srgbClr val="6D6D6D"/>
                </a:solidFill>
                <a:prstDash val="solid"/>
              </a:ln>
              <a:solidFill>
                <a:srgbClr val="FFFFFF"/>
              </a:solidFill>
              <a:effectLst>
                <a:outerShdw blurRad="38100" dist="32000" dir="5400000" algn="tl">
                  <a:srgbClr val="000000">
                    <a:alpha val="30000"/>
                  </a:srgbClr>
                </a:outerShdw>
              </a:effectLst>
              <a:latin typeface="Arial" charset="0"/>
              <a:cs typeface="B Kamran" pitchFamily="2" charset="-78"/>
            </a:rPr>
            <a:t>تنوع در بدنه ها</a:t>
          </a:r>
          <a:endParaRPr kumimoji="0" lang="en-US" sz="1100" b="0" i="0" u="none" strike="noStrike" cap="none" spc="0" normalizeH="0" baseline="0" dirty="0">
            <a:ln w="10160">
              <a:solidFill>
                <a:srgbClr val="6D6D6D"/>
              </a:solidFill>
              <a:prstDash val="solid"/>
            </a:ln>
            <a:solidFill>
              <a:srgbClr val="FFFFFF"/>
            </a:solidFill>
            <a:effectLst>
              <a:outerShdw blurRad="38100" dist="32000" dir="5400000" algn="tl">
                <a:srgbClr val="000000">
                  <a:alpha val="30000"/>
                </a:srgbClr>
              </a:outerShdw>
            </a:effectLst>
            <a:latin typeface="Arial" charset="0"/>
            <a:cs typeface="B Kamran" pitchFamily="2" charset="-78"/>
          </a:endParaRPr>
        </a:p>
      </dgm:t>
    </dgm:pt>
    <dgm:pt modelId="{385C9F20-D536-4AD9-88FF-A0F207F2E8BA}" type="parTrans" cxnId="{8C156135-1C61-4267-BD4C-E8813EB4C950}">
      <dgm:prSet/>
      <dgm:spPr/>
      <dgm:t>
        <a:bodyPr/>
        <a:lstStyle/>
        <a:p>
          <a:endParaRPr lang="en-US" sz="1100" b="0" cap="none" spc="0">
            <a:ln w="10160">
              <a:solidFill>
                <a:srgbClr val="6D6D6D"/>
              </a:solidFill>
              <a:prstDash val="solid"/>
            </a:ln>
            <a:solidFill>
              <a:srgbClr val="FFFFFF"/>
            </a:solidFill>
            <a:effectLst>
              <a:outerShdw blurRad="38100" dist="32000" dir="5400000" algn="tl">
                <a:srgbClr val="000000">
                  <a:alpha val="30000"/>
                </a:srgbClr>
              </a:outerShdw>
            </a:effectLst>
            <a:cs typeface="B Kamran" pitchFamily="2" charset="-78"/>
          </a:endParaRPr>
        </a:p>
      </dgm:t>
    </dgm:pt>
    <dgm:pt modelId="{407938B1-7B53-433D-9001-55697710EDA6}" type="sibTrans" cxnId="{8C156135-1C61-4267-BD4C-E8813EB4C950}">
      <dgm:prSet/>
      <dgm:spPr/>
      <dgm:t>
        <a:bodyPr/>
        <a:lstStyle/>
        <a:p>
          <a:endParaRPr lang="en-US"/>
        </a:p>
      </dgm:t>
    </dgm:pt>
    <dgm:pt modelId="{E9E605B8-7AA6-4FA5-8493-773CF315CDEB}">
      <dgm:prSet custT="1"/>
      <dgm:spPr>
        <a:solidFill>
          <a:srgbClr val="D8CECF">
            <a:alpha val="57000"/>
          </a:srgbClr>
        </a:solidFill>
      </dgm:spPr>
      <dgm:t>
        <a:bodyPr/>
        <a:lstStyle/>
        <a:p>
          <a:pPr marL="0" marR="0" lvl="0" indent="0" algn="ctr" defTabSz="1222375" rtl="0" eaLnBrk="1" fontAlgn="base" latinLnBrk="0" hangingPunct="1">
            <a:lnSpc>
              <a:spcPct val="100000"/>
            </a:lnSpc>
            <a:spcBef>
              <a:spcPct val="0"/>
            </a:spcBef>
            <a:spcAft>
              <a:spcPct val="0"/>
            </a:spcAft>
            <a:buClrTx/>
            <a:buSzTx/>
            <a:buFontTx/>
            <a:buNone/>
            <a:tabLst/>
          </a:pPr>
          <a:r>
            <a:rPr kumimoji="0" lang="fa-IR" sz="1100" b="0" i="0" u="none" strike="noStrike" cap="none" spc="0" normalizeH="0" baseline="0">
              <a:ln w="10160">
                <a:solidFill>
                  <a:srgbClr val="6D6D6D"/>
                </a:solidFill>
                <a:prstDash val="solid"/>
              </a:ln>
              <a:solidFill>
                <a:srgbClr val="FFFFFF"/>
              </a:solidFill>
              <a:effectLst>
                <a:outerShdw blurRad="38100" dist="32000" dir="5400000" algn="tl">
                  <a:srgbClr val="000000">
                    <a:alpha val="30000"/>
                  </a:srgbClr>
                </a:outerShdw>
              </a:effectLst>
              <a:latin typeface="Arial" charset="0"/>
              <a:cs typeface="B Kamran" pitchFamily="2" charset="-78"/>
            </a:rPr>
            <a:t>تنوع در كف سازي</a:t>
          </a:r>
          <a:endParaRPr kumimoji="0" lang="en-US" sz="1100" b="0" i="0" u="none" strike="noStrike" cap="none" spc="0" normalizeH="0" baseline="0" dirty="0">
            <a:ln w="10160">
              <a:solidFill>
                <a:srgbClr val="6D6D6D"/>
              </a:solidFill>
              <a:prstDash val="solid"/>
            </a:ln>
            <a:solidFill>
              <a:srgbClr val="FFFFFF"/>
            </a:solidFill>
            <a:effectLst>
              <a:outerShdw blurRad="38100" dist="32000" dir="5400000" algn="tl">
                <a:srgbClr val="000000">
                  <a:alpha val="30000"/>
                </a:srgbClr>
              </a:outerShdw>
            </a:effectLst>
            <a:latin typeface="Arial" charset="0"/>
            <a:cs typeface="B Kamran" pitchFamily="2" charset="-78"/>
          </a:endParaRPr>
        </a:p>
      </dgm:t>
    </dgm:pt>
    <dgm:pt modelId="{79E751DF-DAA1-4042-A125-1268950E87C6}" type="parTrans" cxnId="{C900BE44-EBF3-46D2-86F6-B2A0B3D94814}">
      <dgm:prSet/>
      <dgm:spPr/>
      <dgm:t>
        <a:bodyPr/>
        <a:lstStyle/>
        <a:p>
          <a:endParaRPr lang="en-US" sz="1100" b="0" cap="none" spc="0">
            <a:ln w="10160">
              <a:solidFill>
                <a:srgbClr val="6D6D6D"/>
              </a:solidFill>
              <a:prstDash val="solid"/>
            </a:ln>
            <a:solidFill>
              <a:srgbClr val="FFFFFF"/>
            </a:solidFill>
            <a:effectLst>
              <a:outerShdw blurRad="38100" dist="32000" dir="5400000" algn="tl">
                <a:srgbClr val="000000">
                  <a:alpha val="30000"/>
                </a:srgbClr>
              </a:outerShdw>
            </a:effectLst>
            <a:cs typeface="B Kamran" pitchFamily="2" charset="-78"/>
          </a:endParaRPr>
        </a:p>
      </dgm:t>
    </dgm:pt>
    <dgm:pt modelId="{910F4A83-D1D3-4044-92A8-A151709F42D8}" type="sibTrans" cxnId="{C900BE44-EBF3-46D2-86F6-B2A0B3D94814}">
      <dgm:prSet/>
      <dgm:spPr/>
      <dgm:t>
        <a:bodyPr/>
        <a:lstStyle/>
        <a:p>
          <a:endParaRPr lang="en-US"/>
        </a:p>
      </dgm:t>
    </dgm:pt>
    <dgm:pt modelId="{304CBACC-B608-4610-957D-D388B93EF3D3}">
      <dgm:prSet custT="1"/>
      <dgm:spPr>
        <a:solidFill>
          <a:srgbClr val="D8CECF">
            <a:alpha val="57000"/>
          </a:srgbClr>
        </a:solidFill>
      </dgm:spPr>
      <dgm:t>
        <a:bodyPr/>
        <a:lstStyle/>
        <a:p>
          <a:pPr marL="0" marR="0" lvl="0" indent="0" algn="ctr" defTabSz="1222375" rtl="1" eaLnBrk="1" fontAlgn="base" latinLnBrk="0" hangingPunct="1">
            <a:lnSpc>
              <a:spcPct val="100000"/>
            </a:lnSpc>
            <a:spcBef>
              <a:spcPct val="0"/>
            </a:spcBef>
            <a:spcAft>
              <a:spcPct val="0"/>
            </a:spcAft>
            <a:buClrTx/>
            <a:buSzTx/>
            <a:buFontTx/>
            <a:buNone/>
            <a:tabLst/>
          </a:pPr>
          <a:r>
            <a:rPr kumimoji="0" lang="fa-IR" sz="1100" b="0" i="0" u="none" strike="noStrike" cap="none" spc="0" normalizeH="0" baseline="0">
              <a:ln w="10160">
                <a:solidFill>
                  <a:srgbClr val="6D6D6D"/>
                </a:solidFill>
                <a:prstDash val="solid"/>
              </a:ln>
              <a:solidFill>
                <a:srgbClr val="FFFFFF"/>
              </a:solidFill>
              <a:effectLst>
                <a:outerShdw blurRad="38100" dist="32000" dir="5400000" algn="tl">
                  <a:srgbClr val="000000">
                    <a:alpha val="30000"/>
                  </a:srgbClr>
                </a:outerShdw>
              </a:effectLst>
              <a:latin typeface="Arial" charset="0"/>
              <a:cs typeface="B Kamran" pitchFamily="2" charset="-78"/>
            </a:rPr>
            <a:t>پرهيز ازضرب آهنگ يكنواخت</a:t>
          </a:r>
          <a:endParaRPr kumimoji="0" lang="en-US" sz="1100" b="0" i="0" u="none" strike="noStrike" cap="none" spc="0" normalizeH="0" baseline="0" dirty="0">
            <a:ln w="10160">
              <a:solidFill>
                <a:srgbClr val="6D6D6D"/>
              </a:solidFill>
              <a:prstDash val="solid"/>
            </a:ln>
            <a:solidFill>
              <a:srgbClr val="FFFFFF"/>
            </a:solidFill>
            <a:effectLst>
              <a:outerShdw blurRad="38100" dist="32000" dir="5400000" algn="tl">
                <a:srgbClr val="000000">
                  <a:alpha val="30000"/>
                </a:srgbClr>
              </a:outerShdw>
            </a:effectLst>
            <a:latin typeface="Arial" charset="0"/>
            <a:cs typeface="B Kamran" pitchFamily="2" charset="-78"/>
          </a:endParaRPr>
        </a:p>
      </dgm:t>
    </dgm:pt>
    <dgm:pt modelId="{CC4E66E3-33F9-44AA-85C8-E45D842B309E}" type="parTrans" cxnId="{CD00116D-D94C-4BF1-B3DC-CE4BE0A798B3}">
      <dgm:prSet/>
      <dgm:spPr/>
      <dgm:t>
        <a:bodyPr/>
        <a:lstStyle/>
        <a:p>
          <a:endParaRPr lang="en-US" sz="1100" b="0" cap="none" spc="0">
            <a:ln w="10160">
              <a:solidFill>
                <a:srgbClr val="6D6D6D"/>
              </a:solidFill>
              <a:prstDash val="solid"/>
            </a:ln>
            <a:solidFill>
              <a:srgbClr val="FFFFFF"/>
            </a:solidFill>
            <a:effectLst>
              <a:outerShdw blurRad="38100" dist="32000" dir="5400000" algn="tl">
                <a:srgbClr val="000000">
                  <a:alpha val="30000"/>
                </a:srgbClr>
              </a:outerShdw>
            </a:effectLst>
            <a:cs typeface="B Kamran" pitchFamily="2" charset="-78"/>
          </a:endParaRPr>
        </a:p>
      </dgm:t>
    </dgm:pt>
    <dgm:pt modelId="{678E4234-3924-46C4-BF1F-7FD7C0D1FE5B}" type="sibTrans" cxnId="{CD00116D-D94C-4BF1-B3DC-CE4BE0A798B3}">
      <dgm:prSet/>
      <dgm:spPr/>
      <dgm:t>
        <a:bodyPr/>
        <a:lstStyle/>
        <a:p>
          <a:endParaRPr lang="en-US"/>
        </a:p>
      </dgm:t>
    </dgm:pt>
    <dgm:pt modelId="{78F0E84F-C24F-43D0-BFAB-C691B384914D}">
      <dgm:prSet custT="1"/>
      <dgm:spPr>
        <a:solidFill>
          <a:srgbClr val="D8CECF">
            <a:alpha val="57000"/>
          </a:srgbClr>
        </a:solidFill>
      </dgm:spPr>
      <dgm:t>
        <a:bodyPr/>
        <a:lstStyle/>
        <a:p>
          <a:pPr marL="0" marR="0" lvl="0" indent="0" algn="ctr" defTabSz="1222375" rtl="0" eaLnBrk="1" fontAlgn="base" latinLnBrk="0" hangingPunct="1">
            <a:lnSpc>
              <a:spcPct val="100000"/>
            </a:lnSpc>
            <a:spcBef>
              <a:spcPct val="0"/>
            </a:spcBef>
            <a:spcAft>
              <a:spcPct val="0"/>
            </a:spcAft>
            <a:buClrTx/>
            <a:buSzTx/>
            <a:buFontTx/>
            <a:buNone/>
            <a:tabLst/>
          </a:pPr>
          <a:r>
            <a:rPr kumimoji="0" lang="fa-IR" sz="1100" b="0" i="0" u="none" strike="noStrike" cap="none" spc="0" normalizeH="0" baseline="0">
              <a:ln w="10160">
                <a:solidFill>
                  <a:srgbClr val="6D6D6D"/>
                </a:solidFill>
                <a:prstDash val="solid"/>
              </a:ln>
              <a:solidFill>
                <a:srgbClr val="FFFFFF"/>
              </a:solidFill>
              <a:effectLst>
                <a:outerShdw blurRad="38100" dist="32000" dir="5400000" algn="tl">
                  <a:srgbClr val="000000">
                    <a:alpha val="30000"/>
                  </a:srgbClr>
                </a:outerShdw>
              </a:effectLst>
              <a:latin typeface="Arial" charset="0"/>
              <a:cs typeface="B Kamran" pitchFamily="2" charset="-78"/>
            </a:rPr>
            <a:t>تنوع در مبلمان و استقرار درخت ها</a:t>
          </a:r>
          <a:endParaRPr kumimoji="0" lang="en-US" sz="1100" b="0" i="0" u="none" strike="noStrike" cap="none" spc="0" normalizeH="0" baseline="0" dirty="0">
            <a:ln w="10160">
              <a:solidFill>
                <a:srgbClr val="6D6D6D"/>
              </a:solidFill>
              <a:prstDash val="solid"/>
            </a:ln>
            <a:solidFill>
              <a:srgbClr val="FFFFFF"/>
            </a:solidFill>
            <a:effectLst>
              <a:outerShdw blurRad="38100" dist="32000" dir="5400000" algn="tl">
                <a:srgbClr val="000000">
                  <a:alpha val="30000"/>
                </a:srgbClr>
              </a:outerShdw>
            </a:effectLst>
            <a:latin typeface="Arial" charset="0"/>
            <a:cs typeface="B Kamran" pitchFamily="2" charset="-78"/>
          </a:endParaRPr>
        </a:p>
      </dgm:t>
    </dgm:pt>
    <dgm:pt modelId="{CA07B0D4-AB9C-46FA-B410-C74F616F7C17}" type="parTrans" cxnId="{A2C039C4-518A-4E7F-9B43-7C4D72C6C7E1}">
      <dgm:prSet/>
      <dgm:spPr/>
      <dgm:t>
        <a:bodyPr/>
        <a:lstStyle/>
        <a:p>
          <a:endParaRPr lang="en-US" sz="1100" b="0" cap="none" spc="0">
            <a:ln w="10160">
              <a:solidFill>
                <a:srgbClr val="6D6D6D"/>
              </a:solidFill>
              <a:prstDash val="solid"/>
            </a:ln>
            <a:solidFill>
              <a:srgbClr val="FFFFFF"/>
            </a:solidFill>
            <a:effectLst>
              <a:outerShdw blurRad="38100" dist="32000" dir="5400000" algn="tl">
                <a:srgbClr val="000000">
                  <a:alpha val="30000"/>
                </a:srgbClr>
              </a:outerShdw>
            </a:effectLst>
            <a:cs typeface="B Kamran" pitchFamily="2" charset="-78"/>
          </a:endParaRPr>
        </a:p>
      </dgm:t>
    </dgm:pt>
    <dgm:pt modelId="{DC139198-F21B-4DF5-9B98-C0BF1A58EAA6}" type="sibTrans" cxnId="{A2C039C4-518A-4E7F-9B43-7C4D72C6C7E1}">
      <dgm:prSet/>
      <dgm:spPr/>
      <dgm:t>
        <a:bodyPr/>
        <a:lstStyle/>
        <a:p>
          <a:endParaRPr lang="en-US"/>
        </a:p>
      </dgm:t>
    </dgm:pt>
    <dgm:pt modelId="{D7945B21-2E1E-43ED-93E6-3733BFF4E3C5}">
      <dgm:prSet custT="1"/>
      <dgm:spPr>
        <a:solidFill>
          <a:srgbClr val="D8CECF">
            <a:alpha val="57000"/>
          </a:srgbClr>
        </a:solidFill>
      </dgm:spPr>
      <dgm:t>
        <a:bodyPr/>
        <a:lstStyle/>
        <a:p>
          <a:pPr marL="0" marR="0" lvl="0" indent="0" algn="ctr" defTabSz="1222375" rtl="0" eaLnBrk="1" fontAlgn="base" latinLnBrk="0" hangingPunct="1">
            <a:lnSpc>
              <a:spcPct val="100000"/>
            </a:lnSpc>
            <a:spcBef>
              <a:spcPct val="0"/>
            </a:spcBef>
            <a:spcAft>
              <a:spcPct val="0"/>
            </a:spcAft>
            <a:buClrTx/>
            <a:buSzTx/>
            <a:buFontTx/>
            <a:buNone/>
            <a:tabLst/>
          </a:pPr>
          <a:r>
            <a:rPr kumimoji="0" lang="fa-IR" sz="1100" b="0" i="0" u="none" strike="noStrike" cap="none" spc="0" normalizeH="0" baseline="0">
              <a:ln w="10160">
                <a:solidFill>
                  <a:srgbClr val="6D6D6D"/>
                </a:solidFill>
                <a:prstDash val="solid"/>
              </a:ln>
              <a:solidFill>
                <a:srgbClr val="FFFFFF"/>
              </a:solidFill>
              <a:effectLst>
                <a:outerShdw blurRad="38100" dist="32000" dir="5400000" algn="tl">
                  <a:srgbClr val="000000">
                    <a:alpha val="30000"/>
                  </a:srgbClr>
                </a:outerShdw>
              </a:effectLst>
              <a:latin typeface="Arial" charset="0"/>
              <a:cs typeface="B Kamran" pitchFamily="2" charset="-78"/>
            </a:rPr>
            <a:t>اختلاط ساختمان ها با تنوع قدمت</a:t>
          </a:r>
          <a:endParaRPr kumimoji="0" lang="en-US" sz="1100" b="0" i="0" u="none" strike="noStrike" cap="none" spc="0" normalizeH="0" baseline="0" dirty="0">
            <a:ln w="10160">
              <a:solidFill>
                <a:srgbClr val="6D6D6D"/>
              </a:solidFill>
              <a:prstDash val="solid"/>
            </a:ln>
            <a:solidFill>
              <a:srgbClr val="FFFFFF"/>
            </a:solidFill>
            <a:effectLst>
              <a:outerShdw blurRad="38100" dist="32000" dir="5400000" algn="tl">
                <a:srgbClr val="000000">
                  <a:alpha val="30000"/>
                </a:srgbClr>
              </a:outerShdw>
            </a:effectLst>
            <a:latin typeface="Arial" charset="0"/>
            <a:cs typeface="B Kamran" pitchFamily="2" charset="-78"/>
          </a:endParaRPr>
        </a:p>
      </dgm:t>
    </dgm:pt>
    <dgm:pt modelId="{F857EF01-EB7A-44E5-8BAE-5B6DC4F3CFB7}" type="parTrans" cxnId="{E98F68A1-6F83-4472-9E06-38EBAB97FB70}">
      <dgm:prSet/>
      <dgm:spPr/>
      <dgm:t>
        <a:bodyPr/>
        <a:lstStyle/>
        <a:p>
          <a:endParaRPr lang="en-US" sz="1100" b="0" cap="none" spc="0">
            <a:ln w="10160">
              <a:solidFill>
                <a:srgbClr val="6D6D6D"/>
              </a:solidFill>
              <a:prstDash val="solid"/>
            </a:ln>
            <a:solidFill>
              <a:srgbClr val="FFFFFF"/>
            </a:solidFill>
            <a:effectLst>
              <a:outerShdw blurRad="38100" dist="32000" dir="5400000" algn="tl">
                <a:srgbClr val="000000">
                  <a:alpha val="30000"/>
                </a:srgbClr>
              </a:outerShdw>
            </a:effectLst>
            <a:cs typeface="B Kamran" pitchFamily="2" charset="-78"/>
          </a:endParaRPr>
        </a:p>
      </dgm:t>
    </dgm:pt>
    <dgm:pt modelId="{D670E288-8E28-4EF6-8E7F-62BC9D3D4BA9}" type="sibTrans" cxnId="{E98F68A1-6F83-4472-9E06-38EBAB97FB70}">
      <dgm:prSet/>
      <dgm:spPr/>
      <dgm:t>
        <a:bodyPr/>
        <a:lstStyle/>
        <a:p>
          <a:endParaRPr lang="en-US"/>
        </a:p>
      </dgm:t>
    </dgm:pt>
    <dgm:pt modelId="{934E2151-29F4-4B56-A386-22E400770332}">
      <dgm:prSet custT="1"/>
      <dgm:spPr>
        <a:solidFill>
          <a:srgbClr val="D8CECF">
            <a:alpha val="57000"/>
          </a:srgbClr>
        </a:solidFill>
      </dgm:spPr>
      <dgm:t>
        <a:bodyPr/>
        <a:lstStyle/>
        <a:p>
          <a:pPr marL="0" marR="0" lvl="0" indent="0" algn="ctr" defTabSz="1222375" rtl="0" eaLnBrk="1" fontAlgn="base" latinLnBrk="0" hangingPunct="1">
            <a:lnSpc>
              <a:spcPct val="100000"/>
            </a:lnSpc>
            <a:spcBef>
              <a:spcPct val="0"/>
            </a:spcBef>
            <a:spcAft>
              <a:spcPct val="0"/>
            </a:spcAft>
            <a:buClrTx/>
            <a:buSzTx/>
            <a:buFontTx/>
            <a:buNone/>
            <a:tabLst/>
          </a:pPr>
          <a:r>
            <a:rPr kumimoji="0" lang="fa-IR" sz="1100" b="0" i="0" u="none" strike="noStrike" cap="none" spc="0" normalizeH="0" baseline="0">
              <a:ln w="10160">
                <a:solidFill>
                  <a:srgbClr val="6D6D6D"/>
                </a:solidFill>
                <a:prstDash val="solid"/>
              </a:ln>
              <a:solidFill>
                <a:srgbClr val="FFFFFF"/>
              </a:solidFill>
              <a:effectLst>
                <a:outerShdw blurRad="38100" dist="32000" dir="5400000" algn="tl">
                  <a:srgbClr val="000000">
                    <a:alpha val="30000"/>
                  </a:srgbClr>
                </a:outerShdw>
              </a:effectLst>
              <a:latin typeface="Arial" charset="0"/>
              <a:cs typeface="B Kamran" pitchFamily="2" charset="-78"/>
            </a:rPr>
            <a:t>تنوع در نورپردازي</a:t>
          </a:r>
          <a:endParaRPr kumimoji="0" lang="en-US" sz="1100" b="0" i="0" u="none" strike="noStrike" cap="none" spc="0" normalizeH="0" baseline="0" dirty="0">
            <a:ln w="10160">
              <a:solidFill>
                <a:srgbClr val="6D6D6D"/>
              </a:solidFill>
              <a:prstDash val="solid"/>
            </a:ln>
            <a:solidFill>
              <a:srgbClr val="FFFFFF"/>
            </a:solidFill>
            <a:effectLst>
              <a:outerShdw blurRad="38100" dist="32000" dir="5400000" algn="tl">
                <a:srgbClr val="000000">
                  <a:alpha val="30000"/>
                </a:srgbClr>
              </a:outerShdw>
            </a:effectLst>
            <a:latin typeface="Arial" charset="0"/>
            <a:cs typeface="B Kamran" pitchFamily="2" charset="-78"/>
          </a:endParaRPr>
        </a:p>
      </dgm:t>
    </dgm:pt>
    <dgm:pt modelId="{2B8CEA87-5C6A-4C2A-B627-38D3E976C509}" type="parTrans" cxnId="{A62B5133-A039-4197-83F5-9C62E75B3706}">
      <dgm:prSet/>
      <dgm:spPr/>
      <dgm:t>
        <a:bodyPr/>
        <a:lstStyle/>
        <a:p>
          <a:endParaRPr lang="en-US" sz="1100" b="0" cap="none" spc="0">
            <a:ln w="10160">
              <a:solidFill>
                <a:srgbClr val="6D6D6D"/>
              </a:solidFill>
              <a:prstDash val="solid"/>
            </a:ln>
            <a:solidFill>
              <a:srgbClr val="FFFFFF"/>
            </a:solidFill>
            <a:effectLst>
              <a:outerShdw blurRad="38100" dist="32000" dir="5400000" algn="tl">
                <a:srgbClr val="000000">
                  <a:alpha val="30000"/>
                </a:srgbClr>
              </a:outerShdw>
            </a:effectLst>
            <a:cs typeface="B Kamran" pitchFamily="2" charset="-78"/>
          </a:endParaRPr>
        </a:p>
      </dgm:t>
    </dgm:pt>
    <dgm:pt modelId="{8EDF188A-063C-44E8-955B-D9196A07400D}" type="sibTrans" cxnId="{A62B5133-A039-4197-83F5-9C62E75B3706}">
      <dgm:prSet/>
      <dgm:spPr/>
      <dgm:t>
        <a:bodyPr/>
        <a:lstStyle/>
        <a:p>
          <a:endParaRPr lang="en-US"/>
        </a:p>
      </dgm:t>
    </dgm:pt>
    <dgm:pt modelId="{D15BFE08-63F4-4C27-B039-39ED1C8EAAF4}">
      <dgm:prSet custT="1"/>
      <dgm:spPr>
        <a:solidFill>
          <a:srgbClr val="D8CECF">
            <a:alpha val="57000"/>
          </a:srgbClr>
        </a:solidFill>
      </dgm:spPr>
      <dgm:t>
        <a:bodyPr/>
        <a:lstStyle/>
        <a:p>
          <a:pPr marL="0" marR="0" lvl="0" indent="0" algn="ctr" defTabSz="1222375" rtl="0" eaLnBrk="1" fontAlgn="base" latinLnBrk="0" hangingPunct="1">
            <a:lnSpc>
              <a:spcPct val="100000"/>
            </a:lnSpc>
            <a:spcBef>
              <a:spcPct val="0"/>
            </a:spcBef>
            <a:spcAft>
              <a:spcPct val="0"/>
            </a:spcAft>
            <a:buClrTx/>
            <a:buSzTx/>
            <a:buFontTx/>
            <a:buNone/>
            <a:tabLst/>
          </a:pPr>
          <a:r>
            <a:rPr kumimoji="0" lang="fa-IR" sz="1100" b="0" i="0" u="none" strike="noStrike" cap="none" spc="0" normalizeH="0" baseline="0">
              <a:ln w="10160">
                <a:solidFill>
                  <a:srgbClr val="6D6D6D"/>
                </a:solidFill>
                <a:prstDash val="solid"/>
              </a:ln>
              <a:solidFill>
                <a:srgbClr val="FFFFFF"/>
              </a:solidFill>
              <a:effectLst>
                <a:outerShdw blurRad="38100" dist="32000" dir="5400000" algn="tl">
                  <a:srgbClr val="000000">
                    <a:alpha val="30000"/>
                  </a:srgbClr>
                </a:outerShdw>
              </a:effectLst>
              <a:latin typeface="Arial" charset="0"/>
              <a:cs typeface="B Kamran" pitchFamily="2" charset="-78"/>
            </a:rPr>
            <a:t>حفظ بناهاي قديمي و شاخص</a:t>
          </a:r>
          <a:endParaRPr kumimoji="0" lang="en-US" sz="1100" b="0" i="0" u="none" strike="noStrike" cap="none" spc="0" normalizeH="0" baseline="0" dirty="0">
            <a:ln w="10160">
              <a:solidFill>
                <a:srgbClr val="6D6D6D"/>
              </a:solidFill>
              <a:prstDash val="solid"/>
            </a:ln>
            <a:solidFill>
              <a:srgbClr val="FFFFFF"/>
            </a:solidFill>
            <a:effectLst>
              <a:outerShdw blurRad="38100" dist="32000" dir="5400000" algn="tl">
                <a:srgbClr val="000000">
                  <a:alpha val="30000"/>
                </a:srgbClr>
              </a:outerShdw>
            </a:effectLst>
            <a:latin typeface="Arial" charset="0"/>
            <a:cs typeface="B Kamran" pitchFamily="2" charset="-78"/>
          </a:endParaRPr>
        </a:p>
      </dgm:t>
    </dgm:pt>
    <dgm:pt modelId="{2EB2491F-CB96-4C14-8483-074CC42ACBBA}" type="parTrans" cxnId="{C6706CB5-FFBC-4C6C-B0FF-11E14D965D8C}">
      <dgm:prSet/>
      <dgm:spPr/>
      <dgm:t>
        <a:bodyPr/>
        <a:lstStyle/>
        <a:p>
          <a:endParaRPr lang="en-US" sz="1100" b="0" cap="none" spc="0">
            <a:ln w="10160">
              <a:solidFill>
                <a:srgbClr val="6D6D6D"/>
              </a:solidFill>
              <a:prstDash val="solid"/>
            </a:ln>
            <a:solidFill>
              <a:srgbClr val="FFFFFF"/>
            </a:solidFill>
            <a:effectLst>
              <a:outerShdw blurRad="38100" dist="32000" dir="5400000" algn="tl">
                <a:srgbClr val="000000">
                  <a:alpha val="30000"/>
                </a:srgbClr>
              </a:outerShdw>
            </a:effectLst>
            <a:cs typeface="B Kamran" pitchFamily="2" charset="-78"/>
          </a:endParaRPr>
        </a:p>
      </dgm:t>
    </dgm:pt>
    <dgm:pt modelId="{8D5BBD45-3165-45CF-A8A9-8A245B772BFA}" type="sibTrans" cxnId="{C6706CB5-FFBC-4C6C-B0FF-11E14D965D8C}">
      <dgm:prSet/>
      <dgm:spPr/>
      <dgm:t>
        <a:bodyPr/>
        <a:lstStyle/>
        <a:p>
          <a:endParaRPr lang="en-US"/>
        </a:p>
      </dgm:t>
    </dgm:pt>
    <dgm:pt modelId="{D002C510-E82C-48C2-A278-9B71F51116E7}">
      <dgm:prSet custT="1"/>
      <dgm:spPr>
        <a:solidFill>
          <a:srgbClr val="D8CECF">
            <a:alpha val="57000"/>
          </a:srgbClr>
        </a:solidFill>
      </dgm:spPr>
      <dgm:t>
        <a:bodyPr/>
        <a:lstStyle/>
        <a:p>
          <a:pPr marL="0" marR="0" lvl="0" indent="0" algn="ctr" defTabSz="1222375" rtl="0" eaLnBrk="1" fontAlgn="base" latinLnBrk="0" hangingPunct="1">
            <a:lnSpc>
              <a:spcPct val="100000"/>
            </a:lnSpc>
            <a:spcBef>
              <a:spcPct val="0"/>
            </a:spcBef>
            <a:spcAft>
              <a:spcPct val="0"/>
            </a:spcAft>
            <a:buClrTx/>
            <a:buSzTx/>
            <a:buFontTx/>
            <a:buNone/>
            <a:tabLst/>
          </a:pPr>
          <a:r>
            <a:rPr kumimoji="0" lang="fa-IR" sz="1100" b="0" i="0" u="none" strike="noStrike" cap="none" spc="0" normalizeH="0" baseline="0">
              <a:ln w="10160">
                <a:solidFill>
                  <a:srgbClr val="6D6D6D"/>
                </a:solidFill>
                <a:prstDash val="solid"/>
              </a:ln>
              <a:solidFill>
                <a:srgbClr val="FFFFFF"/>
              </a:solidFill>
              <a:effectLst>
                <a:outerShdw blurRad="38100" dist="32000" dir="5400000" algn="tl">
                  <a:srgbClr val="000000">
                    <a:alpha val="30000"/>
                  </a:srgbClr>
                </a:outerShdw>
              </a:effectLst>
              <a:latin typeface="Arial" charset="0"/>
              <a:cs typeface="B Kamran" pitchFamily="2" charset="-78"/>
            </a:rPr>
            <a:t>ايجاد سازه هاي مسقف</a:t>
          </a:r>
          <a:endParaRPr kumimoji="0" lang="en-US" sz="1100" b="0" i="0" u="none" strike="noStrike" cap="none" spc="0" normalizeH="0" baseline="0" dirty="0">
            <a:ln w="10160">
              <a:solidFill>
                <a:srgbClr val="6D6D6D"/>
              </a:solidFill>
              <a:prstDash val="solid"/>
            </a:ln>
            <a:solidFill>
              <a:srgbClr val="FFFFFF"/>
            </a:solidFill>
            <a:effectLst>
              <a:outerShdw blurRad="38100" dist="32000" dir="5400000" algn="tl">
                <a:srgbClr val="000000">
                  <a:alpha val="30000"/>
                </a:srgbClr>
              </a:outerShdw>
            </a:effectLst>
            <a:latin typeface="Arial" charset="0"/>
            <a:cs typeface="B Kamran" pitchFamily="2" charset="-78"/>
          </a:endParaRPr>
        </a:p>
      </dgm:t>
    </dgm:pt>
    <dgm:pt modelId="{44705440-2748-4AD2-A580-74E680A8AD98}" type="parTrans" cxnId="{4C2CA842-0DC2-417C-8700-477D4AEC7ED4}">
      <dgm:prSet/>
      <dgm:spPr/>
      <dgm:t>
        <a:bodyPr/>
        <a:lstStyle/>
        <a:p>
          <a:endParaRPr lang="en-US" sz="1100" b="0" cap="none" spc="0">
            <a:ln w="10160">
              <a:solidFill>
                <a:srgbClr val="6D6D6D"/>
              </a:solidFill>
              <a:prstDash val="solid"/>
            </a:ln>
            <a:solidFill>
              <a:srgbClr val="FFFFFF"/>
            </a:solidFill>
            <a:effectLst>
              <a:outerShdw blurRad="38100" dist="32000" dir="5400000" algn="tl">
                <a:srgbClr val="000000">
                  <a:alpha val="30000"/>
                </a:srgbClr>
              </a:outerShdw>
            </a:effectLst>
            <a:cs typeface="B Kamran" pitchFamily="2" charset="-78"/>
          </a:endParaRPr>
        </a:p>
      </dgm:t>
    </dgm:pt>
    <dgm:pt modelId="{606B55E6-8A4E-4447-8CB2-CA3087C3CB81}" type="sibTrans" cxnId="{4C2CA842-0DC2-417C-8700-477D4AEC7ED4}">
      <dgm:prSet/>
      <dgm:spPr/>
      <dgm:t>
        <a:bodyPr/>
        <a:lstStyle/>
        <a:p>
          <a:endParaRPr lang="en-US"/>
        </a:p>
      </dgm:t>
    </dgm:pt>
    <dgm:pt modelId="{CB485FA3-3D03-4A94-8306-CAAC62710720}">
      <dgm:prSet custT="1"/>
      <dgm:spPr>
        <a:solidFill>
          <a:srgbClr val="D8CECF">
            <a:alpha val="57000"/>
          </a:srgbClr>
        </a:solidFill>
      </dgm:spPr>
      <dgm:t>
        <a:bodyPr/>
        <a:lstStyle/>
        <a:p>
          <a:pPr marL="0" marR="0" lvl="0" indent="0" algn="ctr" defTabSz="1222375" rtl="0" eaLnBrk="1" fontAlgn="base" latinLnBrk="0" hangingPunct="1">
            <a:lnSpc>
              <a:spcPct val="100000"/>
            </a:lnSpc>
            <a:spcBef>
              <a:spcPct val="0"/>
            </a:spcBef>
            <a:spcAft>
              <a:spcPct val="0"/>
            </a:spcAft>
            <a:buClrTx/>
            <a:buSzTx/>
            <a:buFontTx/>
            <a:buNone/>
            <a:tabLst/>
          </a:pPr>
          <a:r>
            <a:rPr kumimoji="0" lang="fa-IR" sz="1100" b="0" i="0" u="none" strike="noStrike" cap="none" spc="0" normalizeH="0" baseline="0">
              <a:ln w="10160">
                <a:solidFill>
                  <a:srgbClr val="6D6D6D"/>
                </a:solidFill>
                <a:prstDash val="solid"/>
              </a:ln>
              <a:solidFill>
                <a:srgbClr val="FFFFFF"/>
              </a:solidFill>
              <a:effectLst>
                <a:outerShdw blurRad="38100" dist="32000" dir="5400000" algn="tl">
                  <a:srgbClr val="000000">
                    <a:alpha val="30000"/>
                  </a:srgbClr>
                </a:outerShdw>
              </a:effectLst>
              <a:latin typeface="Arial" charset="0"/>
              <a:cs typeface="B Kamran" pitchFamily="2" charset="-78"/>
            </a:rPr>
            <a:t>عملكرد</a:t>
          </a:r>
          <a:endParaRPr kumimoji="0" lang="en-US" sz="1100" b="0" i="0" u="none" strike="noStrike" cap="none" spc="0" normalizeH="0" baseline="0" dirty="0">
            <a:ln w="10160">
              <a:solidFill>
                <a:srgbClr val="6D6D6D"/>
              </a:solidFill>
              <a:prstDash val="solid"/>
            </a:ln>
            <a:solidFill>
              <a:srgbClr val="FFFFFF"/>
            </a:solidFill>
            <a:effectLst>
              <a:outerShdw blurRad="38100" dist="32000" dir="5400000" algn="tl">
                <a:srgbClr val="000000">
                  <a:alpha val="30000"/>
                </a:srgbClr>
              </a:outerShdw>
            </a:effectLst>
            <a:latin typeface="Arial" charset="0"/>
            <a:cs typeface="B Kamran" pitchFamily="2" charset="-78"/>
          </a:endParaRPr>
        </a:p>
      </dgm:t>
    </dgm:pt>
    <dgm:pt modelId="{E893B9E0-5007-4BAD-BE69-F32B3197D06B}" type="parTrans" cxnId="{31E070CD-E4A9-4A2B-987F-C5733B8B8DED}">
      <dgm:prSet/>
      <dgm:spPr/>
      <dgm:t>
        <a:bodyPr/>
        <a:lstStyle/>
        <a:p>
          <a:endParaRPr lang="en-US" sz="1100" b="0" cap="none" spc="0">
            <a:ln w="10160">
              <a:solidFill>
                <a:srgbClr val="6D6D6D"/>
              </a:solidFill>
              <a:prstDash val="solid"/>
            </a:ln>
            <a:solidFill>
              <a:srgbClr val="FFFFFF"/>
            </a:solidFill>
            <a:effectLst>
              <a:outerShdw blurRad="38100" dist="32000" dir="5400000" algn="tl">
                <a:srgbClr val="000000">
                  <a:alpha val="30000"/>
                </a:srgbClr>
              </a:outerShdw>
            </a:effectLst>
            <a:cs typeface="B Kamran" pitchFamily="2" charset="-78"/>
          </a:endParaRPr>
        </a:p>
      </dgm:t>
    </dgm:pt>
    <dgm:pt modelId="{4596CEAE-691C-4A3E-9305-1B773D0B9768}" type="sibTrans" cxnId="{31E070CD-E4A9-4A2B-987F-C5733B8B8DED}">
      <dgm:prSet/>
      <dgm:spPr/>
      <dgm:t>
        <a:bodyPr/>
        <a:lstStyle/>
        <a:p>
          <a:endParaRPr lang="en-US"/>
        </a:p>
      </dgm:t>
    </dgm:pt>
    <dgm:pt modelId="{E33E176E-410F-43D1-9FE0-CD742E60B5AE}">
      <dgm:prSet custT="1"/>
      <dgm:spPr>
        <a:solidFill>
          <a:srgbClr val="D8CECF">
            <a:alpha val="57000"/>
          </a:srgbClr>
        </a:solidFill>
      </dgm:spPr>
      <dgm:t>
        <a:bodyPr/>
        <a:lstStyle/>
        <a:p>
          <a:pPr marL="0" marR="0" lvl="0" indent="0" algn="ctr" defTabSz="1222375" rtl="1" eaLnBrk="1" fontAlgn="base" latinLnBrk="0" hangingPunct="1">
            <a:lnSpc>
              <a:spcPct val="100000"/>
            </a:lnSpc>
            <a:spcBef>
              <a:spcPct val="0"/>
            </a:spcBef>
            <a:spcAft>
              <a:spcPct val="0"/>
            </a:spcAft>
            <a:buClrTx/>
            <a:buSzTx/>
            <a:buFontTx/>
            <a:buNone/>
            <a:tabLst/>
          </a:pPr>
          <a:r>
            <a:rPr kumimoji="0" lang="fa-IR" sz="1100" b="0" i="0" u="none" strike="noStrike" cap="none" spc="0" normalizeH="0" baseline="0">
              <a:ln w="10160">
                <a:solidFill>
                  <a:srgbClr val="6D6D6D"/>
                </a:solidFill>
                <a:prstDash val="solid"/>
              </a:ln>
              <a:solidFill>
                <a:srgbClr val="FFFFFF"/>
              </a:solidFill>
              <a:effectLst>
                <a:outerShdw blurRad="38100" dist="32000" dir="5400000" algn="tl">
                  <a:srgbClr val="000000">
                    <a:alpha val="30000"/>
                  </a:srgbClr>
                </a:outerShdw>
              </a:effectLst>
              <a:latin typeface="Arial" charset="0"/>
              <a:cs typeface="B Kamran" pitchFamily="2" charset="-78"/>
            </a:rPr>
            <a:t>اختلاط كاربري ها به لحاظ </a:t>
          </a:r>
        </a:p>
        <a:p>
          <a:pPr marL="0" marR="0" lvl="0" indent="0" algn="ctr" defTabSz="1222375" rtl="1" eaLnBrk="1" fontAlgn="base" latinLnBrk="0" hangingPunct="1">
            <a:lnSpc>
              <a:spcPct val="100000"/>
            </a:lnSpc>
            <a:spcBef>
              <a:spcPct val="0"/>
            </a:spcBef>
            <a:spcAft>
              <a:spcPct val="0"/>
            </a:spcAft>
            <a:buClrTx/>
            <a:buSzTx/>
            <a:buFontTx/>
            <a:buNone/>
            <a:tabLst/>
          </a:pPr>
          <a:r>
            <a:rPr kumimoji="0" lang="fa-IR" sz="1100" b="0" i="0" u="none" strike="noStrike" cap="none" spc="0" normalizeH="0" baseline="0">
              <a:ln w="10160">
                <a:solidFill>
                  <a:srgbClr val="6D6D6D"/>
                </a:solidFill>
                <a:prstDash val="solid"/>
              </a:ln>
              <a:solidFill>
                <a:srgbClr val="FFFFFF"/>
              </a:solidFill>
              <a:effectLst>
                <a:outerShdw blurRad="38100" dist="32000" dir="5400000" algn="tl">
                  <a:srgbClr val="000000">
                    <a:alpha val="30000"/>
                  </a:srgbClr>
                </a:outerShdw>
              </a:effectLst>
              <a:latin typeface="Arial" charset="0"/>
              <a:cs typeface="B Kamran" pitchFamily="2" charset="-78"/>
            </a:rPr>
            <a:t>فواصل زماني</a:t>
          </a:r>
          <a:endParaRPr kumimoji="0" lang="en-US" sz="1100" b="0" i="0" u="none" strike="noStrike" cap="none" spc="0" normalizeH="0" baseline="0" dirty="0">
            <a:ln w="10160">
              <a:solidFill>
                <a:srgbClr val="6D6D6D"/>
              </a:solidFill>
              <a:prstDash val="solid"/>
            </a:ln>
            <a:solidFill>
              <a:srgbClr val="FFFFFF"/>
            </a:solidFill>
            <a:effectLst>
              <a:outerShdw blurRad="38100" dist="32000" dir="5400000" algn="tl">
                <a:srgbClr val="000000">
                  <a:alpha val="30000"/>
                </a:srgbClr>
              </a:outerShdw>
            </a:effectLst>
            <a:latin typeface="Arial" charset="0"/>
            <a:cs typeface="B Kamran" pitchFamily="2" charset="-78"/>
          </a:endParaRPr>
        </a:p>
      </dgm:t>
    </dgm:pt>
    <dgm:pt modelId="{BF6A6A44-4686-4ADD-8A5F-9787CB65D8B6}" type="parTrans" cxnId="{DE7CA3DA-16DC-4C74-8323-B54DB81672F1}">
      <dgm:prSet/>
      <dgm:spPr/>
      <dgm:t>
        <a:bodyPr/>
        <a:lstStyle/>
        <a:p>
          <a:endParaRPr lang="en-US" sz="1100" b="0" cap="none" spc="0">
            <a:ln w="10160">
              <a:solidFill>
                <a:srgbClr val="6D6D6D"/>
              </a:solidFill>
              <a:prstDash val="solid"/>
            </a:ln>
            <a:solidFill>
              <a:srgbClr val="FFFFFF"/>
            </a:solidFill>
            <a:effectLst>
              <a:outerShdw blurRad="38100" dist="32000" dir="5400000" algn="tl">
                <a:srgbClr val="000000">
                  <a:alpha val="30000"/>
                </a:srgbClr>
              </a:outerShdw>
            </a:effectLst>
            <a:cs typeface="B Kamran" pitchFamily="2" charset="-78"/>
          </a:endParaRPr>
        </a:p>
      </dgm:t>
    </dgm:pt>
    <dgm:pt modelId="{21D2D02D-9BD2-4E78-BF9C-A58E850923B1}" type="sibTrans" cxnId="{DE7CA3DA-16DC-4C74-8323-B54DB81672F1}">
      <dgm:prSet/>
      <dgm:spPr/>
      <dgm:t>
        <a:bodyPr/>
        <a:lstStyle/>
        <a:p>
          <a:endParaRPr lang="en-US"/>
        </a:p>
      </dgm:t>
    </dgm:pt>
    <dgm:pt modelId="{42C1C1FF-D733-49BB-9FD0-CC083D9B28CA}">
      <dgm:prSet custT="1"/>
      <dgm:spPr>
        <a:solidFill>
          <a:srgbClr val="D8CECF">
            <a:alpha val="57000"/>
          </a:srgbClr>
        </a:solidFill>
      </dgm:spPr>
      <dgm:t>
        <a:bodyPr/>
        <a:lstStyle/>
        <a:p>
          <a:pPr marL="0" marR="0" lvl="0" indent="0" algn="ctr" defTabSz="1222375" rtl="1" eaLnBrk="1" fontAlgn="base" latinLnBrk="0" hangingPunct="1">
            <a:lnSpc>
              <a:spcPct val="100000"/>
            </a:lnSpc>
            <a:spcBef>
              <a:spcPct val="0"/>
            </a:spcBef>
            <a:spcAft>
              <a:spcPct val="0"/>
            </a:spcAft>
            <a:buClrTx/>
            <a:buSzTx/>
            <a:buFontTx/>
            <a:buNone/>
            <a:tabLst/>
          </a:pPr>
          <a:r>
            <a:rPr kumimoji="0" lang="fa-IR" sz="1100" b="0" i="0" u="none" strike="noStrike" cap="none" spc="0" normalizeH="0" baseline="0" dirty="0">
              <a:ln w="10160">
                <a:solidFill>
                  <a:srgbClr val="6D6D6D"/>
                </a:solidFill>
                <a:prstDash val="solid"/>
              </a:ln>
              <a:solidFill>
                <a:srgbClr val="FFFFFF"/>
              </a:solidFill>
              <a:effectLst>
                <a:outerShdw blurRad="38100" dist="32000" dir="5400000" algn="tl">
                  <a:srgbClr val="000000">
                    <a:alpha val="30000"/>
                  </a:srgbClr>
                </a:outerShdw>
              </a:effectLst>
              <a:latin typeface="Arial" charset="0"/>
              <a:cs typeface="B Kamran" pitchFamily="2" charset="-78"/>
            </a:rPr>
            <a:t>اختلاط كاربري ها به لحاظ جذب </a:t>
          </a:r>
        </a:p>
        <a:p>
          <a:pPr marL="0" marR="0" lvl="0" indent="0" algn="ctr" defTabSz="1222375" rtl="1" eaLnBrk="1" fontAlgn="base" latinLnBrk="0" hangingPunct="1">
            <a:lnSpc>
              <a:spcPct val="100000"/>
            </a:lnSpc>
            <a:spcBef>
              <a:spcPct val="0"/>
            </a:spcBef>
            <a:spcAft>
              <a:spcPct val="0"/>
            </a:spcAft>
            <a:buClrTx/>
            <a:buSzTx/>
            <a:buFontTx/>
            <a:buNone/>
            <a:tabLst/>
          </a:pPr>
          <a:r>
            <a:rPr kumimoji="0" lang="fa-IR" sz="1100" b="0" i="0" u="none" strike="noStrike" cap="none" spc="0" normalizeH="0" baseline="0" dirty="0">
              <a:ln w="10160">
                <a:solidFill>
                  <a:srgbClr val="6D6D6D"/>
                </a:solidFill>
                <a:prstDash val="solid"/>
              </a:ln>
              <a:solidFill>
                <a:srgbClr val="FFFFFF"/>
              </a:solidFill>
              <a:effectLst>
                <a:outerShdw blurRad="38100" dist="32000" dir="5400000" algn="tl">
                  <a:srgbClr val="000000">
                    <a:alpha val="30000"/>
                  </a:srgbClr>
                </a:outerShdw>
              </a:effectLst>
              <a:latin typeface="Arial" charset="0"/>
              <a:cs typeface="B Kamran" pitchFamily="2" charset="-78"/>
            </a:rPr>
            <a:t>گروه هاي سني مختلف</a:t>
          </a:r>
          <a:endParaRPr kumimoji="0" lang="en-US" sz="1100" b="0" i="0" u="none" strike="noStrike" cap="none" spc="0" normalizeH="0" baseline="0" dirty="0">
            <a:ln w="10160">
              <a:solidFill>
                <a:srgbClr val="6D6D6D"/>
              </a:solidFill>
              <a:prstDash val="solid"/>
            </a:ln>
            <a:solidFill>
              <a:srgbClr val="FFFFFF"/>
            </a:solidFill>
            <a:effectLst>
              <a:outerShdw blurRad="38100" dist="32000" dir="5400000" algn="tl">
                <a:srgbClr val="000000">
                  <a:alpha val="30000"/>
                </a:srgbClr>
              </a:outerShdw>
            </a:effectLst>
            <a:latin typeface="Arial" charset="0"/>
            <a:cs typeface="B Kamran" pitchFamily="2" charset="-78"/>
          </a:endParaRPr>
        </a:p>
      </dgm:t>
    </dgm:pt>
    <dgm:pt modelId="{9B2796D8-FC1C-4BD8-9A8C-FEE6344C86F7}" type="parTrans" cxnId="{490AFEE5-39C3-44B4-A2DA-21A98B144ECF}">
      <dgm:prSet/>
      <dgm:spPr/>
      <dgm:t>
        <a:bodyPr/>
        <a:lstStyle/>
        <a:p>
          <a:endParaRPr lang="en-US" sz="1100" b="0" cap="none" spc="0">
            <a:ln w="10160">
              <a:solidFill>
                <a:srgbClr val="6D6D6D"/>
              </a:solidFill>
              <a:prstDash val="solid"/>
            </a:ln>
            <a:solidFill>
              <a:srgbClr val="FFFFFF"/>
            </a:solidFill>
            <a:effectLst>
              <a:outerShdw blurRad="38100" dist="32000" dir="5400000" algn="tl">
                <a:srgbClr val="000000">
                  <a:alpha val="30000"/>
                </a:srgbClr>
              </a:outerShdw>
            </a:effectLst>
            <a:cs typeface="B Kamran" pitchFamily="2" charset="-78"/>
          </a:endParaRPr>
        </a:p>
      </dgm:t>
    </dgm:pt>
    <dgm:pt modelId="{CC9DA82F-A312-4094-8ED7-09FB6F01424C}" type="sibTrans" cxnId="{490AFEE5-39C3-44B4-A2DA-21A98B144ECF}">
      <dgm:prSet/>
      <dgm:spPr/>
      <dgm:t>
        <a:bodyPr/>
        <a:lstStyle/>
        <a:p>
          <a:endParaRPr lang="en-US"/>
        </a:p>
      </dgm:t>
    </dgm:pt>
    <dgm:pt modelId="{D75F3472-A534-43B3-B67D-6F724C884723}">
      <dgm:prSet custT="1"/>
      <dgm:spPr>
        <a:solidFill>
          <a:srgbClr val="D8CECF">
            <a:alpha val="57000"/>
          </a:srgbClr>
        </a:solidFill>
      </dgm:spPr>
      <dgm:t>
        <a:bodyPr/>
        <a:lstStyle/>
        <a:p>
          <a:pPr marL="0" marR="0" lvl="0" indent="0" algn="ctr" defTabSz="1222375" rtl="1" eaLnBrk="1" fontAlgn="base" latinLnBrk="0" hangingPunct="1">
            <a:lnSpc>
              <a:spcPct val="100000"/>
            </a:lnSpc>
            <a:spcBef>
              <a:spcPct val="0"/>
            </a:spcBef>
            <a:spcAft>
              <a:spcPct val="0"/>
            </a:spcAft>
            <a:buClrTx/>
            <a:buSzTx/>
            <a:buFontTx/>
            <a:buNone/>
            <a:tabLst/>
          </a:pPr>
          <a:r>
            <a:rPr kumimoji="0" lang="fa-IR" sz="1100" b="0" i="0" u="none" strike="noStrike" cap="none" spc="0" normalizeH="0" baseline="0" dirty="0">
              <a:ln w="10160">
                <a:solidFill>
                  <a:srgbClr val="6D6D6D"/>
                </a:solidFill>
                <a:prstDash val="solid"/>
              </a:ln>
              <a:solidFill>
                <a:srgbClr val="FFFFFF"/>
              </a:solidFill>
              <a:effectLst>
                <a:outerShdw blurRad="38100" dist="32000" dir="5400000" algn="tl">
                  <a:srgbClr val="000000">
                    <a:alpha val="30000"/>
                  </a:srgbClr>
                </a:outerShdw>
              </a:effectLst>
              <a:latin typeface="Arial" charset="0"/>
              <a:cs typeface="B Kamran" pitchFamily="2" charset="-78"/>
            </a:rPr>
            <a:t>عدم استقرار كاربري هاي </a:t>
          </a:r>
        </a:p>
        <a:p>
          <a:pPr marL="0" marR="0" lvl="0" indent="0" algn="ctr" defTabSz="1222375" rtl="1" eaLnBrk="1" fontAlgn="base" latinLnBrk="0" hangingPunct="1">
            <a:lnSpc>
              <a:spcPct val="100000"/>
            </a:lnSpc>
            <a:spcBef>
              <a:spcPct val="0"/>
            </a:spcBef>
            <a:spcAft>
              <a:spcPct val="0"/>
            </a:spcAft>
            <a:buClrTx/>
            <a:buSzTx/>
            <a:buFontTx/>
            <a:buNone/>
            <a:tabLst/>
          </a:pPr>
          <a:r>
            <a:rPr kumimoji="0" lang="fa-IR" sz="1100" b="0" i="0" u="none" strike="noStrike" cap="none" spc="0" normalizeH="0" baseline="0" dirty="0">
              <a:ln w="10160">
                <a:solidFill>
                  <a:srgbClr val="6D6D6D"/>
                </a:solidFill>
                <a:prstDash val="solid"/>
              </a:ln>
              <a:solidFill>
                <a:srgbClr val="FFFFFF"/>
              </a:solidFill>
              <a:effectLst>
                <a:outerShdw blurRad="38100" dist="32000" dir="5400000" algn="tl">
                  <a:srgbClr val="000000">
                    <a:alpha val="30000"/>
                  </a:srgbClr>
                </a:outerShdw>
              </a:effectLst>
              <a:latin typeface="Arial" charset="0"/>
              <a:cs typeface="B Kamran" pitchFamily="2" charset="-78"/>
            </a:rPr>
            <a:t>درشت دانه وغير فعال</a:t>
          </a:r>
          <a:endParaRPr kumimoji="0" lang="en-US" sz="1100" b="0" i="0" u="none" strike="noStrike" cap="none" spc="0" normalizeH="0" baseline="0" dirty="0">
            <a:ln w="10160">
              <a:solidFill>
                <a:srgbClr val="6D6D6D"/>
              </a:solidFill>
              <a:prstDash val="solid"/>
            </a:ln>
            <a:solidFill>
              <a:srgbClr val="FFFFFF"/>
            </a:solidFill>
            <a:effectLst>
              <a:outerShdw blurRad="38100" dist="32000" dir="5400000" algn="tl">
                <a:srgbClr val="000000">
                  <a:alpha val="30000"/>
                </a:srgbClr>
              </a:outerShdw>
            </a:effectLst>
            <a:latin typeface="Arial" charset="0"/>
            <a:cs typeface="B Kamran" pitchFamily="2" charset="-78"/>
          </a:endParaRPr>
        </a:p>
      </dgm:t>
    </dgm:pt>
    <dgm:pt modelId="{CC9C5B39-3E54-4274-ABC1-997DCA9A5AC8}" type="parTrans" cxnId="{426B03D9-1DAB-4DA5-9A5B-6703EF612DEE}">
      <dgm:prSet/>
      <dgm:spPr/>
      <dgm:t>
        <a:bodyPr/>
        <a:lstStyle/>
        <a:p>
          <a:endParaRPr lang="en-US" sz="1100" b="0" cap="none" spc="0">
            <a:ln w="10160">
              <a:solidFill>
                <a:srgbClr val="6D6D6D"/>
              </a:solidFill>
              <a:prstDash val="solid"/>
            </a:ln>
            <a:solidFill>
              <a:srgbClr val="FFFFFF"/>
            </a:solidFill>
            <a:effectLst>
              <a:outerShdw blurRad="38100" dist="32000" dir="5400000" algn="tl">
                <a:srgbClr val="000000">
                  <a:alpha val="30000"/>
                </a:srgbClr>
              </a:outerShdw>
            </a:effectLst>
            <a:cs typeface="B Kamran" pitchFamily="2" charset="-78"/>
          </a:endParaRPr>
        </a:p>
      </dgm:t>
    </dgm:pt>
    <dgm:pt modelId="{5D4766F1-9FCD-4F24-BE84-619F9C9C156A}" type="sibTrans" cxnId="{426B03D9-1DAB-4DA5-9A5B-6703EF612DEE}">
      <dgm:prSet/>
      <dgm:spPr/>
      <dgm:t>
        <a:bodyPr/>
        <a:lstStyle/>
        <a:p>
          <a:endParaRPr lang="en-US"/>
        </a:p>
      </dgm:t>
    </dgm:pt>
    <dgm:pt modelId="{BAC2B07C-FD17-4431-9CA4-A8EBC278C1AC}">
      <dgm:prSet custT="1"/>
      <dgm:spPr>
        <a:solidFill>
          <a:srgbClr val="D8CECF">
            <a:alpha val="57000"/>
          </a:srgbClr>
        </a:solidFill>
      </dgm:spPr>
      <dgm:t>
        <a:bodyPr/>
        <a:lstStyle/>
        <a:p>
          <a:pPr marL="0" marR="0" lvl="0" indent="0" algn="ctr" defTabSz="1222375" rtl="1" eaLnBrk="1" fontAlgn="base" latinLnBrk="0" hangingPunct="1">
            <a:lnSpc>
              <a:spcPct val="100000"/>
            </a:lnSpc>
            <a:spcBef>
              <a:spcPct val="0"/>
            </a:spcBef>
            <a:spcAft>
              <a:spcPct val="0"/>
            </a:spcAft>
            <a:buClrTx/>
            <a:buSzTx/>
            <a:buFontTx/>
            <a:buNone/>
            <a:tabLst/>
          </a:pPr>
          <a:r>
            <a:rPr kumimoji="0" lang="fa-IR" sz="1100" b="0" i="0" u="none" strike="noStrike" cap="none" spc="0" normalizeH="0" baseline="0">
              <a:ln w="10160">
                <a:solidFill>
                  <a:srgbClr val="6D6D6D"/>
                </a:solidFill>
                <a:prstDash val="solid"/>
              </a:ln>
              <a:solidFill>
                <a:srgbClr val="FFFFFF"/>
              </a:solidFill>
              <a:effectLst>
                <a:outerShdw blurRad="38100" dist="32000" dir="5400000" algn="tl">
                  <a:srgbClr val="000000">
                    <a:alpha val="30000"/>
                  </a:srgbClr>
                </a:outerShdw>
              </a:effectLst>
              <a:latin typeface="Arial" charset="0"/>
              <a:cs typeface="B Kamran" pitchFamily="2" charset="-78"/>
            </a:rPr>
            <a:t>ايجاد كاربري هاي خدماتي</a:t>
          </a:r>
          <a:endParaRPr kumimoji="0" lang="en-US" sz="1100" b="0" i="0" u="none" strike="noStrike" cap="none" spc="0" normalizeH="0" baseline="0" dirty="0">
            <a:ln w="10160">
              <a:solidFill>
                <a:srgbClr val="6D6D6D"/>
              </a:solidFill>
              <a:prstDash val="solid"/>
            </a:ln>
            <a:solidFill>
              <a:srgbClr val="FFFFFF"/>
            </a:solidFill>
            <a:effectLst>
              <a:outerShdw blurRad="38100" dist="32000" dir="5400000" algn="tl">
                <a:srgbClr val="000000">
                  <a:alpha val="30000"/>
                </a:srgbClr>
              </a:outerShdw>
            </a:effectLst>
            <a:latin typeface="Arial" charset="0"/>
            <a:cs typeface="B Kamran" pitchFamily="2" charset="-78"/>
          </a:endParaRPr>
        </a:p>
      </dgm:t>
    </dgm:pt>
    <dgm:pt modelId="{B83854C4-9AE3-498D-9637-34DF821E9264}" type="parTrans" cxnId="{03FAA966-13A3-4510-9C3C-1FA80F9D6326}">
      <dgm:prSet/>
      <dgm:spPr/>
      <dgm:t>
        <a:bodyPr/>
        <a:lstStyle/>
        <a:p>
          <a:endParaRPr lang="en-US" sz="1100" b="0" cap="none" spc="0">
            <a:ln w="10160">
              <a:solidFill>
                <a:srgbClr val="6D6D6D"/>
              </a:solidFill>
              <a:prstDash val="solid"/>
            </a:ln>
            <a:solidFill>
              <a:srgbClr val="FFFFFF"/>
            </a:solidFill>
            <a:effectLst>
              <a:outerShdw blurRad="38100" dist="32000" dir="5400000" algn="tl">
                <a:srgbClr val="000000">
                  <a:alpha val="30000"/>
                </a:srgbClr>
              </a:outerShdw>
            </a:effectLst>
            <a:cs typeface="B Kamran" pitchFamily="2" charset="-78"/>
          </a:endParaRPr>
        </a:p>
      </dgm:t>
    </dgm:pt>
    <dgm:pt modelId="{E2D7276A-206F-4692-A6A5-BF16C9E82592}" type="sibTrans" cxnId="{03FAA966-13A3-4510-9C3C-1FA80F9D6326}">
      <dgm:prSet/>
      <dgm:spPr/>
      <dgm:t>
        <a:bodyPr/>
        <a:lstStyle/>
        <a:p>
          <a:endParaRPr lang="en-US"/>
        </a:p>
      </dgm:t>
    </dgm:pt>
    <dgm:pt modelId="{B0C5945A-364A-4AF6-A241-084337505EC7}">
      <dgm:prSet custT="1"/>
      <dgm:spPr>
        <a:solidFill>
          <a:srgbClr val="D8CECF">
            <a:alpha val="57000"/>
          </a:srgbClr>
        </a:solidFill>
      </dgm:spPr>
      <dgm:t>
        <a:bodyPr/>
        <a:lstStyle/>
        <a:p>
          <a:pPr marL="0" marR="0" lvl="0" indent="0" algn="ctr" defTabSz="1222375" rtl="1" eaLnBrk="1" fontAlgn="base" latinLnBrk="0" hangingPunct="1">
            <a:lnSpc>
              <a:spcPct val="100000"/>
            </a:lnSpc>
            <a:spcBef>
              <a:spcPct val="0"/>
            </a:spcBef>
            <a:spcAft>
              <a:spcPct val="0"/>
            </a:spcAft>
            <a:buClrTx/>
            <a:buSzTx/>
            <a:buFontTx/>
            <a:buNone/>
            <a:tabLst/>
          </a:pPr>
          <a:r>
            <a:rPr kumimoji="0" lang="fa-IR" sz="1100" b="0" i="0" u="none" strike="noStrike" cap="none" spc="0" normalizeH="0" baseline="0">
              <a:ln w="10160">
                <a:solidFill>
                  <a:srgbClr val="6D6D6D"/>
                </a:solidFill>
                <a:prstDash val="solid"/>
              </a:ln>
              <a:solidFill>
                <a:srgbClr val="FFFFFF"/>
              </a:solidFill>
              <a:effectLst>
                <a:outerShdw blurRad="38100" dist="32000" dir="5400000" algn="tl">
                  <a:srgbClr val="000000">
                    <a:alpha val="30000"/>
                  </a:srgbClr>
                </a:outerShdw>
              </a:effectLst>
              <a:latin typeface="Arial" charset="0"/>
              <a:cs typeface="B Kamran" pitchFamily="2" charset="-78"/>
            </a:rPr>
            <a:t>امكان ايجاد تداوم جمعيتي</a:t>
          </a:r>
          <a:endParaRPr kumimoji="0" lang="en-US" sz="1100" b="0" i="0" u="none" strike="noStrike" cap="none" spc="0" normalizeH="0" baseline="0" dirty="0">
            <a:ln w="10160">
              <a:solidFill>
                <a:srgbClr val="6D6D6D"/>
              </a:solidFill>
              <a:prstDash val="solid"/>
            </a:ln>
            <a:solidFill>
              <a:srgbClr val="FFFFFF"/>
            </a:solidFill>
            <a:effectLst>
              <a:outerShdw blurRad="38100" dist="32000" dir="5400000" algn="tl">
                <a:srgbClr val="000000">
                  <a:alpha val="30000"/>
                </a:srgbClr>
              </a:outerShdw>
            </a:effectLst>
            <a:latin typeface="Arial" charset="0"/>
            <a:cs typeface="B Kamran" pitchFamily="2" charset="-78"/>
          </a:endParaRPr>
        </a:p>
      </dgm:t>
    </dgm:pt>
    <dgm:pt modelId="{68999870-99FF-49E0-8630-78FAB5A1238B}" type="parTrans" cxnId="{28BAFC3F-97CD-40AD-B37F-E5BA9B5C7922}">
      <dgm:prSet/>
      <dgm:spPr/>
      <dgm:t>
        <a:bodyPr/>
        <a:lstStyle/>
        <a:p>
          <a:endParaRPr lang="en-US" sz="1100" b="0" cap="none" spc="0">
            <a:ln w="10160">
              <a:solidFill>
                <a:srgbClr val="6D6D6D"/>
              </a:solidFill>
              <a:prstDash val="solid"/>
            </a:ln>
            <a:solidFill>
              <a:srgbClr val="FFFFFF"/>
            </a:solidFill>
            <a:effectLst>
              <a:outerShdw blurRad="38100" dist="32000" dir="5400000" algn="tl">
                <a:srgbClr val="000000">
                  <a:alpha val="30000"/>
                </a:srgbClr>
              </a:outerShdw>
            </a:effectLst>
            <a:cs typeface="B Kamran" pitchFamily="2" charset="-78"/>
          </a:endParaRPr>
        </a:p>
      </dgm:t>
    </dgm:pt>
    <dgm:pt modelId="{2696CD16-4752-4A8C-AF64-010E39DD3DCC}" type="sibTrans" cxnId="{28BAFC3F-97CD-40AD-B37F-E5BA9B5C7922}">
      <dgm:prSet/>
      <dgm:spPr/>
      <dgm:t>
        <a:bodyPr/>
        <a:lstStyle/>
        <a:p>
          <a:endParaRPr lang="en-US"/>
        </a:p>
      </dgm:t>
    </dgm:pt>
    <dgm:pt modelId="{0E03AFAC-BC9F-4669-9AD2-3A51297C9E0D}">
      <dgm:prSet custT="1"/>
      <dgm:spPr>
        <a:solidFill>
          <a:srgbClr val="D8CECF">
            <a:alpha val="57000"/>
          </a:srgbClr>
        </a:solidFill>
      </dgm:spPr>
      <dgm:t>
        <a:bodyPr/>
        <a:lstStyle/>
        <a:p>
          <a:pPr marL="0" marR="0" lvl="0" indent="0" algn="ctr" defTabSz="1222375" rtl="1" eaLnBrk="1" fontAlgn="base" latinLnBrk="0" hangingPunct="1">
            <a:lnSpc>
              <a:spcPct val="100000"/>
            </a:lnSpc>
            <a:spcBef>
              <a:spcPct val="0"/>
            </a:spcBef>
            <a:spcAft>
              <a:spcPct val="0"/>
            </a:spcAft>
            <a:buClrTx/>
            <a:buSzTx/>
            <a:buFontTx/>
            <a:buNone/>
            <a:tabLst/>
          </a:pPr>
          <a:r>
            <a:rPr kumimoji="0" lang="fa-IR" sz="1100" b="0" i="0" u="none" strike="noStrike" cap="none" spc="0" normalizeH="0" baseline="0">
              <a:ln w="10160">
                <a:solidFill>
                  <a:srgbClr val="6D6D6D"/>
                </a:solidFill>
                <a:prstDash val="solid"/>
              </a:ln>
              <a:solidFill>
                <a:srgbClr val="FFFFFF"/>
              </a:solidFill>
              <a:effectLst>
                <a:outerShdw blurRad="38100" dist="32000" dir="5400000" algn="tl">
                  <a:srgbClr val="000000">
                    <a:alpha val="30000"/>
                  </a:srgbClr>
                </a:outerShdw>
              </a:effectLst>
              <a:latin typeface="Arial" charset="0"/>
              <a:cs typeface="B Kamran" pitchFamily="2" charset="-78"/>
            </a:rPr>
            <a:t>توجه به دانه بندي تجاري</a:t>
          </a:r>
          <a:endParaRPr kumimoji="0" lang="en-US" sz="1100" b="0" i="0" u="none" strike="noStrike" cap="none" spc="0" normalizeH="0" baseline="0" dirty="0">
            <a:ln w="10160">
              <a:solidFill>
                <a:srgbClr val="6D6D6D"/>
              </a:solidFill>
              <a:prstDash val="solid"/>
            </a:ln>
            <a:solidFill>
              <a:srgbClr val="FFFFFF"/>
            </a:solidFill>
            <a:effectLst>
              <a:outerShdw blurRad="38100" dist="32000" dir="5400000" algn="tl">
                <a:srgbClr val="000000">
                  <a:alpha val="30000"/>
                </a:srgbClr>
              </a:outerShdw>
            </a:effectLst>
            <a:latin typeface="Arial" charset="0"/>
            <a:cs typeface="B Kamran" pitchFamily="2" charset="-78"/>
          </a:endParaRPr>
        </a:p>
      </dgm:t>
    </dgm:pt>
    <dgm:pt modelId="{A7F9E90F-2A68-4A5C-859A-E932B4D574DF}" type="parTrans" cxnId="{F03300DD-1AE0-4C33-BB5A-98E45D5C38B3}">
      <dgm:prSet/>
      <dgm:spPr/>
      <dgm:t>
        <a:bodyPr/>
        <a:lstStyle/>
        <a:p>
          <a:endParaRPr lang="en-US" sz="1100" b="0" cap="none" spc="0">
            <a:ln w="10160">
              <a:solidFill>
                <a:srgbClr val="6D6D6D"/>
              </a:solidFill>
              <a:prstDash val="solid"/>
            </a:ln>
            <a:solidFill>
              <a:srgbClr val="FFFFFF"/>
            </a:solidFill>
            <a:effectLst>
              <a:outerShdw blurRad="38100" dist="32000" dir="5400000" algn="tl">
                <a:srgbClr val="000000">
                  <a:alpha val="30000"/>
                </a:srgbClr>
              </a:outerShdw>
            </a:effectLst>
            <a:cs typeface="B Kamran" pitchFamily="2" charset="-78"/>
          </a:endParaRPr>
        </a:p>
      </dgm:t>
    </dgm:pt>
    <dgm:pt modelId="{1E3768EF-AFEA-4710-9610-49CD2E5A1D50}" type="sibTrans" cxnId="{F03300DD-1AE0-4C33-BB5A-98E45D5C38B3}">
      <dgm:prSet/>
      <dgm:spPr/>
      <dgm:t>
        <a:bodyPr/>
        <a:lstStyle/>
        <a:p>
          <a:endParaRPr lang="en-US"/>
        </a:p>
      </dgm:t>
    </dgm:pt>
    <dgm:pt modelId="{26CA8B1F-7463-4C9C-A5B6-53290AF8E1A4}">
      <dgm:prSet custT="1"/>
      <dgm:spPr>
        <a:solidFill>
          <a:srgbClr val="D8CECF">
            <a:alpha val="57000"/>
          </a:srgbClr>
        </a:solidFill>
      </dgm:spPr>
      <dgm:t>
        <a:bodyPr/>
        <a:lstStyle/>
        <a:p>
          <a:pPr marL="0" marR="0" lvl="0" indent="0" algn="ctr" defTabSz="1222375" rtl="1" eaLnBrk="1" fontAlgn="base" latinLnBrk="0" hangingPunct="1">
            <a:lnSpc>
              <a:spcPct val="100000"/>
            </a:lnSpc>
            <a:spcBef>
              <a:spcPct val="0"/>
            </a:spcBef>
            <a:spcAft>
              <a:spcPct val="0"/>
            </a:spcAft>
            <a:buClrTx/>
            <a:buSzTx/>
            <a:buFontTx/>
            <a:buNone/>
            <a:tabLst/>
          </a:pPr>
          <a:r>
            <a:rPr kumimoji="0" lang="fa-IR" sz="1100" b="0" i="0" u="none" strike="noStrike" cap="none" spc="0" normalizeH="0" baseline="0">
              <a:ln w="10160">
                <a:solidFill>
                  <a:srgbClr val="6D6D6D"/>
                </a:solidFill>
                <a:prstDash val="solid"/>
              </a:ln>
              <a:solidFill>
                <a:srgbClr val="FFFFFF"/>
              </a:solidFill>
              <a:effectLst>
                <a:outerShdw blurRad="38100" dist="32000" dir="5400000" algn="tl">
                  <a:srgbClr val="000000">
                    <a:alpha val="30000"/>
                  </a:srgbClr>
                </a:outerShdw>
              </a:effectLst>
              <a:latin typeface="Arial" charset="0"/>
              <a:cs typeface="B Kamran" pitchFamily="2" charset="-78"/>
            </a:rPr>
            <a:t>تدارك خرده فروشي و بساطي ها</a:t>
          </a:r>
          <a:endParaRPr kumimoji="0" lang="en-US" sz="1100" b="0" i="0" u="none" strike="noStrike" cap="none" spc="0" normalizeH="0" baseline="0" dirty="0">
            <a:ln w="10160">
              <a:solidFill>
                <a:srgbClr val="6D6D6D"/>
              </a:solidFill>
              <a:prstDash val="solid"/>
            </a:ln>
            <a:solidFill>
              <a:srgbClr val="FFFFFF"/>
            </a:solidFill>
            <a:effectLst>
              <a:outerShdw blurRad="38100" dist="32000" dir="5400000" algn="tl">
                <a:srgbClr val="000000">
                  <a:alpha val="30000"/>
                </a:srgbClr>
              </a:outerShdw>
            </a:effectLst>
            <a:latin typeface="Arial" charset="0"/>
            <a:cs typeface="B Kamran" pitchFamily="2" charset="-78"/>
          </a:endParaRPr>
        </a:p>
      </dgm:t>
    </dgm:pt>
    <dgm:pt modelId="{491F7C19-7D81-4932-B9C9-056BC99F613D}" type="parTrans" cxnId="{DBB02085-89DD-43BE-B372-0E2510344353}">
      <dgm:prSet/>
      <dgm:spPr/>
      <dgm:t>
        <a:bodyPr/>
        <a:lstStyle/>
        <a:p>
          <a:endParaRPr lang="en-US" sz="1100" b="0" cap="none" spc="0">
            <a:ln w="10160">
              <a:solidFill>
                <a:srgbClr val="6D6D6D"/>
              </a:solidFill>
              <a:prstDash val="solid"/>
            </a:ln>
            <a:solidFill>
              <a:srgbClr val="FFFFFF"/>
            </a:solidFill>
            <a:effectLst>
              <a:outerShdw blurRad="38100" dist="32000" dir="5400000" algn="tl">
                <a:srgbClr val="000000">
                  <a:alpha val="30000"/>
                </a:srgbClr>
              </a:outerShdw>
            </a:effectLst>
            <a:cs typeface="B Kamran" pitchFamily="2" charset="-78"/>
          </a:endParaRPr>
        </a:p>
      </dgm:t>
    </dgm:pt>
    <dgm:pt modelId="{69E16F3A-6F3F-4ADA-B7E4-4E38A4A886CE}" type="sibTrans" cxnId="{DBB02085-89DD-43BE-B372-0E2510344353}">
      <dgm:prSet/>
      <dgm:spPr/>
      <dgm:t>
        <a:bodyPr/>
        <a:lstStyle/>
        <a:p>
          <a:endParaRPr lang="en-US"/>
        </a:p>
      </dgm:t>
    </dgm:pt>
    <dgm:pt modelId="{FC1F0E5B-23D9-438D-9B14-8AFD68291E19}" type="pres">
      <dgm:prSet presAssocID="{D94E4E37-C47F-4688-9099-3E29C512260A}" presName="hierChild1" presStyleCnt="0">
        <dgm:presLayoutVars>
          <dgm:orgChart val="1"/>
          <dgm:chPref val="1"/>
          <dgm:dir/>
          <dgm:animOne val="branch"/>
          <dgm:animLvl val="lvl"/>
          <dgm:resizeHandles/>
        </dgm:presLayoutVars>
      </dgm:prSet>
      <dgm:spPr/>
    </dgm:pt>
    <dgm:pt modelId="{E50C4C4C-A909-4891-BC9E-6D8B39AF563A}" type="pres">
      <dgm:prSet presAssocID="{998CDD3D-BAB9-4FA2-B88A-4249BC59D040}" presName="hierRoot1" presStyleCnt="0">
        <dgm:presLayoutVars>
          <dgm:hierBranch val="hang"/>
        </dgm:presLayoutVars>
      </dgm:prSet>
      <dgm:spPr/>
    </dgm:pt>
    <dgm:pt modelId="{8B75975C-1C58-439A-A2F3-8FBCD14E0DEB}" type="pres">
      <dgm:prSet presAssocID="{998CDD3D-BAB9-4FA2-B88A-4249BC59D040}" presName="rootComposite1" presStyleCnt="0"/>
      <dgm:spPr/>
    </dgm:pt>
    <dgm:pt modelId="{D4DF1DAC-2EE5-45A8-8575-F1003908B59D}" type="pres">
      <dgm:prSet presAssocID="{998CDD3D-BAB9-4FA2-B88A-4249BC59D040}" presName="rootText1" presStyleLbl="node0" presStyleIdx="0" presStyleCnt="1">
        <dgm:presLayoutVars>
          <dgm:chPref val="3"/>
        </dgm:presLayoutVars>
      </dgm:prSet>
      <dgm:spPr/>
      <dgm:t>
        <a:bodyPr/>
        <a:lstStyle/>
        <a:p>
          <a:pPr rtl="1"/>
          <a:endParaRPr lang="fa-IR"/>
        </a:p>
      </dgm:t>
    </dgm:pt>
    <dgm:pt modelId="{3CA61096-C468-4D50-A5AE-70FFA31D88DD}" type="pres">
      <dgm:prSet presAssocID="{998CDD3D-BAB9-4FA2-B88A-4249BC59D040}" presName="rootConnector1" presStyleLbl="node1" presStyleIdx="0" presStyleCnt="0"/>
      <dgm:spPr/>
      <dgm:t>
        <a:bodyPr/>
        <a:lstStyle/>
        <a:p>
          <a:pPr rtl="1"/>
          <a:endParaRPr lang="fa-IR"/>
        </a:p>
      </dgm:t>
    </dgm:pt>
    <dgm:pt modelId="{AE75E890-F082-4F18-9677-AD0424D57EF9}" type="pres">
      <dgm:prSet presAssocID="{998CDD3D-BAB9-4FA2-B88A-4249BC59D040}" presName="hierChild2" presStyleCnt="0"/>
      <dgm:spPr/>
    </dgm:pt>
    <dgm:pt modelId="{4403359A-9596-453C-A1F4-39D278758738}" type="pres">
      <dgm:prSet presAssocID="{0A7D7021-C57B-4125-9079-3FB99826CB87}" presName="Name48" presStyleLbl="parChTrans1D2" presStyleIdx="0" presStyleCnt="2"/>
      <dgm:spPr/>
      <dgm:t>
        <a:bodyPr/>
        <a:lstStyle/>
        <a:p>
          <a:pPr rtl="1"/>
          <a:endParaRPr lang="fa-IR"/>
        </a:p>
      </dgm:t>
    </dgm:pt>
    <dgm:pt modelId="{88103E6A-FBEF-4021-9829-F011D58A13B6}" type="pres">
      <dgm:prSet presAssocID="{9EC7E515-3AAF-4146-B830-F3CCF0FC504D}" presName="hierRoot2" presStyleCnt="0">
        <dgm:presLayoutVars>
          <dgm:hierBranch val="l"/>
        </dgm:presLayoutVars>
      </dgm:prSet>
      <dgm:spPr/>
    </dgm:pt>
    <dgm:pt modelId="{15170EAF-870F-44B9-90EB-1483AC33F81A}" type="pres">
      <dgm:prSet presAssocID="{9EC7E515-3AAF-4146-B830-F3CCF0FC504D}" presName="rootComposite" presStyleCnt="0"/>
      <dgm:spPr/>
    </dgm:pt>
    <dgm:pt modelId="{101CB018-3799-4252-B01D-EC258CDC7A75}" type="pres">
      <dgm:prSet presAssocID="{9EC7E515-3AAF-4146-B830-F3CCF0FC504D}" presName="rootText" presStyleLbl="node2" presStyleIdx="0" presStyleCnt="2">
        <dgm:presLayoutVars>
          <dgm:chPref val="3"/>
        </dgm:presLayoutVars>
      </dgm:prSet>
      <dgm:spPr/>
      <dgm:t>
        <a:bodyPr/>
        <a:lstStyle/>
        <a:p>
          <a:pPr rtl="1"/>
          <a:endParaRPr lang="fa-IR"/>
        </a:p>
      </dgm:t>
    </dgm:pt>
    <dgm:pt modelId="{913A2504-B287-4EA5-81AF-3A107417B915}" type="pres">
      <dgm:prSet presAssocID="{9EC7E515-3AAF-4146-B830-F3CCF0FC504D}" presName="rootConnector" presStyleLbl="node2" presStyleIdx="0" presStyleCnt="2"/>
      <dgm:spPr/>
      <dgm:t>
        <a:bodyPr/>
        <a:lstStyle/>
        <a:p>
          <a:pPr rtl="1"/>
          <a:endParaRPr lang="fa-IR"/>
        </a:p>
      </dgm:t>
    </dgm:pt>
    <dgm:pt modelId="{4FD21AD9-5537-455F-9917-4EAC2CB3B39F}" type="pres">
      <dgm:prSet presAssocID="{9EC7E515-3AAF-4146-B830-F3CCF0FC504D}" presName="hierChild4" presStyleCnt="0"/>
      <dgm:spPr/>
    </dgm:pt>
    <dgm:pt modelId="{C55B8CA8-70BA-4912-9F9D-B03EE1802C84}" type="pres">
      <dgm:prSet presAssocID="{385C9F20-D536-4AD9-88FF-A0F207F2E8BA}" presName="Name50" presStyleLbl="parChTrans1D3" presStyleIdx="0" presStyleCnt="15"/>
      <dgm:spPr/>
      <dgm:t>
        <a:bodyPr/>
        <a:lstStyle/>
        <a:p>
          <a:pPr rtl="1"/>
          <a:endParaRPr lang="fa-IR"/>
        </a:p>
      </dgm:t>
    </dgm:pt>
    <dgm:pt modelId="{4E843A6B-25D0-444B-895A-1ECC4C941E32}" type="pres">
      <dgm:prSet presAssocID="{5C6DCE88-14EF-4347-BF1E-778B229ACA16}" presName="hierRoot2" presStyleCnt="0">
        <dgm:presLayoutVars>
          <dgm:hierBranch val="r"/>
        </dgm:presLayoutVars>
      </dgm:prSet>
      <dgm:spPr/>
    </dgm:pt>
    <dgm:pt modelId="{6431F01B-B964-4C2B-8F4C-7EEE63B5C573}" type="pres">
      <dgm:prSet presAssocID="{5C6DCE88-14EF-4347-BF1E-778B229ACA16}" presName="rootComposite" presStyleCnt="0"/>
      <dgm:spPr/>
    </dgm:pt>
    <dgm:pt modelId="{ED724E73-CD5B-474B-8745-8DE9C6AE7773}" type="pres">
      <dgm:prSet presAssocID="{5C6DCE88-14EF-4347-BF1E-778B229ACA16}" presName="rootText" presStyleLbl="node3" presStyleIdx="0" presStyleCnt="15">
        <dgm:presLayoutVars>
          <dgm:chPref val="3"/>
        </dgm:presLayoutVars>
      </dgm:prSet>
      <dgm:spPr/>
      <dgm:t>
        <a:bodyPr/>
        <a:lstStyle/>
        <a:p>
          <a:pPr rtl="1"/>
          <a:endParaRPr lang="fa-IR"/>
        </a:p>
      </dgm:t>
    </dgm:pt>
    <dgm:pt modelId="{3B84D8C1-0D80-4A5A-9D85-4B6B5DE2EDC1}" type="pres">
      <dgm:prSet presAssocID="{5C6DCE88-14EF-4347-BF1E-778B229ACA16}" presName="rootConnector" presStyleLbl="node3" presStyleIdx="0" presStyleCnt="15"/>
      <dgm:spPr/>
      <dgm:t>
        <a:bodyPr/>
        <a:lstStyle/>
        <a:p>
          <a:pPr rtl="1"/>
          <a:endParaRPr lang="fa-IR"/>
        </a:p>
      </dgm:t>
    </dgm:pt>
    <dgm:pt modelId="{3E5ACE73-EFA4-416F-A802-A54F7175D91C}" type="pres">
      <dgm:prSet presAssocID="{5C6DCE88-14EF-4347-BF1E-778B229ACA16}" presName="hierChild4" presStyleCnt="0"/>
      <dgm:spPr/>
    </dgm:pt>
    <dgm:pt modelId="{67179504-A1E9-456A-A4B0-6E32966C2A38}" type="pres">
      <dgm:prSet presAssocID="{5C6DCE88-14EF-4347-BF1E-778B229ACA16}" presName="hierChild5" presStyleCnt="0"/>
      <dgm:spPr/>
    </dgm:pt>
    <dgm:pt modelId="{E245CE38-9DB2-4340-80ED-9EE108644165}" type="pres">
      <dgm:prSet presAssocID="{79E751DF-DAA1-4042-A125-1268950E87C6}" presName="Name50" presStyleLbl="parChTrans1D3" presStyleIdx="1" presStyleCnt="15"/>
      <dgm:spPr/>
      <dgm:t>
        <a:bodyPr/>
        <a:lstStyle/>
        <a:p>
          <a:pPr rtl="1"/>
          <a:endParaRPr lang="fa-IR"/>
        </a:p>
      </dgm:t>
    </dgm:pt>
    <dgm:pt modelId="{3299E531-EFC4-4268-961B-ED56B7091476}" type="pres">
      <dgm:prSet presAssocID="{E9E605B8-7AA6-4FA5-8493-773CF315CDEB}" presName="hierRoot2" presStyleCnt="0">
        <dgm:presLayoutVars>
          <dgm:hierBranch val="l"/>
        </dgm:presLayoutVars>
      </dgm:prSet>
      <dgm:spPr/>
    </dgm:pt>
    <dgm:pt modelId="{6701F7E2-B927-403D-BCF9-A013E6592ED8}" type="pres">
      <dgm:prSet presAssocID="{E9E605B8-7AA6-4FA5-8493-773CF315CDEB}" presName="rootComposite" presStyleCnt="0"/>
      <dgm:spPr/>
    </dgm:pt>
    <dgm:pt modelId="{90E68101-322B-4F47-9371-6A6E661EAD6E}" type="pres">
      <dgm:prSet presAssocID="{E9E605B8-7AA6-4FA5-8493-773CF315CDEB}" presName="rootText" presStyleLbl="node3" presStyleIdx="1" presStyleCnt="15">
        <dgm:presLayoutVars>
          <dgm:chPref val="3"/>
        </dgm:presLayoutVars>
      </dgm:prSet>
      <dgm:spPr/>
      <dgm:t>
        <a:bodyPr/>
        <a:lstStyle/>
        <a:p>
          <a:pPr rtl="1"/>
          <a:endParaRPr lang="fa-IR"/>
        </a:p>
      </dgm:t>
    </dgm:pt>
    <dgm:pt modelId="{5EDD8E92-1ABF-46A6-8538-FEA13ED69FDD}" type="pres">
      <dgm:prSet presAssocID="{E9E605B8-7AA6-4FA5-8493-773CF315CDEB}" presName="rootConnector" presStyleLbl="node3" presStyleIdx="1" presStyleCnt="15"/>
      <dgm:spPr/>
      <dgm:t>
        <a:bodyPr/>
        <a:lstStyle/>
        <a:p>
          <a:pPr rtl="1"/>
          <a:endParaRPr lang="fa-IR"/>
        </a:p>
      </dgm:t>
    </dgm:pt>
    <dgm:pt modelId="{3B3E1BF5-7D13-4B98-A167-E50EDD956D31}" type="pres">
      <dgm:prSet presAssocID="{E9E605B8-7AA6-4FA5-8493-773CF315CDEB}" presName="hierChild4" presStyleCnt="0"/>
      <dgm:spPr/>
    </dgm:pt>
    <dgm:pt modelId="{813DAC20-96E8-4641-A221-60A220736495}" type="pres">
      <dgm:prSet presAssocID="{E9E605B8-7AA6-4FA5-8493-773CF315CDEB}" presName="hierChild5" presStyleCnt="0"/>
      <dgm:spPr/>
    </dgm:pt>
    <dgm:pt modelId="{1B65DC06-F1B5-48D3-B9FA-192A8AE06696}" type="pres">
      <dgm:prSet presAssocID="{CC4E66E3-33F9-44AA-85C8-E45D842B309E}" presName="Name50" presStyleLbl="parChTrans1D3" presStyleIdx="2" presStyleCnt="15"/>
      <dgm:spPr/>
      <dgm:t>
        <a:bodyPr/>
        <a:lstStyle/>
        <a:p>
          <a:pPr rtl="1"/>
          <a:endParaRPr lang="fa-IR"/>
        </a:p>
      </dgm:t>
    </dgm:pt>
    <dgm:pt modelId="{E0ED49E4-3BC8-483D-BD80-15A260283C07}" type="pres">
      <dgm:prSet presAssocID="{304CBACC-B608-4610-957D-D388B93EF3D3}" presName="hierRoot2" presStyleCnt="0">
        <dgm:presLayoutVars>
          <dgm:hierBranch val="l"/>
        </dgm:presLayoutVars>
      </dgm:prSet>
      <dgm:spPr/>
    </dgm:pt>
    <dgm:pt modelId="{03922044-3CA0-4349-A131-BD7F221F7D02}" type="pres">
      <dgm:prSet presAssocID="{304CBACC-B608-4610-957D-D388B93EF3D3}" presName="rootComposite" presStyleCnt="0"/>
      <dgm:spPr/>
    </dgm:pt>
    <dgm:pt modelId="{12498294-360B-486E-BC9B-CAD4B304E05A}" type="pres">
      <dgm:prSet presAssocID="{304CBACC-B608-4610-957D-D388B93EF3D3}" presName="rootText" presStyleLbl="node3" presStyleIdx="2" presStyleCnt="15">
        <dgm:presLayoutVars>
          <dgm:chPref val="3"/>
        </dgm:presLayoutVars>
      </dgm:prSet>
      <dgm:spPr/>
      <dgm:t>
        <a:bodyPr/>
        <a:lstStyle/>
        <a:p>
          <a:pPr rtl="1"/>
          <a:endParaRPr lang="fa-IR"/>
        </a:p>
      </dgm:t>
    </dgm:pt>
    <dgm:pt modelId="{FCC753B2-8BE5-4038-B4DC-9AD047CC5460}" type="pres">
      <dgm:prSet presAssocID="{304CBACC-B608-4610-957D-D388B93EF3D3}" presName="rootConnector" presStyleLbl="node3" presStyleIdx="2" presStyleCnt="15"/>
      <dgm:spPr/>
      <dgm:t>
        <a:bodyPr/>
        <a:lstStyle/>
        <a:p>
          <a:pPr rtl="1"/>
          <a:endParaRPr lang="fa-IR"/>
        </a:p>
      </dgm:t>
    </dgm:pt>
    <dgm:pt modelId="{1889CE10-4F2E-494F-A97F-5B48C60A4A73}" type="pres">
      <dgm:prSet presAssocID="{304CBACC-B608-4610-957D-D388B93EF3D3}" presName="hierChild4" presStyleCnt="0"/>
      <dgm:spPr/>
    </dgm:pt>
    <dgm:pt modelId="{F9083FEA-3560-4D30-943B-EA1DFA9561AB}" type="pres">
      <dgm:prSet presAssocID="{304CBACC-B608-4610-957D-D388B93EF3D3}" presName="hierChild5" presStyleCnt="0"/>
      <dgm:spPr/>
    </dgm:pt>
    <dgm:pt modelId="{4871EDFC-0AD9-4CE9-A437-55E6D2EDEC65}" type="pres">
      <dgm:prSet presAssocID="{CA07B0D4-AB9C-46FA-B410-C74F616F7C17}" presName="Name50" presStyleLbl="parChTrans1D3" presStyleIdx="3" presStyleCnt="15"/>
      <dgm:spPr/>
      <dgm:t>
        <a:bodyPr/>
        <a:lstStyle/>
        <a:p>
          <a:pPr rtl="1"/>
          <a:endParaRPr lang="fa-IR"/>
        </a:p>
      </dgm:t>
    </dgm:pt>
    <dgm:pt modelId="{0D60CFE3-65E2-4518-8A83-D3F5EF0F7E4F}" type="pres">
      <dgm:prSet presAssocID="{78F0E84F-C24F-43D0-BFAB-C691B384914D}" presName="hierRoot2" presStyleCnt="0">
        <dgm:presLayoutVars>
          <dgm:hierBranch val="l"/>
        </dgm:presLayoutVars>
      </dgm:prSet>
      <dgm:spPr/>
    </dgm:pt>
    <dgm:pt modelId="{DB30021F-1943-435B-8BB7-0168CFC810DD}" type="pres">
      <dgm:prSet presAssocID="{78F0E84F-C24F-43D0-BFAB-C691B384914D}" presName="rootComposite" presStyleCnt="0"/>
      <dgm:spPr/>
    </dgm:pt>
    <dgm:pt modelId="{658DD2FA-79F6-4E9F-BCE2-1646895C75F2}" type="pres">
      <dgm:prSet presAssocID="{78F0E84F-C24F-43D0-BFAB-C691B384914D}" presName="rootText" presStyleLbl="node3" presStyleIdx="3" presStyleCnt="15">
        <dgm:presLayoutVars>
          <dgm:chPref val="3"/>
        </dgm:presLayoutVars>
      </dgm:prSet>
      <dgm:spPr/>
      <dgm:t>
        <a:bodyPr/>
        <a:lstStyle/>
        <a:p>
          <a:pPr rtl="1"/>
          <a:endParaRPr lang="fa-IR"/>
        </a:p>
      </dgm:t>
    </dgm:pt>
    <dgm:pt modelId="{233E1691-7165-437D-8308-762A53DFC545}" type="pres">
      <dgm:prSet presAssocID="{78F0E84F-C24F-43D0-BFAB-C691B384914D}" presName="rootConnector" presStyleLbl="node3" presStyleIdx="3" presStyleCnt="15"/>
      <dgm:spPr/>
      <dgm:t>
        <a:bodyPr/>
        <a:lstStyle/>
        <a:p>
          <a:pPr rtl="1"/>
          <a:endParaRPr lang="fa-IR"/>
        </a:p>
      </dgm:t>
    </dgm:pt>
    <dgm:pt modelId="{61738B75-3048-4804-B22C-08D34448635A}" type="pres">
      <dgm:prSet presAssocID="{78F0E84F-C24F-43D0-BFAB-C691B384914D}" presName="hierChild4" presStyleCnt="0"/>
      <dgm:spPr/>
    </dgm:pt>
    <dgm:pt modelId="{CC3E7663-22AB-4E7A-B7A2-DB0014B8A3B1}" type="pres">
      <dgm:prSet presAssocID="{78F0E84F-C24F-43D0-BFAB-C691B384914D}" presName="hierChild5" presStyleCnt="0"/>
      <dgm:spPr/>
    </dgm:pt>
    <dgm:pt modelId="{1B4A3E88-305D-4A8E-A3C3-1FC8101F049F}" type="pres">
      <dgm:prSet presAssocID="{F857EF01-EB7A-44E5-8BAE-5B6DC4F3CFB7}" presName="Name50" presStyleLbl="parChTrans1D3" presStyleIdx="4" presStyleCnt="15"/>
      <dgm:spPr/>
      <dgm:t>
        <a:bodyPr/>
        <a:lstStyle/>
        <a:p>
          <a:pPr rtl="1"/>
          <a:endParaRPr lang="fa-IR"/>
        </a:p>
      </dgm:t>
    </dgm:pt>
    <dgm:pt modelId="{10CBBBC1-5DF4-4521-925F-F8646376D964}" type="pres">
      <dgm:prSet presAssocID="{D7945B21-2E1E-43ED-93E6-3733BFF4E3C5}" presName="hierRoot2" presStyleCnt="0">
        <dgm:presLayoutVars>
          <dgm:hierBranch val="l"/>
        </dgm:presLayoutVars>
      </dgm:prSet>
      <dgm:spPr/>
    </dgm:pt>
    <dgm:pt modelId="{6272693F-F893-4BCD-8515-936E45523202}" type="pres">
      <dgm:prSet presAssocID="{D7945B21-2E1E-43ED-93E6-3733BFF4E3C5}" presName="rootComposite" presStyleCnt="0"/>
      <dgm:spPr/>
    </dgm:pt>
    <dgm:pt modelId="{247A8D77-C049-4880-8D76-FF1FD26C8C5D}" type="pres">
      <dgm:prSet presAssocID="{D7945B21-2E1E-43ED-93E6-3733BFF4E3C5}" presName="rootText" presStyleLbl="node3" presStyleIdx="4" presStyleCnt="15">
        <dgm:presLayoutVars>
          <dgm:chPref val="3"/>
        </dgm:presLayoutVars>
      </dgm:prSet>
      <dgm:spPr/>
      <dgm:t>
        <a:bodyPr/>
        <a:lstStyle/>
        <a:p>
          <a:pPr rtl="1"/>
          <a:endParaRPr lang="fa-IR"/>
        </a:p>
      </dgm:t>
    </dgm:pt>
    <dgm:pt modelId="{7875B4E1-FF36-4B49-A084-77A4DDE25140}" type="pres">
      <dgm:prSet presAssocID="{D7945B21-2E1E-43ED-93E6-3733BFF4E3C5}" presName="rootConnector" presStyleLbl="node3" presStyleIdx="4" presStyleCnt="15"/>
      <dgm:spPr/>
      <dgm:t>
        <a:bodyPr/>
        <a:lstStyle/>
        <a:p>
          <a:pPr rtl="1"/>
          <a:endParaRPr lang="fa-IR"/>
        </a:p>
      </dgm:t>
    </dgm:pt>
    <dgm:pt modelId="{264BD6E5-D81A-466C-8DAE-73962A48E76C}" type="pres">
      <dgm:prSet presAssocID="{D7945B21-2E1E-43ED-93E6-3733BFF4E3C5}" presName="hierChild4" presStyleCnt="0"/>
      <dgm:spPr/>
    </dgm:pt>
    <dgm:pt modelId="{C8A65D5A-F68A-4104-BD2B-B8CDC647756B}" type="pres">
      <dgm:prSet presAssocID="{D7945B21-2E1E-43ED-93E6-3733BFF4E3C5}" presName="hierChild5" presStyleCnt="0"/>
      <dgm:spPr/>
    </dgm:pt>
    <dgm:pt modelId="{EB1390BC-681B-425F-B9B7-D79A632E084B}" type="pres">
      <dgm:prSet presAssocID="{2B8CEA87-5C6A-4C2A-B627-38D3E976C509}" presName="Name50" presStyleLbl="parChTrans1D3" presStyleIdx="5" presStyleCnt="15"/>
      <dgm:spPr/>
      <dgm:t>
        <a:bodyPr/>
        <a:lstStyle/>
        <a:p>
          <a:pPr rtl="1"/>
          <a:endParaRPr lang="fa-IR"/>
        </a:p>
      </dgm:t>
    </dgm:pt>
    <dgm:pt modelId="{EE4EDC77-944F-4DAD-9A2B-137ECC53DBF9}" type="pres">
      <dgm:prSet presAssocID="{934E2151-29F4-4B56-A386-22E400770332}" presName="hierRoot2" presStyleCnt="0">
        <dgm:presLayoutVars>
          <dgm:hierBranch val="l"/>
        </dgm:presLayoutVars>
      </dgm:prSet>
      <dgm:spPr/>
    </dgm:pt>
    <dgm:pt modelId="{6B691C5D-A550-44C9-B779-C3921DF0ACCA}" type="pres">
      <dgm:prSet presAssocID="{934E2151-29F4-4B56-A386-22E400770332}" presName="rootComposite" presStyleCnt="0"/>
      <dgm:spPr/>
    </dgm:pt>
    <dgm:pt modelId="{83FCA1FC-1E6D-4B8D-9E70-66F3968F3990}" type="pres">
      <dgm:prSet presAssocID="{934E2151-29F4-4B56-A386-22E400770332}" presName="rootText" presStyleLbl="node3" presStyleIdx="5" presStyleCnt="15">
        <dgm:presLayoutVars>
          <dgm:chPref val="3"/>
        </dgm:presLayoutVars>
      </dgm:prSet>
      <dgm:spPr/>
      <dgm:t>
        <a:bodyPr/>
        <a:lstStyle/>
        <a:p>
          <a:pPr rtl="1"/>
          <a:endParaRPr lang="fa-IR"/>
        </a:p>
      </dgm:t>
    </dgm:pt>
    <dgm:pt modelId="{DFA1782D-4108-4BCF-881B-2B4B3A3EBD83}" type="pres">
      <dgm:prSet presAssocID="{934E2151-29F4-4B56-A386-22E400770332}" presName="rootConnector" presStyleLbl="node3" presStyleIdx="5" presStyleCnt="15"/>
      <dgm:spPr/>
      <dgm:t>
        <a:bodyPr/>
        <a:lstStyle/>
        <a:p>
          <a:pPr rtl="1"/>
          <a:endParaRPr lang="fa-IR"/>
        </a:p>
      </dgm:t>
    </dgm:pt>
    <dgm:pt modelId="{5CB953C5-0975-4C6F-A330-96C41A25123D}" type="pres">
      <dgm:prSet presAssocID="{934E2151-29F4-4B56-A386-22E400770332}" presName="hierChild4" presStyleCnt="0"/>
      <dgm:spPr/>
    </dgm:pt>
    <dgm:pt modelId="{D9952BEA-53E1-4375-84B3-B0C638677AD4}" type="pres">
      <dgm:prSet presAssocID="{934E2151-29F4-4B56-A386-22E400770332}" presName="hierChild5" presStyleCnt="0"/>
      <dgm:spPr/>
    </dgm:pt>
    <dgm:pt modelId="{96BA9B1F-1111-49E5-B944-270D86AF5BDA}" type="pres">
      <dgm:prSet presAssocID="{2EB2491F-CB96-4C14-8483-074CC42ACBBA}" presName="Name50" presStyleLbl="parChTrans1D3" presStyleIdx="6" presStyleCnt="15"/>
      <dgm:spPr/>
      <dgm:t>
        <a:bodyPr/>
        <a:lstStyle/>
        <a:p>
          <a:pPr rtl="1"/>
          <a:endParaRPr lang="fa-IR"/>
        </a:p>
      </dgm:t>
    </dgm:pt>
    <dgm:pt modelId="{0952E75D-2351-4BD6-928A-3F4290B1109A}" type="pres">
      <dgm:prSet presAssocID="{D15BFE08-63F4-4C27-B039-39ED1C8EAAF4}" presName="hierRoot2" presStyleCnt="0">
        <dgm:presLayoutVars>
          <dgm:hierBranch val="l"/>
        </dgm:presLayoutVars>
      </dgm:prSet>
      <dgm:spPr/>
    </dgm:pt>
    <dgm:pt modelId="{DFF42FBD-20CD-48E3-90F9-68B9770F30B4}" type="pres">
      <dgm:prSet presAssocID="{D15BFE08-63F4-4C27-B039-39ED1C8EAAF4}" presName="rootComposite" presStyleCnt="0"/>
      <dgm:spPr/>
    </dgm:pt>
    <dgm:pt modelId="{00D341AC-11F8-4034-A59D-1ECEEFEB2F8B}" type="pres">
      <dgm:prSet presAssocID="{D15BFE08-63F4-4C27-B039-39ED1C8EAAF4}" presName="rootText" presStyleLbl="node3" presStyleIdx="6" presStyleCnt="15">
        <dgm:presLayoutVars>
          <dgm:chPref val="3"/>
        </dgm:presLayoutVars>
      </dgm:prSet>
      <dgm:spPr/>
      <dgm:t>
        <a:bodyPr/>
        <a:lstStyle/>
        <a:p>
          <a:pPr rtl="1"/>
          <a:endParaRPr lang="fa-IR"/>
        </a:p>
      </dgm:t>
    </dgm:pt>
    <dgm:pt modelId="{9DB8472B-9824-45EC-8A7D-B7A0491F8C7C}" type="pres">
      <dgm:prSet presAssocID="{D15BFE08-63F4-4C27-B039-39ED1C8EAAF4}" presName="rootConnector" presStyleLbl="node3" presStyleIdx="6" presStyleCnt="15"/>
      <dgm:spPr/>
      <dgm:t>
        <a:bodyPr/>
        <a:lstStyle/>
        <a:p>
          <a:pPr rtl="1"/>
          <a:endParaRPr lang="fa-IR"/>
        </a:p>
      </dgm:t>
    </dgm:pt>
    <dgm:pt modelId="{23C850B0-82D8-4305-8AD4-1CE6931EC280}" type="pres">
      <dgm:prSet presAssocID="{D15BFE08-63F4-4C27-B039-39ED1C8EAAF4}" presName="hierChild4" presStyleCnt="0"/>
      <dgm:spPr/>
    </dgm:pt>
    <dgm:pt modelId="{3A247B02-4022-4E2D-9D6F-FEDEBDCD7373}" type="pres">
      <dgm:prSet presAssocID="{D15BFE08-63F4-4C27-B039-39ED1C8EAAF4}" presName="hierChild5" presStyleCnt="0"/>
      <dgm:spPr/>
    </dgm:pt>
    <dgm:pt modelId="{059D12EC-8018-4B96-9EF9-7EEC17DBCC31}" type="pres">
      <dgm:prSet presAssocID="{44705440-2748-4AD2-A580-74E680A8AD98}" presName="Name50" presStyleLbl="parChTrans1D3" presStyleIdx="7" presStyleCnt="15"/>
      <dgm:spPr/>
      <dgm:t>
        <a:bodyPr/>
        <a:lstStyle/>
        <a:p>
          <a:pPr rtl="1"/>
          <a:endParaRPr lang="fa-IR"/>
        </a:p>
      </dgm:t>
    </dgm:pt>
    <dgm:pt modelId="{CB95C215-9253-4435-AEA8-4B97D09C9FDA}" type="pres">
      <dgm:prSet presAssocID="{D002C510-E82C-48C2-A278-9B71F51116E7}" presName="hierRoot2" presStyleCnt="0">
        <dgm:presLayoutVars>
          <dgm:hierBranch val="l"/>
        </dgm:presLayoutVars>
      </dgm:prSet>
      <dgm:spPr/>
    </dgm:pt>
    <dgm:pt modelId="{2B0907F3-8427-4FD0-9468-C2E71CBF2DE8}" type="pres">
      <dgm:prSet presAssocID="{D002C510-E82C-48C2-A278-9B71F51116E7}" presName="rootComposite" presStyleCnt="0"/>
      <dgm:spPr/>
    </dgm:pt>
    <dgm:pt modelId="{816EA164-5E13-4560-9F1E-F31B6427E49C}" type="pres">
      <dgm:prSet presAssocID="{D002C510-E82C-48C2-A278-9B71F51116E7}" presName="rootText" presStyleLbl="node3" presStyleIdx="7" presStyleCnt="15">
        <dgm:presLayoutVars>
          <dgm:chPref val="3"/>
        </dgm:presLayoutVars>
      </dgm:prSet>
      <dgm:spPr/>
      <dgm:t>
        <a:bodyPr/>
        <a:lstStyle/>
        <a:p>
          <a:pPr rtl="1"/>
          <a:endParaRPr lang="fa-IR"/>
        </a:p>
      </dgm:t>
    </dgm:pt>
    <dgm:pt modelId="{523E3A2A-5338-40C5-93EC-13357B3C59DE}" type="pres">
      <dgm:prSet presAssocID="{D002C510-E82C-48C2-A278-9B71F51116E7}" presName="rootConnector" presStyleLbl="node3" presStyleIdx="7" presStyleCnt="15"/>
      <dgm:spPr/>
      <dgm:t>
        <a:bodyPr/>
        <a:lstStyle/>
        <a:p>
          <a:pPr rtl="1"/>
          <a:endParaRPr lang="fa-IR"/>
        </a:p>
      </dgm:t>
    </dgm:pt>
    <dgm:pt modelId="{2DA7BFC0-9136-4FCD-AB1A-71E681E6FC16}" type="pres">
      <dgm:prSet presAssocID="{D002C510-E82C-48C2-A278-9B71F51116E7}" presName="hierChild4" presStyleCnt="0"/>
      <dgm:spPr/>
    </dgm:pt>
    <dgm:pt modelId="{89B80135-409E-4A63-B8BC-A970F8519845}" type="pres">
      <dgm:prSet presAssocID="{D002C510-E82C-48C2-A278-9B71F51116E7}" presName="hierChild5" presStyleCnt="0"/>
      <dgm:spPr/>
    </dgm:pt>
    <dgm:pt modelId="{922B5B2F-9DB2-44E2-A4F8-7DC5FACE28D2}" type="pres">
      <dgm:prSet presAssocID="{9EC7E515-3AAF-4146-B830-F3CCF0FC504D}" presName="hierChild5" presStyleCnt="0"/>
      <dgm:spPr/>
    </dgm:pt>
    <dgm:pt modelId="{BE5D7DD0-8E63-4B2D-9DAC-2A11C7BD7550}" type="pres">
      <dgm:prSet presAssocID="{E893B9E0-5007-4BAD-BE69-F32B3197D06B}" presName="Name48" presStyleLbl="parChTrans1D2" presStyleIdx="1" presStyleCnt="2"/>
      <dgm:spPr/>
      <dgm:t>
        <a:bodyPr/>
        <a:lstStyle/>
        <a:p>
          <a:pPr rtl="1"/>
          <a:endParaRPr lang="fa-IR"/>
        </a:p>
      </dgm:t>
    </dgm:pt>
    <dgm:pt modelId="{12C76B98-9091-4212-9D3B-66C9328A8949}" type="pres">
      <dgm:prSet presAssocID="{CB485FA3-3D03-4A94-8306-CAAC62710720}" presName="hierRoot2" presStyleCnt="0">
        <dgm:presLayoutVars>
          <dgm:hierBranch val="l"/>
        </dgm:presLayoutVars>
      </dgm:prSet>
      <dgm:spPr/>
    </dgm:pt>
    <dgm:pt modelId="{1E74935A-2FAB-495F-84D7-A2FEB44EC39C}" type="pres">
      <dgm:prSet presAssocID="{CB485FA3-3D03-4A94-8306-CAAC62710720}" presName="rootComposite" presStyleCnt="0"/>
      <dgm:spPr/>
    </dgm:pt>
    <dgm:pt modelId="{7941FBC9-6C21-4A32-8201-F8AA8A6D8F9E}" type="pres">
      <dgm:prSet presAssocID="{CB485FA3-3D03-4A94-8306-CAAC62710720}" presName="rootText" presStyleLbl="node2" presStyleIdx="1" presStyleCnt="2">
        <dgm:presLayoutVars>
          <dgm:chPref val="3"/>
        </dgm:presLayoutVars>
      </dgm:prSet>
      <dgm:spPr/>
      <dgm:t>
        <a:bodyPr/>
        <a:lstStyle/>
        <a:p>
          <a:pPr rtl="1"/>
          <a:endParaRPr lang="fa-IR"/>
        </a:p>
      </dgm:t>
    </dgm:pt>
    <dgm:pt modelId="{E2EA2002-B265-4DC5-824D-B74C00DBC447}" type="pres">
      <dgm:prSet presAssocID="{CB485FA3-3D03-4A94-8306-CAAC62710720}" presName="rootConnector" presStyleLbl="node2" presStyleIdx="1" presStyleCnt="2"/>
      <dgm:spPr/>
      <dgm:t>
        <a:bodyPr/>
        <a:lstStyle/>
        <a:p>
          <a:pPr rtl="1"/>
          <a:endParaRPr lang="fa-IR"/>
        </a:p>
      </dgm:t>
    </dgm:pt>
    <dgm:pt modelId="{34961908-F526-4676-8253-C72A7301AF34}" type="pres">
      <dgm:prSet presAssocID="{CB485FA3-3D03-4A94-8306-CAAC62710720}" presName="hierChild4" presStyleCnt="0"/>
      <dgm:spPr/>
    </dgm:pt>
    <dgm:pt modelId="{7959966B-FDB6-4049-8D0C-264276D81E40}" type="pres">
      <dgm:prSet presAssocID="{BF6A6A44-4686-4ADD-8A5F-9787CB65D8B6}" presName="Name50" presStyleLbl="parChTrans1D3" presStyleIdx="8" presStyleCnt="15"/>
      <dgm:spPr/>
      <dgm:t>
        <a:bodyPr/>
        <a:lstStyle/>
        <a:p>
          <a:pPr rtl="1"/>
          <a:endParaRPr lang="fa-IR"/>
        </a:p>
      </dgm:t>
    </dgm:pt>
    <dgm:pt modelId="{C90BDC6B-F9EB-470C-8038-6D735DEBA744}" type="pres">
      <dgm:prSet presAssocID="{E33E176E-410F-43D1-9FE0-CD742E60B5AE}" presName="hierRoot2" presStyleCnt="0">
        <dgm:presLayoutVars>
          <dgm:hierBranch val="r"/>
        </dgm:presLayoutVars>
      </dgm:prSet>
      <dgm:spPr/>
    </dgm:pt>
    <dgm:pt modelId="{96BC931E-9AE7-4CC1-975D-93984CA6BFA0}" type="pres">
      <dgm:prSet presAssocID="{E33E176E-410F-43D1-9FE0-CD742E60B5AE}" presName="rootComposite" presStyleCnt="0"/>
      <dgm:spPr/>
    </dgm:pt>
    <dgm:pt modelId="{17945820-21AA-494D-A9F9-4BD2F4EF2267}" type="pres">
      <dgm:prSet presAssocID="{E33E176E-410F-43D1-9FE0-CD742E60B5AE}" presName="rootText" presStyleLbl="node3" presStyleIdx="8" presStyleCnt="15">
        <dgm:presLayoutVars>
          <dgm:chPref val="3"/>
        </dgm:presLayoutVars>
      </dgm:prSet>
      <dgm:spPr/>
      <dgm:t>
        <a:bodyPr/>
        <a:lstStyle/>
        <a:p>
          <a:pPr rtl="1"/>
          <a:endParaRPr lang="fa-IR"/>
        </a:p>
      </dgm:t>
    </dgm:pt>
    <dgm:pt modelId="{3BE0B708-6DB6-46C8-9B6B-EF5D36FD371A}" type="pres">
      <dgm:prSet presAssocID="{E33E176E-410F-43D1-9FE0-CD742E60B5AE}" presName="rootConnector" presStyleLbl="node3" presStyleIdx="8" presStyleCnt="15"/>
      <dgm:spPr/>
      <dgm:t>
        <a:bodyPr/>
        <a:lstStyle/>
        <a:p>
          <a:pPr rtl="1"/>
          <a:endParaRPr lang="fa-IR"/>
        </a:p>
      </dgm:t>
    </dgm:pt>
    <dgm:pt modelId="{1F48414E-ABCE-4C75-BBA8-C548AB3B0FF4}" type="pres">
      <dgm:prSet presAssocID="{E33E176E-410F-43D1-9FE0-CD742E60B5AE}" presName="hierChild4" presStyleCnt="0"/>
      <dgm:spPr/>
    </dgm:pt>
    <dgm:pt modelId="{AE0B0192-55F3-4B88-AF69-64B5A0B9631A}" type="pres">
      <dgm:prSet presAssocID="{E33E176E-410F-43D1-9FE0-CD742E60B5AE}" presName="hierChild5" presStyleCnt="0"/>
      <dgm:spPr/>
    </dgm:pt>
    <dgm:pt modelId="{7A91C42F-CDFF-429C-8EAC-3C6E3FAE079E}" type="pres">
      <dgm:prSet presAssocID="{9B2796D8-FC1C-4BD8-9A8C-FEE6344C86F7}" presName="Name50" presStyleLbl="parChTrans1D3" presStyleIdx="9" presStyleCnt="15"/>
      <dgm:spPr/>
      <dgm:t>
        <a:bodyPr/>
        <a:lstStyle/>
        <a:p>
          <a:pPr rtl="1"/>
          <a:endParaRPr lang="fa-IR"/>
        </a:p>
      </dgm:t>
    </dgm:pt>
    <dgm:pt modelId="{56ED4659-0F7D-406A-9558-13D3917FD7B7}" type="pres">
      <dgm:prSet presAssocID="{42C1C1FF-D733-49BB-9FD0-CC083D9B28CA}" presName="hierRoot2" presStyleCnt="0">
        <dgm:presLayoutVars>
          <dgm:hierBranch val="r"/>
        </dgm:presLayoutVars>
      </dgm:prSet>
      <dgm:spPr/>
    </dgm:pt>
    <dgm:pt modelId="{D173152F-814E-4C57-B176-0621D22C75DE}" type="pres">
      <dgm:prSet presAssocID="{42C1C1FF-D733-49BB-9FD0-CC083D9B28CA}" presName="rootComposite" presStyleCnt="0"/>
      <dgm:spPr/>
    </dgm:pt>
    <dgm:pt modelId="{E399A742-1C92-4567-A366-8836FF8FF383}" type="pres">
      <dgm:prSet presAssocID="{42C1C1FF-D733-49BB-9FD0-CC083D9B28CA}" presName="rootText" presStyleLbl="node3" presStyleIdx="9" presStyleCnt="15">
        <dgm:presLayoutVars>
          <dgm:chPref val="3"/>
        </dgm:presLayoutVars>
      </dgm:prSet>
      <dgm:spPr/>
      <dgm:t>
        <a:bodyPr/>
        <a:lstStyle/>
        <a:p>
          <a:pPr rtl="1"/>
          <a:endParaRPr lang="fa-IR"/>
        </a:p>
      </dgm:t>
    </dgm:pt>
    <dgm:pt modelId="{5B511A8D-7E13-4FBD-807A-A18DCF1874DB}" type="pres">
      <dgm:prSet presAssocID="{42C1C1FF-D733-49BB-9FD0-CC083D9B28CA}" presName="rootConnector" presStyleLbl="node3" presStyleIdx="9" presStyleCnt="15"/>
      <dgm:spPr/>
      <dgm:t>
        <a:bodyPr/>
        <a:lstStyle/>
        <a:p>
          <a:pPr rtl="1"/>
          <a:endParaRPr lang="fa-IR"/>
        </a:p>
      </dgm:t>
    </dgm:pt>
    <dgm:pt modelId="{0E1EC8B4-94BA-4F94-AE35-09DE6DB0D46A}" type="pres">
      <dgm:prSet presAssocID="{42C1C1FF-D733-49BB-9FD0-CC083D9B28CA}" presName="hierChild4" presStyleCnt="0"/>
      <dgm:spPr/>
    </dgm:pt>
    <dgm:pt modelId="{C47C7069-433B-40F6-80B8-841D803D0FB5}" type="pres">
      <dgm:prSet presAssocID="{42C1C1FF-D733-49BB-9FD0-CC083D9B28CA}" presName="hierChild5" presStyleCnt="0"/>
      <dgm:spPr/>
    </dgm:pt>
    <dgm:pt modelId="{76E1AE81-739A-4963-B9AF-9635E27697C5}" type="pres">
      <dgm:prSet presAssocID="{CC9C5B39-3E54-4274-ABC1-997DCA9A5AC8}" presName="Name50" presStyleLbl="parChTrans1D3" presStyleIdx="10" presStyleCnt="15"/>
      <dgm:spPr/>
      <dgm:t>
        <a:bodyPr/>
        <a:lstStyle/>
        <a:p>
          <a:pPr rtl="1"/>
          <a:endParaRPr lang="fa-IR"/>
        </a:p>
      </dgm:t>
    </dgm:pt>
    <dgm:pt modelId="{17C7AFE8-AD5F-4DC6-AA56-C5C5593FF272}" type="pres">
      <dgm:prSet presAssocID="{D75F3472-A534-43B3-B67D-6F724C884723}" presName="hierRoot2" presStyleCnt="0">
        <dgm:presLayoutVars>
          <dgm:hierBranch val="r"/>
        </dgm:presLayoutVars>
      </dgm:prSet>
      <dgm:spPr/>
    </dgm:pt>
    <dgm:pt modelId="{27B3B34C-C12B-408B-A0F5-7509F7E4FD99}" type="pres">
      <dgm:prSet presAssocID="{D75F3472-A534-43B3-B67D-6F724C884723}" presName="rootComposite" presStyleCnt="0"/>
      <dgm:spPr/>
    </dgm:pt>
    <dgm:pt modelId="{C0D4EEB6-909C-4794-AAAA-87CADFFE777F}" type="pres">
      <dgm:prSet presAssocID="{D75F3472-A534-43B3-B67D-6F724C884723}" presName="rootText" presStyleLbl="node3" presStyleIdx="10" presStyleCnt="15">
        <dgm:presLayoutVars>
          <dgm:chPref val="3"/>
        </dgm:presLayoutVars>
      </dgm:prSet>
      <dgm:spPr/>
      <dgm:t>
        <a:bodyPr/>
        <a:lstStyle/>
        <a:p>
          <a:pPr rtl="1"/>
          <a:endParaRPr lang="fa-IR"/>
        </a:p>
      </dgm:t>
    </dgm:pt>
    <dgm:pt modelId="{B541FE2C-24A1-476B-8080-030E01746123}" type="pres">
      <dgm:prSet presAssocID="{D75F3472-A534-43B3-B67D-6F724C884723}" presName="rootConnector" presStyleLbl="node3" presStyleIdx="10" presStyleCnt="15"/>
      <dgm:spPr/>
      <dgm:t>
        <a:bodyPr/>
        <a:lstStyle/>
        <a:p>
          <a:pPr rtl="1"/>
          <a:endParaRPr lang="fa-IR"/>
        </a:p>
      </dgm:t>
    </dgm:pt>
    <dgm:pt modelId="{AB2BE52B-2CDE-479D-86C9-23F50D0BADD8}" type="pres">
      <dgm:prSet presAssocID="{D75F3472-A534-43B3-B67D-6F724C884723}" presName="hierChild4" presStyleCnt="0"/>
      <dgm:spPr/>
    </dgm:pt>
    <dgm:pt modelId="{C69F8CBE-1027-4E8C-8293-777E000D02FC}" type="pres">
      <dgm:prSet presAssocID="{D75F3472-A534-43B3-B67D-6F724C884723}" presName="hierChild5" presStyleCnt="0"/>
      <dgm:spPr/>
    </dgm:pt>
    <dgm:pt modelId="{73DF3977-B165-4C5D-A06F-E7C9C5A3640E}" type="pres">
      <dgm:prSet presAssocID="{B83854C4-9AE3-498D-9637-34DF821E9264}" presName="Name50" presStyleLbl="parChTrans1D3" presStyleIdx="11" presStyleCnt="15"/>
      <dgm:spPr/>
      <dgm:t>
        <a:bodyPr/>
        <a:lstStyle/>
        <a:p>
          <a:pPr rtl="1"/>
          <a:endParaRPr lang="fa-IR"/>
        </a:p>
      </dgm:t>
    </dgm:pt>
    <dgm:pt modelId="{CE314406-81D6-4B55-8C7A-3A49DD846344}" type="pres">
      <dgm:prSet presAssocID="{BAC2B07C-FD17-4431-9CA4-A8EBC278C1AC}" presName="hierRoot2" presStyleCnt="0">
        <dgm:presLayoutVars>
          <dgm:hierBranch val="hang"/>
        </dgm:presLayoutVars>
      </dgm:prSet>
      <dgm:spPr/>
    </dgm:pt>
    <dgm:pt modelId="{4417835C-22E5-49C0-86BF-94165D45401C}" type="pres">
      <dgm:prSet presAssocID="{BAC2B07C-FD17-4431-9CA4-A8EBC278C1AC}" presName="rootComposite" presStyleCnt="0"/>
      <dgm:spPr/>
    </dgm:pt>
    <dgm:pt modelId="{D199CB1E-7FC7-4967-943C-009842DD7A24}" type="pres">
      <dgm:prSet presAssocID="{BAC2B07C-FD17-4431-9CA4-A8EBC278C1AC}" presName="rootText" presStyleLbl="node3" presStyleIdx="11" presStyleCnt="15">
        <dgm:presLayoutVars>
          <dgm:chPref val="3"/>
        </dgm:presLayoutVars>
      </dgm:prSet>
      <dgm:spPr/>
      <dgm:t>
        <a:bodyPr/>
        <a:lstStyle/>
        <a:p>
          <a:pPr rtl="1"/>
          <a:endParaRPr lang="fa-IR"/>
        </a:p>
      </dgm:t>
    </dgm:pt>
    <dgm:pt modelId="{7F2F3DAD-53B9-451D-9F39-2E7A822F54AB}" type="pres">
      <dgm:prSet presAssocID="{BAC2B07C-FD17-4431-9CA4-A8EBC278C1AC}" presName="rootConnector" presStyleLbl="node3" presStyleIdx="11" presStyleCnt="15"/>
      <dgm:spPr/>
      <dgm:t>
        <a:bodyPr/>
        <a:lstStyle/>
        <a:p>
          <a:pPr rtl="1"/>
          <a:endParaRPr lang="fa-IR"/>
        </a:p>
      </dgm:t>
    </dgm:pt>
    <dgm:pt modelId="{100E9C01-A32B-46E1-9455-E7910E96ACF5}" type="pres">
      <dgm:prSet presAssocID="{BAC2B07C-FD17-4431-9CA4-A8EBC278C1AC}" presName="hierChild4" presStyleCnt="0"/>
      <dgm:spPr/>
    </dgm:pt>
    <dgm:pt modelId="{A4CF33A0-2370-4D5D-B8A4-ADC7675EB41C}" type="pres">
      <dgm:prSet presAssocID="{BAC2B07C-FD17-4431-9CA4-A8EBC278C1AC}" presName="hierChild5" presStyleCnt="0"/>
      <dgm:spPr/>
    </dgm:pt>
    <dgm:pt modelId="{7B0EBF05-A238-4647-AAEF-691F8A942F7B}" type="pres">
      <dgm:prSet presAssocID="{68999870-99FF-49E0-8630-78FAB5A1238B}" presName="Name50" presStyleLbl="parChTrans1D3" presStyleIdx="12" presStyleCnt="15"/>
      <dgm:spPr/>
      <dgm:t>
        <a:bodyPr/>
        <a:lstStyle/>
        <a:p>
          <a:pPr rtl="1"/>
          <a:endParaRPr lang="fa-IR"/>
        </a:p>
      </dgm:t>
    </dgm:pt>
    <dgm:pt modelId="{70BE8941-B460-47A8-A30A-73E86FCDE997}" type="pres">
      <dgm:prSet presAssocID="{B0C5945A-364A-4AF6-A241-084337505EC7}" presName="hierRoot2" presStyleCnt="0">
        <dgm:presLayoutVars>
          <dgm:hierBranch val="hang"/>
        </dgm:presLayoutVars>
      </dgm:prSet>
      <dgm:spPr/>
    </dgm:pt>
    <dgm:pt modelId="{2B86A363-B904-4342-A816-D34A162C774E}" type="pres">
      <dgm:prSet presAssocID="{B0C5945A-364A-4AF6-A241-084337505EC7}" presName="rootComposite" presStyleCnt="0"/>
      <dgm:spPr/>
    </dgm:pt>
    <dgm:pt modelId="{9E3D51FD-9CE6-4F01-9CD7-A3DA3F051F04}" type="pres">
      <dgm:prSet presAssocID="{B0C5945A-364A-4AF6-A241-084337505EC7}" presName="rootText" presStyleLbl="node3" presStyleIdx="12" presStyleCnt="15" custLinFactNeighborY="-13651">
        <dgm:presLayoutVars>
          <dgm:chPref val="3"/>
        </dgm:presLayoutVars>
      </dgm:prSet>
      <dgm:spPr/>
      <dgm:t>
        <a:bodyPr/>
        <a:lstStyle/>
        <a:p>
          <a:pPr rtl="1"/>
          <a:endParaRPr lang="fa-IR"/>
        </a:p>
      </dgm:t>
    </dgm:pt>
    <dgm:pt modelId="{B09A7A32-4387-4524-B99C-82D00D391FF4}" type="pres">
      <dgm:prSet presAssocID="{B0C5945A-364A-4AF6-A241-084337505EC7}" presName="rootConnector" presStyleLbl="node3" presStyleIdx="12" presStyleCnt="15"/>
      <dgm:spPr/>
      <dgm:t>
        <a:bodyPr/>
        <a:lstStyle/>
        <a:p>
          <a:pPr rtl="1"/>
          <a:endParaRPr lang="fa-IR"/>
        </a:p>
      </dgm:t>
    </dgm:pt>
    <dgm:pt modelId="{CFAB7C61-AF0C-4F49-A686-E1510038FCFB}" type="pres">
      <dgm:prSet presAssocID="{B0C5945A-364A-4AF6-A241-084337505EC7}" presName="hierChild4" presStyleCnt="0"/>
      <dgm:spPr/>
    </dgm:pt>
    <dgm:pt modelId="{13A5EFF5-A1DB-492B-B33D-F2A056292F6A}" type="pres">
      <dgm:prSet presAssocID="{B0C5945A-364A-4AF6-A241-084337505EC7}" presName="hierChild5" presStyleCnt="0"/>
      <dgm:spPr/>
    </dgm:pt>
    <dgm:pt modelId="{E6E2A86B-951F-4E78-80AA-8CDC3628AF14}" type="pres">
      <dgm:prSet presAssocID="{A7F9E90F-2A68-4A5C-859A-E932B4D574DF}" presName="Name50" presStyleLbl="parChTrans1D3" presStyleIdx="13" presStyleCnt="15"/>
      <dgm:spPr/>
      <dgm:t>
        <a:bodyPr/>
        <a:lstStyle/>
        <a:p>
          <a:pPr rtl="1"/>
          <a:endParaRPr lang="fa-IR"/>
        </a:p>
      </dgm:t>
    </dgm:pt>
    <dgm:pt modelId="{34B91BBA-4800-43E4-A0DB-1AD9A029762A}" type="pres">
      <dgm:prSet presAssocID="{0E03AFAC-BC9F-4669-9AD2-3A51297C9E0D}" presName="hierRoot2" presStyleCnt="0">
        <dgm:presLayoutVars>
          <dgm:hierBranch val="hang"/>
        </dgm:presLayoutVars>
      </dgm:prSet>
      <dgm:spPr/>
    </dgm:pt>
    <dgm:pt modelId="{2CCCABEB-52FA-4443-8033-9C3E3EE4D86B}" type="pres">
      <dgm:prSet presAssocID="{0E03AFAC-BC9F-4669-9AD2-3A51297C9E0D}" presName="rootComposite" presStyleCnt="0"/>
      <dgm:spPr/>
    </dgm:pt>
    <dgm:pt modelId="{BC7FB718-45E8-4960-BCE2-9DE46516420B}" type="pres">
      <dgm:prSet presAssocID="{0E03AFAC-BC9F-4669-9AD2-3A51297C9E0D}" presName="rootText" presStyleLbl="node3" presStyleIdx="13" presStyleCnt="15">
        <dgm:presLayoutVars>
          <dgm:chPref val="3"/>
        </dgm:presLayoutVars>
      </dgm:prSet>
      <dgm:spPr/>
      <dgm:t>
        <a:bodyPr/>
        <a:lstStyle/>
        <a:p>
          <a:pPr rtl="1"/>
          <a:endParaRPr lang="fa-IR"/>
        </a:p>
      </dgm:t>
    </dgm:pt>
    <dgm:pt modelId="{415D0F62-30CF-433B-84FB-820749D90215}" type="pres">
      <dgm:prSet presAssocID="{0E03AFAC-BC9F-4669-9AD2-3A51297C9E0D}" presName="rootConnector" presStyleLbl="node3" presStyleIdx="13" presStyleCnt="15"/>
      <dgm:spPr/>
      <dgm:t>
        <a:bodyPr/>
        <a:lstStyle/>
        <a:p>
          <a:pPr rtl="1"/>
          <a:endParaRPr lang="fa-IR"/>
        </a:p>
      </dgm:t>
    </dgm:pt>
    <dgm:pt modelId="{1DDE4260-6A57-438F-B39F-4E6FE788EA57}" type="pres">
      <dgm:prSet presAssocID="{0E03AFAC-BC9F-4669-9AD2-3A51297C9E0D}" presName="hierChild4" presStyleCnt="0"/>
      <dgm:spPr/>
    </dgm:pt>
    <dgm:pt modelId="{FC4E5947-C16B-4E72-8BD6-75EC6F6CB3D8}" type="pres">
      <dgm:prSet presAssocID="{0E03AFAC-BC9F-4669-9AD2-3A51297C9E0D}" presName="hierChild5" presStyleCnt="0"/>
      <dgm:spPr/>
    </dgm:pt>
    <dgm:pt modelId="{99FD47F7-1735-4BA1-9983-C5C5604864E7}" type="pres">
      <dgm:prSet presAssocID="{491F7C19-7D81-4932-B9C9-056BC99F613D}" presName="Name50" presStyleLbl="parChTrans1D3" presStyleIdx="14" presStyleCnt="15"/>
      <dgm:spPr/>
      <dgm:t>
        <a:bodyPr/>
        <a:lstStyle/>
        <a:p>
          <a:pPr rtl="1"/>
          <a:endParaRPr lang="fa-IR"/>
        </a:p>
      </dgm:t>
    </dgm:pt>
    <dgm:pt modelId="{81E6A822-851B-465A-BC66-9CEFF23288DB}" type="pres">
      <dgm:prSet presAssocID="{26CA8B1F-7463-4C9C-A5B6-53290AF8E1A4}" presName="hierRoot2" presStyleCnt="0">
        <dgm:presLayoutVars>
          <dgm:hierBranch val="l"/>
        </dgm:presLayoutVars>
      </dgm:prSet>
      <dgm:spPr/>
    </dgm:pt>
    <dgm:pt modelId="{ABF92CDA-60D1-49FF-9111-70F897AD6295}" type="pres">
      <dgm:prSet presAssocID="{26CA8B1F-7463-4C9C-A5B6-53290AF8E1A4}" presName="rootComposite" presStyleCnt="0"/>
      <dgm:spPr/>
    </dgm:pt>
    <dgm:pt modelId="{89F5595C-2FF0-4C94-973D-E3E8F6702697}" type="pres">
      <dgm:prSet presAssocID="{26CA8B1F-7463-4C9C-A5B6-53290AF8E1A4}" presName="rootText" presStyleLbl="node3" presStyleIdx="14" presStyleCnt="15">
        <dgm:presLayoutVars>
          <dgm:chPref val="3"/>
        </dgm:presLayoutVars>
      </dgm:prSet>
      <dgm:spPr/>
      <dgm:t>
        <a:bodyPr/>
        <a:lstStyle/>
        <a:p>
          <a:pPr rtl="1"/>
          <a:endParaRPr lang="fa-IR"/>
        </a:p>
      </dgm:t>
    </dgm:pt>
    <dgm:pt modelId="{5F058425-111F-4C9D-8193-E4A89D0E70EF}" type="pres">
      <dgm:prSet presAssocID="{26CA8B1F-7463-4C9C-A5B6-53290AF8E1A4}" presName="rootConnector" presStyleLbl="node3" presStyleIdx="14" presStyleCnt="15"/>
      <dgm:spPr/>
      <dgm:t>
        <a:bodyPr/>
        <a:lstStyle/>
        <a:p>
          <a:pPr rtl="1"/>
          <a:endParaRPr lang="fa-IR"/>
        </a:p>
      </dgm:t>
    </dgm:pt>
    <dgm:pt modelId="{25382EE1-2669-4B4F-8613-D259596E0331}" type="pres">
      <dgm:prSet presAssocID="{26CA8B1F-7463-4C9C-A5B6-53290AF8E1A4}" presName="hierChild4" presStyleCnt="0"/>
      <dgm:spPr/>
    </dgm:pt>
    <dgm:pt modelId="{CA9D12CA-2639-41E5-A619-42B3E18D73E1}" type="pres">
      <dgm:prSet presAssocID="{26CA8B1F-7463-4C9C-A5B6-53290AF8E1A4}" presName="hierChild5" presStyleCnt="0"/>
      <dgm:spPr/>
    </dgm:pt>
    <dgm:pt modelId="{031AA7A3-5C20-4179-A816-D0F9442D7AAF}" type="pres">
      <dgm:prSet presAssocID="{CB485FA3-3D03-4A94-8306-CAAC62710720}" presName="hierChild5" presStyleCnt="0"/>
      <dgm:spPr/>
    </dgm:pt>
    <dgm:pt modelId="{5A718D1F-F2AE-4E33-8707-E96FCB64D7B2}" type="pres">
      <dgm:prSet presAssocID="{998CDD3D-BAB9-4FA2-B88A-4249BC59D040}" presName="hierChild3" presStyleCnt="0"/>
      <dgm:spPr/>
    </dgm:pt>
  </dgm:ptLst>
  <dgm:cxnLst>
    <dgm:cxn modelId="{E98F68A1-6F83-4472-9E06-38EBAB97FB70}" srcId="{9EC7E515-3AAF-4146-B830-F3CCF0FC504D}" destId="{D7945B21-2E1E-43ED-93E6-3733BFF4E3C5}" srcOrd="4" destOrd="0" parTransId="{F857EF01-EB7A-44E5-8BAE-5B6DC4F3CFB7}" sibTransId="{D670E288-8E28-4EF6-8E7F-62BC9D3D4BA9}"/>
    <dgm:cxn modelId="{A2C039C4-518A-4E7F-9B43-7C4D72C6C7E1}" srcId="{9EC7E515-3AAF-4146-B830-F3CCF0FC504D}" destId="{78F0E84F-C24F-43D0-BFAB-C691B384914D}" srcOrd="3" destOrd="0" parTransId="{CA07B0D4-AB9C-46FA-B410-C74F616F7C17}" sibTransId="{DC139198-F21B-4DF5-9B98-C0BF1A58EAA6}"/>
    <dgm:cxn modelId="{9080649C-E7B7-467E-98FB-29595F40D4C4}" type="presOf" srcId="{CC4E66E3-33F9-44AA-85C8-E45D842B309E}" destId="{1B65DC06-F1B5-48D3-B9FA-192A8AE06696}" srcOrd="0" destOrd="0" presId="urn:microsoft.com/office/officeart/2005/8/layout/orgChart1"/>
    <dgm:cxn modelId="{3EEFE361-F5B8-40E3-B71C-2966FA0AAC2E}" type="presOf" srcId="{E33E176E-410F-43D1-9FE0-CD742E60B5AE}" destId="{17945820-21AA-494D-A9F9-4BD2F4EF2267}" srcOrd="0" destOrd="0" presId="urn:microsoft.com/office/officeart/2005/8/layout/orgChart1"/>
    <dgm:cxn modelId="{C900BE44-EBF3-46D2-86F6-B2A0B3D94814}" srcId="{9EC7E515-3AAF-4146-B830-F3CCF0FC504D}" destId="{E9E605B8-7AA6-4FA5-8493-773CF315CDEB}" srcOrd="1" destOrd="0" parTransId="{79E751DF-DAA1-4042-A125-1268950E87C6}" sibTransId="{910F4A83-D1D3-4044-92A8-A151709F42D8}"/>
    <dgm:cxn modelId="{03FAA966-13A3-4510-9C3C-1FA80F9D6326}" srcId="{CB485FA3-3D03-4A94-8306-CAAC62710720}" destId="{BAC2B07C-FD17-4431-9CA4-A8EBC278C1AC}" srcOrd="3" destOrd="0" parTransId="{B83854C4-9AE3-498D-9637-34DF821E9264}" sibTransId="{E2D7276A-206F-4692-A6A5-BF16C9E82592}"/>
    <dgm:cxn modelId="{BDC591D7-9513-4E27-99A7-F114118E6AC7}" type="presOf" srcId="{BAC2B07C-FD17-4431-9CA4-A8EBC278C1AC}" destId="{D199CB1E-7FC7-4967-943C-009842DD7A24}" srcOrd="0" destOrd="0" presId="urn:microsoft.com/office/officeart/2005/8/layout/orgChart1"/>
    <dgm:cxn modelId="{DBB02085-89DD-43BE-B372-0E2510344353}" srcId="{CB485FA3-3D03-4A94-8306-CAAC62710720}" destId="{26CA8B1F-7463-4C9C-A5B6-53290AF8E1A4}" srcOrd="6" destOrd="0" parTransId="{491F7C19-7D81-4932-B9C9-056BC99F613D}" sibTransId="{69E16F3A-6F3F-4ADA-B7E4-4E38A4A886CE}"/>
    <dgm:cxn modelId="{64EFE267-0F9A-4DD9-8913-981ED12DAA44}" type="presOf" srcId="{D002C510-E82C-48C2-A278-9B71F51116E7}" destId="{523E3A2A-5338-40C5-93EC-13357B3C59DE}" srcOrd="1" destOrd="0" presId="urn:microsoft.com/office/officeart/2005/8/layout/orgChart1"/>
    <dgm:cxn modelId="{64BF1563-2D0F-4591-8120-D6FB789A4A3B}" type="presOf" srcId="{0E03AFAC-BC9F-4669-9AD2-3A51297C9E0D}" destId="{BC7FB718-45E8-4960-BCE2-9DE46516420B}" srcOrd="0" destOrd="0" presId="urn:microsoft.com/office/officeart/2005/8/layout/orgChart1"/>
    <dgm:cxn modelId="{F1391EA9-DF68-4DD9-B01F-A848DC0BBF94}" type="presOf" srcId="{BAC2B07C-FD17-4431-9CA4-A8EBC278C1AC}" destId="{7F2F3DAD-53B9-451D-9F39-2E7A822F54AB}" srcOrd="1" destOrd="0" presId="urn:microsoft.com/office/officeart/2005/8/layout/orgChart1"/>
    <dgm:cxn modelId="{C74A25B5-252E-4C34-99E2-5E52D29F8AF6}" type="presOf" srcId="{2B8CEA87-5C6A-4C2A-B627-38D3E976C509}" destId="{EB1390BC-681B-425F-B9B7-D79A632E084B}" srcOrd="0" destOrd="0" presId="urn:microsoft.com/office/officeart/2005/8/layout/orgChart1"/>
    <dgm:cxn modelId="{C5F35FC5-8661-4954-9172-E73BAFB19924}" type="presOf" srcId="{304CBACC-B608-4610-957D-D388B93EF3D3}" destId="{FCC753B2-8BE5-4038-B4DC-9AD047CC5460}" srcOrd="1" destOrd="0" presId="urn:microsoft.com/office/officeart/2005/8/layout/orgChart1"/>
    <dgm:cxn modelId="{28BAFC3F-97CD-40AD-B37F-E5BA9B5C7922}" srcId="{CB485FA3-3D03-4A94-8306-CAAC62710720}" destId="{B0C5945A-364A-4AF6-A241-084337505EC7}" srcOrd="4" destOrd="0" parTransId="{68999870-99FF-49E0-8630-78FAB5A1238B}" sibTransId="{2696CD16-4752-4A8C-AF64-010E39DD3DCC}"/>
    <dgm:cxn modelId="{A55213BE-8FEA-4AEC-8AF4-B96E56F4F346}" type="presOf" srcId="{CC9C5B39-3E54-4274-ABC1-997DCA9A5AC8}" destId="{76E1AE81-739A-4963-B9AF-9635E27697C5}" srcOrd="0" destOrd="0" presId="urn:microsoft.com/office/officeart/2005/8/layout/orgChart1"/>
    <dgm:cxn modelId="{C61E7392-27C6-4975-9400-319D21FCB7A3}" type="presOf" srcId="{385C9F20-D536-4AD9-88FF-A0F207F2E8BA}" destId="{C55B8CA8-70BA-4912-9F9D-B03EE1802C84}" srcOrd="0" destOrd="0" presId="urn:microsoft.com/office/officeart/2005/8/layout/orgChart1"/>
    <dgm:cxn modelId="{8FE2E920-80DC-4F61-9DFD-35ECC928A6F9}" type="presOf" srcId="{B0C5945A-364A-4AF6-A241-084337505EC7}" destId="{9E3D51FD-9CE6-4F01-9CD7-A3DA3F051F04}" srcOrd="0" destOrd="0" presId="urn:microsoft.com/office/officeart/2005/8/layout/orgChart1"/>
    <dgm:cxn modelId="{DE7CA3DA-16DC-4C74-8323-B54DB81672F1}" srcId="{CB485FA3-3D03-4A94-8306-CAAC62710720}" destId="{E33E176E-410F-43D1-9FE0-CD742E60B5AE}" srcOrd="0" destOrd="0" parTransId="{BF6A6A44-4686-4ADD-8A5F-9787CB65D8B6}" sibTransId="{21D2D02D-9BD2-4E78-BF9C-A58E850923B1}"/>
    <dgm:cxn modelId="{58097C2F-E53E-4DE3-921D-FEACE4B7850F}" type="presOf" srcId="{78F0E84F-C24F-43D0-BFAB-C691B384914D}" destId="{233E1691-7165-437D-8308-762A53DFC545}" srcOrd="1" destOrd="0" presId="urn:microsoft.com/office/officeart/2005/8/layout/orgChart1"/>
    <dgm:cxn modelId="{30EE43E7-BE46-464E-BC32-9237D242D561}" type="presOf" srcId="{D15BFE08-63F4-4C27-B039-39ED1C8EAAF4}" destId="{9DB8472B-9824-45EC-8A7D-B7A0491F8C7C}" srcOrd="1" destOrd="0" presId="urn:microsoft.com/office/officeart/2005/8/layout/orgChart1"/>
    <dgm:cxn modelId="{9CBC7C97-568C-4D64-9CD1-D4014FD596C4}" type="presOf" srcId="{934E2151-29F4-4B56-A386-22E400770332}" destId="{83FCA1FC-1E6D-4B8D-9E70-66F3968F3990}" srcOrd="0" destOrd="0" presId="urn:microsoft.com/office/officeart/2005/8/layout/orgChart1"/>
    <dgm:cxn modelId="{490AFEE5-39C3-44B4-A2DA-21A98B144ECF}" srcId="{CB485FA3-3D03-4A94-8306-CAAC62710720}" destId="{42C1C1FF-D733-49BB-9FD0-CC083D9B28CA}" srcOrd="1" destOrd="0" parTransId="{9B2796D8-FC1C-4BD8-9A8C-FEE6344C86F7}" sibTransId="{CC9DA82F-A312-4094-8ED7-09FB6F01424C}"/>
    <dgm:cxn modelId="{4DFA6FEE-E3BD-4DDD-9EF7-13F349A903E2}" type="presOf" srcId="{998CDD3D-BAB9-4FA2-B88A-4249BC59D040}" destId="{D4DF1DAC-2EE5-45A8-8575-F1003908B59D}" srcOrd="0" destOrd="0" presId="urn:microsoft.com/office/officeart/2005/8/layout/orgChart1"/>
    <dgm:cxn modelId="{B59052D0-3F1B-40E8-AF38-54B4267D6295}" type="presOf" srcId="{5C6DCE88-14EF-4347-BF1E-778B229ACA16}" destId="{3B84D8C1-0D80-4A5A-9D85-4B6B5DE2EDC1}" srcOrd="1" destOrd="0" presId="urn:microsoft.com/office/officeart/2005/8/layout/orgChart1"/>
    <dgm:cxn modelId="{08C0F111-0E4B-4685-A915-DE3F6A1BFF9A}" type="presOf" srcId="{998CDD3D-BAB9-4FA2-B88A-4249BC59D040}" destId="{3CA61096-C468-4D50-A5AE-70FFA31D88DD}" srcOrd="1" destOrd="0" presId="urn:microsoft.com/office/officeart/2005/8/layout/orgChart1"/>
    <dgm:cxn modelId="{08ABFE66-6B24-4C44-8731-7ABF583D4AA9}" type="presOf" srcId="{0A7D7021-C57B-4125-9079-3FB99826CB87}" destId="{4403359A-9596-453C-A1F4-39D278758738}" srcOrd="0" destOrd="0" presId="urn:microsoft.com/office/officeart/2005/8/layout/orgChart1"/>
    <dgm:cxn modelId="{12E3BD4A-1457-4A06-B8D8-FAD7BCBC7055}" srcId="{D94E4E37-C47F-4688-9099-3E29C512260A}" destId="{998CDD3D-BAB9-4FA2-B88A-4249BC59D040}" srcOrd="0" destOrd="0" parTransId="{A9F1EA09-939A-4DCD-A30A-DEC1A6FE0A6A}" sibTransId="{2CA8D0B1-0985-49AC-91CE-FC6D1D25275B}"/>
    <dgm:cxn modelId="{34B27AC3-186B-478E-964A-79AC7B7D173A}" type="presOf" srcId="{2EB2491F-CB96-4C14-8483-074CC42ACBBA}" destId="{96BA9B1F-1111-49E5-B944-270D86AF5BDA}" srcOrd="0" destOrd="0" presId="urn:microsoft.com/office/officeart/2005/8/layout/orgChart1"/>
    <dgm:cxn modelId="{5FCB87BA-55E5-481A-A807-54B60D0CD06A}" type="presOf" srcId="{D94E4E37-C47F-4688-9099-3E29C512260A}" destId="{FC1F0E5B-23D9-438D-9B14-8AFD68291E19}" srcOrd="0" destOrd="0" presId="urn:microsoft.com/office/officeart/2005/8/layout/orgChart1"/>
    <dgm:cxn modelId="{48A989A6-EA4F-4777-B41D-19454AC41F3D}" type="presOf" srcId="{934E2151-29F4-4B56-A386-22E400770332}" destId="{DFA1782D-4108-4BCF-881B-2B4B3A3EBD83}" srcOrd="1" destOrd="0" presId="urn:microsoft.com/office/officeart/2005/8/layout/orgChart1"/>
    <dgm:cxn modelId="{9F156AA5-A172-4717-9C6E-97391BA05C9A}" type="presOf" srcId="{D002C510-E82C-48C2-A278-9B71F51116E7}" destId="{816EA164-5E13-4560-9F1E-F31B6427E49C}" srcOrd="0" destOrd="0" presId="urn:microsoft.com/office/officeart/2005/8/layout/orgChart1"/>
    <dgm:cxn modelId="{FA5E0117-EF2A-4841-9542-753CE00B8559}" type="presOf" srcId="{D7945B21-2E1E-43ED-93E6-3733BFF4E3C5}" destId="{247A8D77-C049-4880-8D76-FF1FD26C8C5D}" srcOrd="0" destOrd="0" presId="urn:microsoft.com/office/officeart/2005/8/layout/orgChart1"/>
    <dgm:cxn modelId="{71B259AF-BD48-4506-9DA0-DC954B087516}" type="presOf" srcId="{42C1C1FF-D733-49BB-9FD0-CC083D9B28CA}" destId="{E399A742-1C92-4567-A366-8836FF8FF383}" srcOrd="0" destOrd="0" presId="urn:microsoft.com/office/officeart/2005/8/layout/orgChart1"/>
    <dgm:cxn modelId="{E612BCF5-3580-4A2B-ABB6-43DB80603936}" type="presOf" srcId="{B0C5945A-364A-4AF6-A241-084337505EC7}" destId="{B09A7A32-4387-4524-B99C-82D00D391FF4}" srcOrd="1" destOrd="0" presId="urn:microsoft.com/office/officeart/2005/8/layout/orgChart1"/>
    <dgm:cxn modelId="{94C07BCE-524B-48FB-ADE1-219110044EA4}" type="presOf" srcId="{D75F3472-A534-43B3-B67D-6F724C884723}" destId="{B541FE2C-24A1-476B-8080-030E01746123}" srcOrd="1" destOrd="0" presId="urn:microsoft.com/office/officeart/2005/8/layout/orgChart1"/>
    <dgm:cxn modelId="{4C2CA842-0DC2-417C-8700-477D4AEC7ED4}" srcId="{9EC7E515-3AAF-4146-B830-F3CCF0FC504D}" destId="{D002C510-E82C-48C2-A278-9B71F51116E7}" srcOrd="7" destOrd="0" parTransId="{44705440-2748-4AD2-A580-74E680A8AD98}" sibTransId="{606B55E6-8A4E-4447-8CB2-CA3087C3CB81}"/>
    <dgm:cxn modelId="{97691178-8021-4A22-976E-72C18FF06D6D}" type="presOf" srcId="{26CA8B1F-7463-4C9C-A5B6-53290AF8E1A4}" destId="{5F058425-111F-4C9D-8193-E4A89D0E70EF}" srcOrd="1" destOrd="0" presId="urn:microsoft.com/office/officeart/2005/8/layout/orgChart1"/>
    <dgm:cxn modelId="{C9C994C8-F0C8-4D3A-8B28-E2DB94CD719E}" type="presOf" srcId="{CB485FA3-3D03-4A94-8306-CAAC62710720}" destId="{E2EA2002-B265-4DC5-824D-B74C00DBC447}" srcOrd="1" destOrd="0" presId="urn:microsoft.com/office/officeart/2005/8/layout/orgChart1"/>
    <dgm:cxn modelId="{64B49695-D18D-44C9-977A-13CCC62F919C}" type="presOf" srcId="{D7945B21-2E1E-43ED-93E6-3733BFF4E3C5}" destId="{7875B4E1-FF36-4B49-A084-77A4DDE25140}" srcOrd="1" destOrd="0" presId="urn:microsoft.com/office/officeart/2005/8/layout/orgChart1"/>
    <dgm:cxn modelId="{C6706CB5-FFBC-4C6C-B0FF-11E14D965D8C}" srcId="{9EC7E515-3AAF-4146-B830-F3CCF0FC504D}" destId="{D15BFE08-63F4-4C27-B039-39ED1C8EAAF4}" srcOrd="6" destOrd="0" parTransId="{2EB2491F-CB96-4C14-8483-074CC42ACBBA}" sibTransId="{8D5BBD45-3165-45CF-A8A9-8A245B772BFA}"/>
    <dgm:cxn modelId="{5E25F2AF-8F73-43C7-AA9E-FF95CBDC1A42}" type="presOf" srcId="{E33E176E-410F-43D1-9FE0-CD742E60B5AE}" destId="{3BE0B708-6DB6-46C8-9B6B-EF5D36FD371A}" srcOrd="1" destOrd="0" presId="urn:microsoft.com/office/officeart/2005/8/layout/orgChart1"/>
    <dgm:cxn modelId="{F0FE9ECD-3965-4974-8384-C3C681414B61}" type="presOf" srcId="{68999870-99FF-49E0-8630-78FAB5A1238B}" destId="{7B0EBF05-A238-4647-AAEF-691F8A942F7B}" srcOrd="0" destOrd="0" presId="urn:microsoft.com/office/officeart/2005/8/layout/orgChart1"/>
    <dgm:cxn modelId="{5720B57F-5E26-462D-BDD5-F6F96B8B1642}" type="presOf" srcId="{9B2796D8-FC1C-4BD8-9A8C-FEE6344C86F7}" destId="{7A91C42F-CDFF-429C-8EAC-3C6E3FAE079E}" srcOrd="0" destOrd="0" presId="urn:microsoft.com/office/officeart/2005/8/layout/orgChart1"/>
    <dgm:cxn modelId="{7542B4CB-334F-40BB-91F0-A172EDE78456}" type="presOf" srcId="{78F0E84F-C24F-43D0-BFAB-C691B384914D}" destId="{658DD2FA-79F6-4E9F-BCE2-1646895C75F2}" srcOrd="0" destOrd="0" presId="urn:microsoft.com/office/officeart/2005/8/layout/orgChart1"/>
    <dgm:cxn modelId="{CD00116D-D94C-4BF1-B3DC-CE4BE0A798B3}" srcId="{9EC7E515-3AAF-4146-B830-F3CCF0FC504D}" destId="{304CBACC-B608-4610-957D-D388B93EF3D3}" srcOrd="2" destOrd="0" parTransId="{CC4E66E3-33F9-44AA-85C8-E45D842B309E}" sibTransId="{678E4234-3924-46C4-BF1F-7FD7C0D1FE5B}"/>
    <dgm:cxn modelId="{B2C58D68-B1B9-436F-B0FA-2E74495DB5DC}" type="presOf" srcId="{E9E605B8-7AA6-4FA5-8493-773CF315CDEB}" destId="{5EDD8E92-1ABF-46A6-8538-FEA13ED69FDD}" srcOrd="1" destOrd="0" presId="urn:microsoft.com/office/officeart/2005/8/layout/orgChart1"/>
    <dgm:cxn modelId="{4B7E47B5-8480-4634-A4DD-CAE1605AA599}" type="presOf" srcId="{0E03AFAC-BC9F-4669-9AD2-3A51297C9E0D}" destId="{415D0F62-30CF-433B-84FB-820749D90215}" srcOrd="1" destOrd="0" presId="urn:microsoft.com/office/officeart/2005/8/layout/orgChart1"/>
    <dgm:cxn modelId="{7682D559-A34B-40A5-AEA0-DF0C79B95F1F}" type="presOf" srcId="{9EC7E515-3AAF-4146-B830-F3CCF0FC504D}" destId="{913A2504-B287-4EA5-81AF-3A107417B915}" srcOrd="1" destOrd="0" presId="urn:microsoft.com/office/officeart/2005/8/layout/orgChart1"/>
    <dgm:cxn modelId="{20C6A9DF-7750-427F-9D27-720F95E492C2}" type="presOf" srcId="{491F7C19-7D81-4932-B9C9-056BC99F613D}" destId="{99FD47F7-1735-4BA1-9983-C5C5604864E7}" srcOrd="0" destOrd="0" presId="urn:microsoft.com/office/officeart/2005/8/layout/orgChart1"/>
    <dgm:cxn modelId="{A62B5133-A039-4197-83F5-9C62E75B3706}" srcId="{9EC7E515-3AAF-4146-B830-F3CCF0FC504D}" destId="{934E2151-29F4-4B56-A386-22E400770332}" srcOrd="5" destOrd="0" parTransId="{2B8CEA87-5C6A-4C2A-B627-38D3E976C509}" sibTransId="{8EDF188A-063C-44E8-955B-D9196A07400D}"/>
    <dgm:cxn modelId="{439D408B-6B1F-4D76-8C2E-ECD0DD8FBFE9}" type="presOf" srcId="{304CBACC-B608-4610-957D-D388B93EF3D3}" destId="{12498294-360B-486E-BC9B-CAD4B304E05A}" srcOrd="0" destOrd="0" presId="urn:microsoft.com/office/officeart/2005/8/layout/orgChart1"/>
    <dgm:cxn modelId="{426B03D9-1DAB-4DA5-9A5B-6703EF612DEE}" srcId="{CB485FA3-3D03-4A94-8306-CAAC62710720}" destId="{D75F3472-A534-43B3-B67D-6F724C884723}" srcOrd="2" destOrd="0" parTransId="{CC9C5B39-3E54-4274-ABC1-997DCA9A5AC8}" sibTransId="{5D4766F1-9FCD-4F24-BE84-619F9C9C156A}"/>
    <dgm:cxn modelId="{411D2D3D-5D6D-4D80-9F27-848487955182}" type="presOf" srcId="{E893B9E0-5007-4BAD-BE69-F32B3197D06B}" destId="{BE5D7DD0-8E63-4B2D-9DAC-2A11C7BD7550}" srcOrd="0" destOrd="0" presId="urn:microsoft.com/office/officeart/2005/8/layout/orgChart1"/>
    <dgm:cxn modelId="{F5F2771D-2FB2-43F6-B53B-C327E5F5555F}" type="presOf" srcId="{B83854C4-9AE3-498D-9637-34DF821E9264}" destId="{73DF3977-B165-4C5D-A06F-E7C9C5A3640E}" srcOrd="0" destOrd="0" presId="urn:microsoft.com/office/officeart/2005/8/layout/orgChart1"/>
    <dgm:cxn modelId="{1DDCF40D-D882-433D-8D21-C90A19BCD5D5}" srcId="{998CDD3D-BAB9-4FA2-B88A-4249BC59D040}" destId="{9EC7E515-3AAF-4146-B830-F3CCF0FC504D}" srcOrd="0" destOrd="0" parTransId="{0A7D7021-C57B-4125-9079-3FB99826CB87}" sibTransId="{770E4221-90D8-4130-9B0F-8A37B1586916}"/>
    <dgm:cxn modelId="{F03300DD-1AE0-4C33-BB5A-98E45D5C38B3}" srcId="{CB485FA3-3D03-4A94-8306-CAAC62710720}" destId="{0E03AFAC-BC9F-4669-9AD2-3A51297C9E0D}" srcOrd="5" destOrd="0" parTransId="{A7F9E90F-2A68-4A5C-859A-E932B4D574DF}" sibTransId="{1E3768EF-AFEA-4710-9610-49CD2E5A1D50}"/>
    <dgm:cxn modelId="{8C156135-1C61-4267-BD4C-E8813EB4C950}" srcId="{9EC7E515-3AAF-4146-B830-F3CCF0FC504D}" destId="{5C6DCE88-14EF-4347-BF1E-778B229ACA16}" srcOrd="0" destOrd="0" parTransId="{385C9F20-D536-4AD9-88FF-A0F207F2E8BA}" sibTransId="{407938B1-7B53-433D-9001-55697710EDA6}"/>
    <dgm:cxn modelId="{676FCD33-F922-4766-851D-F79C6A828779}" type="presOf" srcId="{44705440-2748-4AD2-A580-74E680A8AD98}" destId="{059D12EC-8018-4B96-9EF9-7EEC17DBCC31}" srcOrd="0" destOrd="0" presId="urn:microsoft.com/office/officeart/2005/8/layout/orgChart1"/>
    <dgm:cxn modelId="{81C031E7-EEAB-4DCD-80FC-0C217DC33C28}" type="presOf" srcId="{42C1C1FF-D733-49BB-9FD0-CC083D9B28CA}" destId="{5B511A8D-7E13-4FBD-807A-A18DCF1874DB}" srcOrd="1" destOrd="0" presId="urn:microsoft.com/office/officeart/2005/8/layout/orgChart1"/>
    <dgm:cxn modelId="{A78BEF24-6908-4C3F-89CE-F725601CFD66}" type="presOf" srcId="{D75F3472-A534-43B3-B67D-6F724C884723}" destId="{C0D4EEB6-909C-4794-AAAA-87CADFFE777F}" srcOrd="0" destOrd="0" presId="urn:microsoft.com/office/officeart/2005/8/layout/orgChart1"/>
    <dgm:cxn modelId="{31E070CD-E4A9-4A2B-987F-C5733B8B8DED}" srcId="{998CDD3D-BAB9-4FA2-B88A-4249BC59D040}" destId="{CB485FA3-3D03-4A94-8306-CAAC62710720}" srcOrd="1" destOrd="0" parTransId="{E893B9E0-5007-4BAD-BE69-F32B3197D06B}" sibTransId="{4596CEAE-691C-4A3E-9305-1B773D0B9768}"/>
    <dgm:cxn modelId="{9A280546-4CD3-40D7-804C-20E9F60CD690}" type="presOf" srcId="{79E751DF-DAA1-4042-A125-1268950E87C6}" destId="{E245CE38-9DB2-4340-80ED-9EE108644165}" srcOrd="0" destOrd="0" presId="urn:microsoft.com/office/officeart/2005/8/layout/orgChart1"/>
    <dgm:cxn modelId="{E35EF030-356F-43FB-89E2-022540A2ACB3}" type="presOf" srcId="{A7F9E90F-2A68-4A5C-859A-E932B4D574DF}" destId="{E6E2A86B-951F-4E78-80AA-8CDC3628AF14}" srcOrd="0" destOrd="0" presId="urn:microsoft.com/office/officeart/2005/8/layout/orgChart1"/>
    <dgm:cxn modelId="{9F10117E-5801-4DDB-BD84-49C8ACD010DC}" type="presOf" srcId="{E9E605B8-7AA6-4FA5-8493-773CF315CDEB}" destId="{90E68101-322B-4F47-9371-6A6E661EAD6E}" srcOrd="0" destOrd="0" presId="urn:microsoft.com/office/officeart/2005/8/layout/orgChart1"/>
    <dgm:cxn modelId="{FDB38573-BBDD-4275-8BFF-0BA1E074B950}" type="presOf" srcId="{5C6DCE88-14EF-4347-BF1E-778B229ACA16}" destId="{ED724E73-CD5B-474B-8745-8DE9C6AE7773}" srcOrd="0" destOrd="0" presId="urn:microsoft.com/office/officeart/2005/8/layout/orgChart1"/>
    <dgm:cxn modelId="{1E9DDB9E-3049-4E65-801E-E00749F3AD7F}" type="presOf" srcId="{D15BFE08-63F4-4C27-B039-39ED1C8EAAF4}" destId="{00D341AC-11F8-4034-A59D-1ECEEFEB2F8B}" srcOrd="0" destOrd="0" presId="urn:microsoft.com/office/officeart/2005/8/layout/orgChart1"/>
    <dgm:cxn modelId="{E53EAB4F-9B4C-4F49-92A3-6976A0047693}" type="presOf" srcId="{BF6A6A44-4686-4ADD-8A5F-9787CB65D8B6}" destId="{7959966B-FDB6-4049-8D0C-264276D81E40}" srcOrd="0" destOrd="0" presId="urn:microsoft.com/office/officeart/2005/8/layout/orgChart1"/>
    <dgm:cxn modelId="{A3950306-C126-40F5-9BD4-70634F12AD1A}" type="presOf" srcId="{9EC7E515-3AAF-4146-B830-F3CCF0FC504D}" destId="{101CB018-3799-4252-B01D-EC258CDC7A75}" srcOrd="0" destOrd="0" presId="urn:microsoft.com/office/officeart/2005/8/layout/orgChart1"/>
    <dgm:cxn modelId="{AA543BA1-6BF8-4325-B5FC-2F0E960D5680}" type="presOf" srcId="{F857EF01-EB7A-44E5-8BAE-5B6DC4F3CFB7}" destId="{1B4A3E88-305D-4A8E-A3C3-1FC8101F049F}" srcOrd="0" destOrd="0" presId="urn:microsoft.com/office/officeart/2005/8/layout/orgChart1"/>
    <dgm:cxn modelId="{7D665F06-ED75-42EF-8318-02B84992EBBC}" type="presOf" srcId="{CB485FA3-3D03-4A94-8306-CAAC62710720}" destId="{7941FBC9-6C21-4A32-8201-F8AA8A6D8F9E}" srcOrd="0" destOrd="0" presId="urn:microsoft.com/office/officeart/2005/8/layout/orgChart1"/>
    <dgm:cxn modelId="{8232DFA9-D0A1-420E-8EC4-A1E6C095A74E}" type="presOf" srcId="{26CA8B1F-7463-4C9C-A5B6-53290AF8E1A4}" destId="{89F5595C-2FF0-4C94-973D-E3E8F6702697}" srcOrd="0" destOrd="0" presId="urn:microsoft.com/office/officeart/2005/8/layout/orgChart1"/>
    <dgm:cxn modelId="{D0F7ECBC-AC2B-4752-8F29-16B2092B100A}" type="presOf" srcId="{CA07B0D4-AB9C-46FA-B410-C74F616F7C17}" destId="{4871EDFC-0AD9-4CE9-A437-55E6D2EDEC65}" srcOrd="0" destOrd="0" presId="urn:microsoft.com/office/officeart/2005/8/layout/orgChart1"/>
    <dgm:cxn modelId="{25374981-6E85-40D5-9B4A-06E356E157C8}" type="presParOf" srcId="{FC1F0E5B-23D9-438D-9B14-8AFD68291E19}" destId="{E50C4C4C-A909-4891-BC9E-6D8B39AF563A}" srcOrd="0" destOrd="0" presId="urn:microsoft.com/office/officeart/2005/8/layout/orgChart1"/>
    <dgm:cxn modelId="{E9910D6D-0A8F-4FC6-A9F0-784CEED964BA}" type="presParOf" srcId="{E50C4C4C-A909-4891-BC9E-6D8B39AF563A}" destId="{8B75975C-1C58-439A-A2F3-8FBCD14E0DEB}" srcOrd="0" destOrd="0" presId="urn:microsoft.com/office/officeart/2005/8/layout/orgChart1"/>
    <dgm:cxn modelId="{853E658C-9099-403F-B417-B6710896D750}" type="presParOf" srcId="{8B75975C-1C58-439A-A2F3-8FBCD14E0DEB}" destId="{D4DF1DAC-2EE5-45A8-8575-F1003908B59D}" srcOrd="0" destOrd="0" presId="urn:microsoft.com/office/officeart/2005/8/layout/orgChart1"/>
    <dgm:cxn modelId="{3F466D5B-349C-479B-A63B-5248623C09C1}" type="presParOf" srcId="{8B75975C-1C58-439A-A2F3-8FBCD14E0DEB}" destId="{3CA61096-C468-4D50-A5AE-70FFA31D88DD}" srcOrd="1" destOrd="0" presId="urn:microsoft.com/office/officeart/2005/8/layout/orgChart1"/>
    <dgm:cxn modelId="{D63E49E8-EA26-4455-BF7F-51742496F550}" type="presParOf" srcId="{E50C4C4C-A909-4891-BC9E-6D8B39AF563A}" destId="{AE75E890-F082-4F18-9677-AD0424D57EF9}" srcOrd="1" destOrd="0" presId="urn:microsoft.com/office/officeart/2005/8/layout/orgChart1"/>
    <dgm:cxn modelId="{BD824244-E8DB-497F-AA32-4C8B6CBDE34C}" type="presParOf" srcId="{AE75E890-F082-4F18-9677-AD0424D57EF9}" destId="{4403359A-9596-453C-A1F4-39D278758738}" srcOrd="0" destOrd="0" presId="urn:microsoft.com/office/officeart/2005/8/layout/orgChart1"/>
    <dgm:cxn modelId="{4E3241D4-88EF-45E1-84EC-BA9CD490E7CF}" type="presParOf" srcId="{AE75E890-F082-4F18-9677-AD0424D57EF9}" destId="{88103E6A-FBEF-4021-9829-F011D58A13B6}" srcOrd="1" destOrd="0" presId="urn:microsoft.com/office/officeart/2005/8/layout/orgChart1"/>
    <dgm:cxn modelId="{CAE01707-77C2-4B0F-9BDE-8DFFA90298A7}" type="presParOf" srcId="{88103E6A-FBEF-4021-9829-F011D58A13B6}" destId="{15170EAF-870F-44B9-90EB-1483AC33F81A}" srcOrd="0" destOrd="0" presId="urn:microsoft.com/office/officeart/2005/8/layout/orgChart1"/>
    <dgm:cxn modelId="{39F77D31-B69B-4410-8FAD-B39FA6B865CC}" type="presParOf" srcId="{15170EAF-870F-44B9-90EB-1483AC33F81A}" destId="{101CB018-3799-4252-B01D-EC258CDC7A75}" srcOrd="0" destOrd="0" presId="urn:microsoft.com/office/officeart/2005/8/layout/orgChart1"/>
    <dgm:cxn modelId="{6A26F2D5-528C-472C-9893-5BD7E0AACA5C}" type="presParOf" srcId="{15170EAF-870F-44B9-90EB-1483AC33F81A}" destId="{913A2504-B287-4EA5-81AF-3A107417B915}" srcOrd="1" destOrd="0" presId="urn:microsoft.com/office/officeart/2005/8/layout/orgChart1"/>
    <dgm:cxn modelId="{06E90372-8FC4-4B7D-A4AD-4058837C26A9}" type="presParOf" srcId="{88103E6A-FBEF-4021-9829-F011D58A13B6}" destId="{4FD21AD9-5537-455F-9917-4EAC2CB3B39F}" srcOrd="1" destOrd="0" presId="urn:microsoft.com/office/officeart/2005/8/layout/orgChart1"/>
    <dgm:cxn modelId="{4DE2199C-BF14-459C-A1DD-2C6CAB2FDB4E}" type="presParOf" srcId="{4FD21AD9-5537-455F-9917-4EAC2CB3B39F}" destId="{C55B8CA8-70BA-4912-9F9D-B03EE1802C84}" srcOrd="0" destOrd="0" presId="urn:microsoft.com/office/officeart/2005/8/layout/orgChart1"/>
    <dgm:cxn modelId="{86E4E8D1-B185-4150-BB91-D395E41453EF}" type="presParOf" srcId="{4FD21AD9-5537-455F-9917-4EAC2CB3B39F}" destId="{4E843A6B-25D0-444B-895A-1ECC4C941E32}" srcOrd="1" destOrd="0" presId="urn:microsoft.com/office/officeart/2005/8/layout/orgChart1"/>
    <dgm:cxn modelId="{7BE728BA-C40F-4F3D-B4B8-65BD5F7C6F91}" type="presParOf" srcId="{4E843A6B-25D0-444B-895A-1ECC4C941E32}" destId="{6431F01B-B964-4C2B-8F4C-7EEE63B5C573}" srcOrd="0" destOrd="0" presId="urn:microsoft.com/office/officeart/2005/8/layout/orgChart1"/>
    <dgm:cxn modelId="{85AB2835-C943-49E7-AA95-5F2B8559FB43}" type="presParOf" srcId="{6431F01B-B964-4C2B-8F4C-7EEE63B5C573}" destId="{ED724E73-CD5B-474B-8745-8DE9C6AE7773}" srcOrd="0" destOrd="0" presId="urn:microsoft.com/office/officeart/2005/8/layout/orgChart1"/>
    <dgm:cxn modelId="{426B105A-0521-40A8-A94B-A6AB304C9562}" type="presParOf" srcId="{6431F01B-B964-4C2B-8F4C-7EEE63B5C573}" destId="{3B84D8C1-0D80-4A5A-9D85-4B6B5DE2EDC1}" srcOrd="1" destOrd="0" presId="urn:microsoft.com/office/officeart/2005/8/layout/orgChart1"/>
    <dgm:cxn modelId="{4C5CA941-EEC8-4164-8226-09E27080EAFA}" type="presParOf" srcId="{4E843A6B-25D0-444B-895A-1ECC4C941E32}" destId="{3E5ACE73-EFA4-416F-A802-A54F7175D91C}" srcOrd="1" destOrd="0" presId="urn:microsoft.com/office/officeart/2005/8/layout/orgChart1"/>
    <dgm:cxn modelId="{4995D30E-A376-4910-8BBB-ED7159853421}" type="presParOf" srcId="{4E843A6B-25D0-444B-895A-1ECC4C941E32}" destId="{67179504-A1E9-456A-A4B0-6E32966C2A38}" srcOrd="2" destOrd="0" presId="urn:microsoft.com/office/officeart/2005/8/layout/orgChart1"/>
    <dgm:cxn modelId="{73F6915E-7B2C-4845-9F3F-CD3F751B090B}" type="presParOf" srcId="{4FD21AD9-5537-455F-9917-4EAC2CB3B39F}" destId="{E245CE38-9DB2-4340-80ED-9EE108644165}" srcOrd="2" destOrd="0" presId="urn:microsoft.com/office/officeart/2005/8/layout/orgChart1"/>
    <dgm:cxn modelId="{5AD0983B-A7B6-4FEC-930D-AB1B04206AF6}" type="presParOf" srcId="{4FD21AD9-5537-455F-9917-4EAC2CB3B39F}" destId="{3299E531-EFC4-4268-961B-ED56B7091476}" srcOrd="3" destOrd="0" presId="urn:microsoft.com/office/officeart/2005/8/layout/orgChart1"/>
    <dgm:cxn modelId="{35412EC2-0564-4D1A-9A58-2E00C06E6484}" type="presParOf" srcId="{3299E531-EFC4-4268-961B-ED56B7091476}" destId="{6701F7E2-B927-403D-BCF9-A013E6592ED8}" srcOrd="0" destOrd="0" presId="urn:microsoft.com/office/officeart/2005/8/layout/orgChart1"/>
    <dgm:cxn modelId="{3278FC06-86C9-4248-8B5C-57B1B786EA1D}" type="presParOf" srcId="{6701F7E2-B927-403D-BCF9-A013E6592ED8}" destId="{90E68101-322B-4F47-9371-6A6E661EAD6E}" srcOrd="0" destOrd="0" presId="urn:microsoft.com/office/officeart/2005/8/layout/orgChart1"/>
    <dgm:cxn modelId="{EFF7A2E4-87EE-4F30-A73D-BEE53BBC83AE}" type="presParOf" srcId="{6701F7E2-B927-403D-BCF9-A013E6592ED8}" destId="{5EDD8E92-1ABF-46A6-8538-FEA13ED69FDD}" srcOrd="1" destOrd="0" presId="urn:microsoft.com/office/officeart/2005/8/layout/orgChart1"/>
    <dgm:cxn modelId="{CF27B27E-1525-40B4-AA87-2C3CABEDBBEE}" type="presParOf" srcId="{3299E531-EFC4-4268-961B-ED56B7091476}" destId="{3B3E1BF5-7D13-4B98-A167-E50EDD956D31}" srcOrd="1" destOrd="0" presId="urn:microsoft.com/office/officeart/2005/8/layout/orgChart1"/>
    <dgm:cxn modelId="{7CA4BC1C-4FE5-40FA-859C-8F0B635B1DA0}" type="presParOf" srcId="{3299E531-EFC4-4268-961B-ED56B7091476}" destId="{813DAC20-96E8-4641-A221-60A220736495}" srcOrd="2" destOrd="0" presId="urn:microsoft.com/office/officeart/2005/8/layout/orgChart1"/>
    <dgm:cxn modelId="{716141BF-D4B6-4815-B0A7-2304776A583D}" type="presParOf" srcId="{4FD21AD9-5537-455F-9917-4EAC2CB3B39F}" destId="{1B65DC06-F1B5-48D3-B9FA-192A8AE06696}" srcOrd="4" destOrd="0" presId="urn:microsoft.com/office/officeart/2005/8/layout/orgChart1"/>
    <dgm:cxn modelId="{E674B25C-C42D-4B08-B5AD-8E4FE0A60E66}" type="presParOf" srcId="{4FD21AD9-5537-455F-9917-4EAC2CB3B39F}" destId="{E0ED49E4-3BC8-483D-BD80-15A260283C07}" srcOrd="5" destOrd="0" presId="urn:microsoft.com/office/officeart/2005/8/layout/orgChart1"/>
    <dgm:cxn modelId="{BAB8A943-2C26-4B52-B18A-F045E3A4F6D0}" type="presParOf" srcId="{E0ED49E4-3BC8-483D-BD80-15A260283C07}" destId="{03922044-3CA0-4349-A131-BD7F221F7D02}" srcOrd="0" destOrd="0" presId="urn:microsoft.com/office/officeart/2005/8/layout/orgChart1"/>
    <dgm:cxn modelId="{68C6CF22-9A7D-473D-AA2B-F80D7A9D871A}" type="presParOf" srcId="{03922044-3CA0-4349-A131-BD7F221F7D02}" destId="{12498294-360B-486E-BC9B-CAD4B304E05A}" srcOrd="0" destOrd="0" presId="urn:microsoft.com/office/officeart/2005/8/layout/orgChart1"/>
    <dgm:cxn modelId="{59AF2795-6B17-417D-98C5-6DCEEB07855D}" type="presParOf" srcId="{03922044-3CA0-4349-A131-BD7F221F7D02}" destId="{FCC753B2-8BE5-4038-B4DC-9AD047CC5460}" srcOrd="1" destOrd="0" presId="urn:microsoft.com/office/officeart/2005/8/layout/orgChart1"/>
    <dgm:cxn modelId="{CCF52A58-D64E-4F7F-BB16-9B94BE261C19}" type="presParOf" srcId="{E0ED49E4-3BC8-483D-BD80-15A260283C07}" destId="{1889CE10-4F2E-494F-A97F-5B48C60A4A73}" srcOrd="1" destOrd="0" presId="urn:microsoft.com/office/officeart/2005/8/layout/orgChart1"/>
    <dgm:cxn modelId="{11C4DDCA-CD8E-4A3B-B9FC-30FD8C6B9F62}" type="presParOf" srcId="{E0ED49E4-3BC8-483D-BD80-15A260283C07}" destId="{F9083FEA-3560-4D30-943B-EA1DFA9561AB}" srcOrd="2" destOrd="0" presId="urn:microsoft.com/office/officeart/2005/8/layout/orgChart1"/>
    <dgm:cxn modelId="{DD50E5D1-8FD9-491A-B007-AB3C434968CF}" type="presParOf" srcId="{4FD21AD9-5537-455F-9917-4EAC2CB3B39F}" destId="{4871EDFC-0AD9-4CE9-A437-55E6D2EDEC65}" srcOrd="6" destOrd="0" presId="urn:microsoft.com/office/officeart/2005/8/layout/orgChart1"/>
    <dgm:cxn modelId="{428633E2-B5B9-4D9A-8778-C2721AC89B54}" type="presParOf" srcId="{4FD21AD9-5537-455F-9917-4EAC2CB3B39F}" destId="{0D60CFE3-65E2-4518-8A83-D3F5EF0F7E4F}" srcOrd="7" destOrd="0" presId="urn:microsoft.com/office/officeart/2005/8/layout/orgChart1"/>
    <dgm:cxn modelId="{5A29C3E5-2FCA-4A87-815D-261B5522EEDA}" type="presParOf" srcId="{0D60CFE3-65E2-4518-8A83-D3F5EF0F7E4F}" destId="{DB30021F-1943-435B-8BB7-0168CFC810DD}" srcOrd="0" destOrd="0" presId="urn:microsoft.com/office/officeart/2005/8/layout/orgChart1"/>
    <dgm:cxn modelId="{6DD15F96-8893-46A3-96BD-56B766648752}" type="presParOf" srcId="{DB30021F-1943-435B-8BB7-0168CFC810DD}" destId="{658DD2FA-79F6-4E9F-BCE2-1646895C75F2}" srcOrd="0" destOrd="0" presId="urn:microsoft.com/office/officeart/2005/8/layout/orgChart1"/>
    <dgm:cxn modelId="{90FBC0EC-660B-4068-AE17-084FA3FEB185}" type="presParOf" srcId="{DB30021F-1943-435B-8BB7-0168CFC810DD}" destId="{233E1691-7165-437D-8308-762A53DFC545}" srcOrd="1" destOrd="0" presId="urn:microsoft.com/office/officeart/2005/8/layout/orgChart1"/>
    <dgm:cxn modelId="{10885FD5-3720-4159-99B7-D702D9741515}" type="presParOf" srcId="{0D60CFE3-65E2-4518-8A83-D3F5EF0F7E4F}" destId="{61738B75-3048-4804-B22C-08D34448635A}" srcOrd="1" destOrd="0" presId="urn:microsoft.com/office/officeart/2005/8/layout/orgChart1"/>
    <dgm:cxn modelId="{16682A9B-CA27-4622-B5FA-8A40CAA342F9}" type="presParOf" srcId="{0D60CFE3-65E2-4518-8A83-D3F5EF0F7E4F}" destId="{CC3E7663-22AB-4E7A-B7A2-DB0014B8A3B1}" srcOrd="2" destOrd="0" presId="urn:microsoft.com/office/officeart/2005/8/layout/orgChart1"/>
    <dgm:cxn modelId="{0F55D10A-F5B4-4DC3-9437-7214BBE6EF47}" type="presParOf" srcId="{4FD21AD9-5537-455F-9917-4EAC2CB3B39F}" destId="{1B4A3E88-305D-4A8E-A3C3-1FC8101F049F}" srcOrd="8" destOrd="0" presId="urn:microsoft.com/office/officeart/2005/8/layout/orgChart1"/>
    <dgm:cxn modelId="{11A8C964-6471-42FA-ABDF-67C0FF682952}" type="presParOf" srcId="{4FD21AD9-5537-455F-9917-4EAC2CB3B39F}" destId="{10CBBBC1-5DF4-4521-925F-F8646376D964}" srcOrd="9" destOrd="0" presId="urn:microsoft.com/office/officeart/2005/8/layout/orgChart1"/>
    <dgm:cxn modelId="{4617DD66-43E6-4A74-B3F9-450CA5F5C44B}" type="presParOf" srcId="{10CBBBC1-5DF4-4521-925F-F8646376D964}" destId="{6272693F-F893-4BCD-8515-936E45523202}" srcOrd="0" destOrd="0" presId="urn:microsoft.com/office/officeart/2005/8/layout/orgChart1"/>
    <dgm:cxn modelId="{DD36214E-3701-405B-8395-B421D809373E}" type="presParOf" srcId="{6272693F-F893-4BCD-8515-936E45523202}" destId="{247A8D77-C049-4880-8D76-FF1FD26C8C5D}" srcOrd="0" destOrd="0" presId="urn:microsoft.com/office/officeart/2005/8/layout/orgChart1"/>
    <dgm:cxn modelId="{B360B81B-546E-4A1E-B8E0-0DEA2F4ABD59}" type="presParOf" srcId="{6272693F-F893-4BCD-8515-936E45523202}" destId="{7875B4E1-FF36-4B49-A084-77A4DDE25140}" srcOrd="1" destOrd="0" presId="urn:microsoft.com/office/officeart/2005/8/layout/orgChart1"/>
    <dgm:cxn modelId="{D99B1033-2E37-466C-904E-6A3EBAAA2C3D}" type="presParOf" srcId="{10CBBBC1-5DF4-4521-925F-F8646376D964}" destId="{264BD6E5-D81A-466C-8DAE-73962A48E76C}" srcOrd="1" destOrd="0" presId="urn:microsoft.com/office/officeart/2005/8/layout/orgChart1"/>
    <dgm:cxn modelId="{62A07846-3F9C-4B8F-9AB6-31ECB410E36D}" type="presParOf" srcId="{10CBBBC1-5DF4-4521-925F-F8646376D964}" destId="{C8A65D5A-F68A-4104-BD2B-B8CDC647756B}" srcOrd="2" destOrd="0" presId="urn:microsoft.com/office/officeart/2005/8/layout/orgChart1"/>
    <dgm:cxn modelId="{A866C079-E73A-4234-852E-2A44B80823E8}" type="presParOf" srcId="{4FD21AD9-5537-455F-9917-4EAC2CB3B39F}" destId="{EB1390BC-681B-425F-B9B7-D79A632E084B}" srcOrd="10" destOrd="0" presId="urn:microsoft.com/office/officeart/2005/8/layout/orgChart1"/>
    <dgm:cxn modelId="{597B3561-9960-4BCB-BE67-5D0D0B69696C}" type="presParOf" srcId="{4FD21AD9-5537-455F-9917-4EAC2CB3B39F}" destId="{EE4EDC77-944F-4DAD-9A2B-137ECC53DBF9}" srcOrd="11" destOrd="0" presId="urn:microsoft.com/office/officeart/2005/8/layout/orgChart1"/>
    <dgm:cxn modelId="{8A65F1EA-2CC1-40B9-8DE7-7008BE00678F}" type="presParOf" srcId="{EE4EDC77-944F-4DAD-9A2B-137ECC53DBF9}" destId="{6B691C5D-A550-44C9-B779-C3921DF0ACCA}" srcOrd="0" destOrd="0" presId="urn:microsoft.com/office/officeart/2005/8/layout/orgChart1"/>
    <dgm:cxn modelId="{0AB08122-12A3-4279-AA32-3BA739BEF495}" type="presParOf" srcId="{6B691C5D-A550-44C9-B779-C3921DF0ACCA}" destId="{83FCA1FC-1E6D-4B8D-9E70-66F3968F3990}" srcOrd="0" destOrd="0" presId="urn:microsoft.com/office/officeart/2005/8/layout/orgChart1"/>
    <dgm:cxn modelId="{C55E6FE0-7B26-407E-B1A0-414D750ABC5B}" type="presParOf" srcId="{6B691C5D-A550-44C9-B779-C3921DF0ACCA}" destId="{DFA1782D-4108-4BCF-881B-2B4B3A3EBD83}" srcOrd="1" destOrd="0" presId="urn:microsoft.com/office/officeart/2005/8/layout/orgChart1"/>
    <dgm:cxn modelId="{A2BED3D8-74F8-4CF6-9D4E-E3839A644B43}" type="presParOf" srcId="{EE4EDC77-944F-4DAD-9A2B-137ECC53DBF9}" destId="{5CB953C5-0975-4C6F-A330-96C41A25123D}" srcOrd="1" destOrd="0" presId="urn:microsoft.com/office/officeart/2005/8/layout/orgChart1"/>
    <dgm:cxn modelId="{92372613-7582-4EEA-9B58-88B044E9ECC0}" type="presParOf" srcId="{EE4EDC77-944F-4DAD-9A2B-137ECC53DBF9}" destId="{D9952BEA-53E1-4375-84B3-B0C638677AD4}" srcOrd="2" destOrd="0" presId="urn:microsoft.com/office/officeart/2005/8/layout/orgChart1"/>
    <dgm:cxn modelId="{6A2C78DC-A01D-48BE-B175-48153277A1A1}" type="presParOf" srcId="{4FD21AD9-5537-455F-9917-4EAC2CB3B39F}" destId="{96BA9B1F-1111-49E5-B944-270D86AF5BDA}" srcOrd="12" destOrd="0" presId="urn:microsoft.com/office/officeart/2005/8/layout/orgChart1"/>
    <dgm:cxn modelId="{8FE7B544-CE1F-441A-8AA8-A3F72E8E70D6}" type="presParOf" srcId="{4FD21AD9-5537-455F-9917-4EAC2CB3B39F}" destId="{0952E75D-2351-4BD6-928A-3F4290B1109A}" srcOrd="13" destOrd="0" presId="urn:microsoft.com/office/officeart/2005/8/layout/orgChart1"/>
    <dgm:cxn modelId="{BD5BAB1E-77EE-4D21-8837-367D2444E904}" type="presParOf" srcId="{0952E75D-2351-4BD6-928A-3F4290B1109A}" destId="{DFF42FBD-20CD-48E3-90F9-68B9770F30B4}" srcOrd="0" destOrd="0" presId="urn:microsoft.com/office/officeart/2005/8/layout/orgChart1"/>
    <dgm:cxn modelId="{1416A36D-957A-416E-ABEB-7D308680AEDA}" type="presParOf" srcId="{DFF42FBD-20CD-48E3-90F9-68B9770F30B4}" destId="{00D341AC-11F8-4034-A59D-1ECEEFEB2F8B}" srcOrd="0" destOrd="0" presId="urn:microsoft.com/office/officeart/2005/8/layout/orgChart1"/>
    <dgm:cxn modelId="{B11CB518-62C5-4DCF-B105-265EA4BB3C4C}" type="presParOf" srcId="{DFF42FBD-20CD-48E3-90F9-68B9770F30B4}" destId="{9DB8472B-9824-45EC-8A7D-B7A0491F8C7C}" srcOrd="1" destOrd="0" presId="urn:microsoft.com/office/officeart/2005/8/layout/orgChart1"/>
    <dgm:cxn modelId="{A5042B0B-FE3F-496E-A4E6-DACFF5AA6266}" type="presParOf" srcId="{0952E75D-2351-4BD6-928A-3F4290B1109A}" destId="{23C850B0-82D8-4305-8AD4-1CE6931EC280}" srcOrd="1" destOrd="0" presId="urn:microsoft.com/office/officeart/2005/8/layout/orgChart1"/>
    <dgm:cxn modelId="{D564E902-CB99-41CD-9732-75EBCFE439F6}" type="presParOf" srcId="{0952E75D-2351-4BD6-928A-3F4290B1109A}" destId="{3A247B02-4022-4E2D-9D6F-FEDEBDCD7373}" srcOrd="2" destOrd="0" presId="urn:microsoft.com/office/officeart/2005/8/layout/orgChart1"/>
    <dgm:cxn modelId="{530FB2B5-F460-4075-B61F-B92DFD67F840}" type="presParOf" srcId="{4FD21AD9-5537-455F-9917-4EAC2CB3B39F}" destId="{059D12EC-8018-4B96-9EF9-7EEC17DBCC31}" srcOrd="14" destOrd="0" presId="urn:microsoft.com/office/officeart/2005/8/layout/orgChart1"/>
    <dgm:cxn modelId="{8C917FF1-F39B-4345-82AB-68050CD7F807}" type="presParOf" srcId="{4FD21AD9-5537-455F-9917-4EAC2CB3B39F}" destId="{CB95C215-9253-4435-AEA8-4B97D09C9FDA}" srcOrd="15" destOrd="0" presId="urn:microsoft.com/office/officeart/2005/8/layout/orgChart1"/>
    <dgm:cxn modelId="{8F77DCD8-64DA-491A-8A4E-C4706B0F47CA}" type="presParOf" srcId="{CB95C215-9253-4435-AEA8-4B97D09C9FDA}" destId="{2B0907F3-8427-4FD0-9468-C2E71CBF2DE8}" srcOrd="0" destOrd="0" presId="urn:microsoft.com/office/officeart/2005/8/layout/orgChart1"/>
    <dgm:cxn modelId="{158CA0CA-EF94-49F7-80E9-E7BA4409D97A}" type="presParOf" srcId="{2B0907F3-8427-4FD0-9468-C2E71CBF2DE8}" destId="{816EA164-5E13-4560-9F1E-F31B6427E49C}" srcOrd="0" destOrd="0" presId="urn:microsoft.com/office/officeart/2005/8/layout/orgChart1"/>
    <dgm:cxn modelId="{48628333-5AF7-4434-B749-E623A5C95501}" type="presParOf" srcId="{2B0907F3-8427-4FD0-9468-C2E71CBF2DE8}" destId="{523E3A2A-5338-40C5-93EC-13357B3C59DE}" srcOrd="1" destOrd="0" presId="urn:microsoft.com/office/officeart/2005/8/layout/orgChart1"/>
    <dgm:cxn modelId="{7A92F27C-0DC2-427A-A4FD-7F85A7F29AB3}" type="presParOf" srcId="{CB95C215-9253-4435-AEA8-4B97D09C9FDA}" destId="{2DA7BFC0-9136-4FCD-AB1A-71E681E6FC16}" srcOrd="1" destOrd="0" presId="urn:microsoft.com/office/officeart/2005/8/layout/orgChart1"/>
    <dgm:cxn modelId="{565DC4C9-2643-4D28-8D7A-B2112B0DBCDB}" type="presParOf" srcId="{CB95C215-9253-4435-AEA8-4B97D09C9FDA}" destId="{89B80135-409E-4A63-B8BC-A970F8519845}" srcOrd="2" destOrd="0" presId="urn:microsoft.com/office/officeart/2005/8/layout/orgChart1"/>
    <dgm:cxn modelId="{F3EDFCD6-AAB4-4B4F-AE5A-C15FDB028403}" type="presParOf" srcId="{88103E6A-FBEF-4021-9829-F011D58A13B6}" destId="{922B5B2F-9DB2-44E2-A4F8-7DC5FACE28D2}" srcOrd="2" destOrd="0" presId="urn:microsoft.com/office/officeart/2005/8/layout/orgChart1"/>
    <dgm:cxn modelId="{CADB6CCF-CC0F-41F2-A829-F9D6243214BE}" type="presParOf" srcId="{AE75E890-F082-4F18-9677-AD0424D57EF9}" destId="{BE5D7DD0-8E63-4B2D-9DAC-2A11C7BD7550}" srcOrd="2" destOrd="0" presId="urn:microsoft.com/office/officeart/2005/8/layout/orgChart1"/>
    <dgm:cxn modelId="{DF87736C-97CC-4FE2-809B-C7531589BB58}" type="presParOf" srcId="{AE75E890-F082-4F18-9677-AD0424D57EF9}" destId="{12C76B98-9091-4212-9D3B-66C9328A8949}" srcOrd="3" destOrd="0" presId="urn:microsoft.com/office/officeart/2005/8/layout/orgChart1"/>
    <dgm:cxn modelId="{8B59D961-1E86-438E-A6CA-E6ACCED20C81}" type="presParOf" srcId="{12C76B98-9091-4212-9D3B-66C9328A8949}" destId="{1E74935A-2FAB-495F-84D7-A2FEB44EC39C}" srcOrd="0" destOrd="0" presId="urn:microsoft.com/office/officeart/2005/8/layout/orgChart1"/>
    <dgm:cxn modelId="{2110A0E5-F834-4774-B061-6578809A1F6F}" type="presParOf" srcId="{1E74935A-2FAB-495F-84D7-A2FEB44EC39C}" destId="{7941FBC9-6C21-4A32-8201-F8AA8A6D8F9E}" srcOrd="0" destOrd="0" presId="urn:microsoft.com/office/officeart/2005/8/layout/orgChart1"/>
    <dgm:cxn modelId="{E3B75FC4-3F2C-42EA-B859-BD7BCCD0C891}" type="presParOf" srcId="{1E74935A-2FAB-495F-84D7-A2FEB44EC39C}" destId="{E2EA2002-B265-4DC5-824D-B74C00DBC447}" srcOrd="1" destOrd="0" presId="urn:microsoft.com/office/officeart/2005/8/layout/orgChart1"/>
    <dgm:cxn modelId="{E57056A6-61A1-439D-958B-A93DFB9A5904}" type="presParOf" srcId="{12C76B98-9091-4212-9D3B-66C9328A8949}" destId="{34961908-F526-4676-8253-C72A7301AF34}" srcOrd="1" destOrd="0" presId="urn:microsoft.com/office/officeart/2005/8/layout/orgChart1"/>
    <dgm:cxn modelId="{7F6514D9-2F7F-46B1-97D3-3446A8215584}" type="presParOf" srcId="{34961908-F526-4676-8253-C72A7301AF34}" destId="{7959966B-FDB6-4049-8D0C-264276D81E40}" srcOrd="0" destOrd="0" presId="urn:microsoft.com/office/officeart/2005/8/layout/orgChart1"/>
    <dgm:cxn modelId="{C53C51F2-A33D-4A4C-80F1-C889DE980684}" type="presParOf" srcId="{34961908-F526-4676-8253-C72A7301AF34}" destId="{C90BDC6B-F9EB-470C-8038-6D735DEBA744}" srcOrd="1" destOrd="0" presId="urn:microsoft.com/office/officeart/2005/8/layout/orgChart1"/>
    <dgm:cxn modelId="{DDA17146-8C87-4200-8F80-95D218AAD492}" type="presParOf" srcId="{C90BDC6B-F9EB-470C-8038-6D735DEBA744}" destId="{96BC931E-9AE7-4CC1-975D-93984CA6BFA0}" srcOrd="0" destOrd="0" presId="urn:microsoft.com/office/officeart/2005/8/layout/orgChart1"/>
    <dgm:cxn modelId="{B657C263-2436-4665-80DD-664C34FA0B5D}" type="presParOf" srcId="{96BC931E-9AE7-4CC1-975D-93984CA6BFA0}" destId="{17945820-21AA-494D-A9F9-4BD2F4EF2267}" srcOrd="0" destOrd="0" presId="urn:microsoft.com/office/officeart/2005/8/layout/orgChart1"/>
    <dgm:cxn modelId="{FF2D1ED6-8791-4196-B6FF-19D3DBE97735}" type="presParOf" srcId="{96BC931E-9AE7-4CC1-975D-93984CA6BFA0}" destId="{3BE0B708-6DB6-46C8-9B6B-EF5D36FD371A}" srcOrd="1" destOrd="0" presId="urn:microsoft.com/office/officeart/2005/8/layout/orgChart1"/>
    <dgm:cxn modelId="{3B92A88B-F36C-4E0B-A289-0B08135253DB}" type="presParOf" srcId="{C90BDC6B-F9EB-470C-8038-6D735DEBA744}" destId="{1F48414E-ABCE-4C75-BBA8-C548AB3B0FF4}" srcOrd="1" destOrd="0" presId="urn:microsoft.com/office/officeart/2005/8/layout/orgChart1"/>
    <dgm:cxn modelId="{49E23970-427F-435A-AE2E-EB3551621821}" type="presParOf" srcId="{C90BDC6B-F9EB-470C-8038-6D735DEBA744}" destId="{AE0B0192-55F3-4B88-AF69-64B5A0B9631A}" srcOrd="2" destOrd="0" presId="urn:microsoft.com/office/officeart/2005/8/layout/orgChart1"/>
    <dgm:cxn modelId="{A8348763-7676-4B2C-A4A7-1E2005D09C51}" type="presParOf" srcId="{34961908-F526-4676-8253-C72A7301AF34}" destId="{7A91C42F-CDFF-429C-8EAC-3C6E3FAE079E}" srcOrd="2" destOrd="0" presId="urn:microsoft.com/office/officeart/2005/8/layout/orgChart1"/>
    <dgm:cxn modelId="{7F61AFCD-7443-4FC6-B807-A46F9AC7832C}" type="presParOf" srcId="{34961908-F526-4676-8253-C72A7301AF34}" destId="{56ED4659-0F7D-406A-9558-13D3917FD7B7}" srcOrd="3" destOrd="0" presId="urn:microsoft.com/office/officeart/2005/8/layout/orgChart1"/>
    <dgm:cxn modelId="{ABD0800F-2336-40D2-9C2C-F92CCB9CBB62}" type="presParOf" srcId="{56ED4659-0F7D-406A-9558-13D3917FD7B7}" destId="{D173152F-814E-4C57-B176-0621D22C75DE}" srcOrd="0" destOrd="0" presId="urn:microsoft.com/office/officeart/2005/8/layout/orgChart1"/>
    <dgm:cxn modelId="{BD2A5A9E-187B-4854-8243-EBC5197340F8}" type="presParOf" srcId="{D173152F-814E-4C57-B176-0621D22C75DE}" destId="{E399A742-1C92-4567-A366-8836FF8FF383}" srcOrd="0" destOrd="0" presId="urn:microsoft.com/office/officeart/2005/8/layout/orgChart1"/>
    <dgm:cxn modelId="{59B811DE-7567-4528-805D-6C16D88DD68B}" type="presParOf" srcId="{D173152F-814E-4C57-B176-0621D22C75DE}" destId="{5B511A8D-7E13-4FBD-807A-A18DCF1874DB}" srcOrd="1" destOrd="0" presId="urn:microsoft.com/office/officeart/2005/8/layout/orgChart1"/>
    <dgm:cxn modelId="{9CB03AA6-CC6E-47A1-BEE9-0BD1C6A40F79}" type="presParOf" srcId="{56ED4659-0F7D-406A-9558-13D3917FD7B7}" destId="{0E1EC8B4-94BA-4F94-AE35-09DE6DB0D46A}" srcOrd="1" destOrd="0" presId="urn:microsoft.com/office/officeart/2005/8/layout/orgChart1"/>
    <dgm:cxn modelId="{064876D0-3FD0-4707-90C9-6A587CB5791D}" type="presParOf" srcId="{56ED4659-0F7D-406A-9558-13D3917FD7B7}" destId="{C47C7069-433B-40F6-80B8-841D803D0FB5}" srcOrd="2" destOrd="0" presId="urn:microsoft.com/office/officeart/2005/8/layout/orgChart1"/>
    <dgm:cxn modelId="{221963A3-C5A4-49A6-9E25-BB4DAB92FC67}" type="presParOf" srcId="{34961908-F526-4676-8253-C72A7301AF34}" destId="{76E1AE81-739A-4963-B9AF-9635E27697C5}" srcOrd="4" destOrd="0" presId="urn:microsoft.com/office/officeart/2005/8/layout/orgChart1"/>
    <dgm:cxn modelId="{A8CF7A35-B5B3-493C-BD17-657532FA2A78}" type="presParOf" srcId="{34961908-F526-4676-8253-C72A7301AF34}" destId="{17C7AFE8-AD5F-4DC6-AA56-C5C5593FF272}" srcOrd="5" destOrd="0" presId="urn:microsoft.com/office/officeart/2005/8/layout/orgChart1"/>
    <dgm:cxn modelId="{209A35C7-FDB9-41D4-8849-8C024FAD2E0F}" type="presParOf" srcId="{17C7AFE8-AD5F-4DC6-AA56-C5C5593FF272}" destId="{27B3B34C-C12B-408B-A0F5-7509F7E4FD99}" srcOrd="0" destOrd="0" presId="urn:microsoft.com/office/officeart/2005/8/layout/orgChart1"/>
    <dgm:cxn modelId="{1DD60A89-29DA-4919-A28B-ECA321DA280E}" type="presParOf" srcId="{27B3B34C-C12B-408B-A0F5-7509F7E4FD99}" destId="{C0D4EEB6-909C-4794-AAAA-87CADFFE777F}" srcOrd="0" destOrd="0" presId="urn:microsoft.com/office/officeart/2005/8/layout/orgChart1"/>
    <dgm:cxn modelId="{37E29019-AC09-45F3-B696-839E7B36EAFF}" type="presParOf" srcId="{27B3B34C-C12B-408B-A0F5-7509F7E4FD99}" destId="{B541FE2C-24A1-476B-8080-030E01746123}" srcOrd="1" destOrd="0" presId="urn:microsoft.com/office/officeart/2005/8/layout/orgChart1"/>
    <dgm:cxn modelId="{D1113A79-6440-4278-9DA1-773E1205F47D}" type="presParOf" srcId="{17C7AFE8-AD5F-4DC6-AA56-C5C5593FF272}" destId="{AB2BE52B-2CDE-479D-86C9-23F50D0BADD8}" srcOrd="1" destOrd="0" presId="urn:microsoft.com/office/officeart/2005/8/layout/orgChart1"/>
    <dgm:cxn modelId="{83F34DBF-7D59-41D0-923E-AEBB4F0D00F5}" type="presParOf" srcId="{17C7AFE8-AD5F-4DC6-AA56-C5C5593FF272}" destId="{C69F8CBE-1027-4E8C-8293-777E000D02FC}" srcOrd="2" destOrd="0" presId="urn:microsoft.com/office/officeart/2005/8/layout/orgChart1"/>
    <dgm:cxn modelId="{E3B4C4E9-A60D-4CBB-B51D-67E217DAD0C0}" type="presParOf" srcId="{34961908-F526-4676-8253-C72A7301AF34}" destId="{73DF3977-B165-4C5D-A06F-E7C9C5A3640E}" srcOrd="6" destOrd="0" presId="urn:microsoft.com/office/officeart/2005/8/layout/orgChart1"/>
    <dgm:cxn modelId="{FF0C106D-7251-4B5C-9ADD-AA656A10DD58}" type="presParOf" srcId="{34961908-F526-4676-8253-C72A7301AF34}" destId="{CE314406-81D6-4B55-8C7A-3A49DD846344}" srcOrd="7" destOrd="0" presId="urn:microsoft.com/office/officeart/2005/8/layout/orgChart1"/>
    <dgm:cxn modelId="{6050F6A3-930A-4BD4-AAEE-3B770797B46E}" type="presParOf" srcId="{CE314406-81D6-4B55-8C7A-3A49DD846344}" destId="{4417835C-22E5-49C0-86BF-94165D45401C}" srcOrd="0" destOrd="0" presId="urn:microsoft.com/office/officeart/2005/8/layout/orgChart1"/>
    <dgm:cxn modelId="{00550AFE-2758-480E-97EC-B61D2B729550}" type="presParOf" srcId="{4417835C-22E5-49C0-86BF-94165D45401C}" destId="{D199CB1E-7FC7-4967-943C-009842DD7A24}" srcOrd="0" destOrd="0" presId="urn:microsoft.com/office/officeart/2005/8/layout/orgChart1"/>
    <dgm:cxn modelId="{D066EE5B-C35E-4AB7-9412-978C837A1894}" type="presParOf" srcId="{4417835C-22E5-49C0-86BF-94165D45401C}" destId="{7F2F3DAD-53B9-451D-9F39-2E7A822F54AB}" srcOrd="1" destOrd="0" presId="urn:microsoft.com/office/officeart/2005/8/layout/orgChart1"/>
    <dgm:cxn modelId="{A2E1F007-DC70-441F-85A1-C76D0149556A}" type="presParOf" srcId="{CE314406-81D6-4B55-8C7A-3A49DD846344}" destId="{100E9C01-A32B-46E1-9455-E7910E96ACF5}" srcOrd="1" destOrd="0" presId="urn:microsoft.com/office/officeart/2005/8/layout/orgChart1"/>
    <dgm:cxn modelId="{53420E41-EA00-4339-8754-E54C4ABE0201}" type="presParOf" srcId="{CE314406-81D6-4B55-8C7A-3A49DD846344}" destId="{A4CF33A0-2370-4D5D-B8A4-ADC7675EB41C}" srcOrd="2" destOrd="0" presId="urn:microsoft.com/office/officeart/2005/8/layout/orgChart1"/>
    <dgm:cxn modelId="{B570F97E-D668-43AF-87A2-81613AB45515}" type="presParOf" srcId="{34961908-F526-4676-8253-C72A7301AF34}" destId="{7B0EBF05-A238-4647-AAEF-691F8A942F7B}" srcOrd="8" destOrd="0" presId="urn:microsoft.com/office/officeart/2005/8/layout/orgChart1"/>
    <dgm:cxn modelId="{2F966DAD-3CF9-41CA-9F01-A9FEC29F36F8}" type="presParOf" srcId="{34961908-F526-4676-8253-C72A7301AF34}" destId="{70BE8941-B460-47A8-A30A-73E86FCDE997}" srcOrd="9" destOrd="0" presId="urn:microsoft.com/office/officeart/2005/8/layout/orgChart1"/>
    <dgm:cxn modelId="{81B235FF-80B6-4B29-82B3-F48AE90C5B25}" type="presParOf" srcId="{70BE8941-B460-47A8-A30A-73E86FCDE997}" destId="{2B86A363-B904-4342-A816-D34A162C774E}" srcOrd="0" destOrd="0" presId="urn:microsoft.com/office/officeart/2005/8/layout/orgChart1"/>
    <dgm:cxn modelId="{27761C77-698A-474E-887C-1367C932E688}" type="presParOf" srcId="{2B86A363-B904-4342-A816-D34A162C774E}" destId="{9E3D51FD-9CE6-4F01-9CD7-A3DA3F051F04}" srcOrd="0" destOrd="0" presId="urn:microsoft.com/office/officeart/2005/8/layout/orgChart1"/>
    <dgm:cxn modelId="{D95C8CCF-779D-48AA-85AA-09F25B84F750}" type="presParOf" srcId="{2B86A363-B904-4342-A816-D34A162C774E}" destId="{B09A7A32-4387-4524-B99C-82D00D391FF4}" srcOrd="1" destOrd="0" presId="urn:microsoft.com/office/officeart/2005/8/layout/orgChart1"/>
    <dgm:cxn modelId="{3A527C13-BF20-4E4E-B2CE-9CE2B18BE0A2}" type="presParOf" srcId="{70BE8941-B460-47A8-A30A-73E86FCDE997}" destId="{CFAB7C61-AF0C-4F49-A686-E1510038FCFB}" srcOrd="1" destOrd="0" presId="urn:microsoft.com/office/officeart/2005/8/layout/orgChart1"/>
    <dgm:cxn modelId="{5B39B613-C6A6-470C-A4D5-6883511079A8}" type="presParOf" srcId="{70BE8941-B460-47A8-A30A-73E86FCDE997}" destId="{13A5EFF5-A1DB-492B-B33D-F2A056292F6A}" srcOrd="2" destOrd="0" presId="urn:microsoft.com/office/officeart/2005/8/layout/orgChart1"/>
    <dgm:cxn modelId="{6D191949-BCDF-4F6B-ADB6-DF728F848B5F}" type="presParOf" srcId="{34961908-F526-4676-8253-C72A7301AF34}" destId="{E6E2A86B-951F-4E78-80AA-8CDC3628AF14}" srcOrd="10" destOrd="0" presId="urn:microsoft.com/office/officeart/2005/8/layout/orgChart1"/>
    <dgm:cxn modelId="{EB75F88D-2EE0-4565-A0E4-DDB70A4054C3}" type="presParOf" srcId="{34961908-F526-4676-8253-C72A7301AF34}" destId="{34B91BBA-4800-43E4-A0DB-1AD9A029762A}" srcOrd="11" destOrd="0" presId="urn:microsoft.com/office/officeart/2005/8/layout/orgChart1"/>
    <dgm:cxn modelId="{57572B62-EF2C-47F2-B56C-38B4605FA534}" type="presParOf" srcId="{34B91BBA-4800-43E4-A0DB-1AD9A029762A}" destId="{2CCCABEB-52FA-4443-8033-9C3E3EE4D86B}" srcOrd="0" destOrd="0" presId="urn:microsoft.com/office/officeart/2005/8/layout/orgChart1"/>
    <dgm:cxn modelId="{F7CB1AF7-A065-42E2-AF95-F088C36BAC5A}" type="presParOf" srcId="{2CCCABEB-52FA-4443-8033-9C3E3EE4D86B}" destId="{BC7FB718-45E8-4960-BCE2-9DE46516420B}" srcOrd="0" destOrd="0" presId="urn:microsoft.com/office/officeart/2005/8/layout/orgChart1"/>
    <dgm:cxn modelId="{3EAB4E07-9E91-4DDE-89CD-D7D4AFCF2B3D}" type="presParOf" srcId="{2CCCABEB-52FA-4443-8033-9C3E3EE4D86B}" destId="{415D0F62-30CF-433B-84FB-820749D90215}" srcOrd="1" destOrd="0" presId="urn:microsoft.com/office/officeart/2005/8/layout/orgChart1"/>
    <dgm:cxn modelId="{0970DD8A-8B13-4CA5-BC97-FDA832646251}" type="presParOf" srcId="{34B91BBA-4800-43E4-A0DB-1AD9A029762A}" destId="{1DDE4260-6A57-438F-B39F-4E6FE788EA57}" srcOrd="1" destOrd="0" presId="urn:microsoft.com/office/officeart/2005/8/layout/orgChart1"/>
    <dgm:cxn modelId="{FF37CB7C-0772-41EF-8875-BFB7FBFD9A32}" type="presParOf" srcId="{34B91BBA-4800-43E4-A0DB-1AD9A029762A}" destId="{FC4E5947-C16B-4E72-8BD6-75EC6F6CB3D8}" srcOrd="2" destOrd="0" presId="urn:microsoft.com/office/officeart/2005/8/layout/orgChart1"/>
    <dgm:cxn modelId="{DED6F568-619D-465A-98D8-115C78CBE710}" type="presParOf" srcId="{34961908-F526-4676-8253-C72A7301AF34}" destId="{99FD47F7-1735-4BA1-9983-C5C5604864E7}" srcOrd="12" destOrd="0" presId="urn:microsoft.com/office/officeart/2005/8/layout/orgChart1"/>
    <dgm:cxn modelId="{35DD5CA2-1C51-481E-8C35-84061888C0E3}" type="presParOf" srcId="{34961908-F526-4676-8253-C72A7301AF34}" destId="{81E6A822-851B-465A-BC66-9CEFF23288DB}" srcOrd="13" destOrd="0" presId="urn:microsoft.com/office/officeart/2005/8/layout/orgChart1"/>
    <dgm:cxn modelId="{113AB7F7-B40C-43F1-9284-1A1EBCE8D324}" type="presParOf" srcId="{81E6A822-851B-465A-BC66-9CEFF23288DB}" destId="{ABF92CDA-60D1-49FF-9111-70F897AD6295}" srcOrd="0" destOrd="0" presId="urn:microsoft.com/office/officeart/2005/8/layout/orgChart1"/>
    <dgm:cxn modelId="{0D1C035F-7293-47F9-8E15-2B0D84CC5331}" type="presParOf" srcId="{ABF92CDA-60D1-49FF-9111-70F897AD6295}" destId="{89F5595C-2FF0-4C94-973D-E3E8F6702697}" srcOrd="0" destOrd="0" presId="urn:microsoft.com/office/officeart/2005/8/layout/orgChart1"/>
    <dgm:cxn modelId="{619E3708-ED60-4490-A214-F69CB2E4D1FB}" type="presParOf" srcId="{ABF92CDA-60D1-49FF-9111-70F897AD6295}" destId="{5F058425-111F-4C9D-8193-E4A89D0E70EF}" srcOrd="1" destOrd="0" presId="urn:microsoft.com/office/officeart/2005/8/layout/orgChart1"/>
    <dgm:cxn modelId="{5AD2E7D1-3914-4311-83B5-C5B9DCFB3780}" type="presParOf" srcId="{81E6A822-851B-465A-BC66-9CEFF23288DB}" destId="{25382EE1-2669-4B4F-8613-D259596E0331}" srcOrd="1" destOrd="0" presId="urn:microsoft.com/office/officeart/2005/8/layout/orgChart1"/>
    <dgm:cxn modelId="{9582F7C7-FE5F-4305-B386-D97A895CEB8F}" type="presParOf" srcId="{81E6A822-851B-465A-BC66-9CEFF23288DB}" destId="{CA9D12CA-2639-41E5-A619-42B3E18D73E1}" srcOrd="2" destOrd="0" presId="urn:microsoft.com/office/officeart/2005/8/layout/orgChart1"/>
    <dgm:cxn modelId="{0DEBDB44-31D2-4226-B51F-DCF63781FB65}" type="presParOf" srcId="{12C76B98-9091-4212-9D3B-66C9328A8949}" destId="{031AA7A3-5C20-4179-A816-D0F9442D7AAF}" srcOrd="2" destOrd="0" presId="urn:microsoft.com/office/officeart/2005/8/layout/orgChart1"/>
    <dgm:cxn modelId="{D10E0BF7-5DB7-4566-B9CE-9ECA335041DE}" type="presParOf" srcId="{E50C4C4C-A909-4891-BC9E-6D8B39AF563A}" destId="{5A718D1F-F2AE-4E33-8707-E96FCB64D7B2}" srcOrd="2" destOrd="0" presId="urn:microsoft.com/office/officeart/2005/8/layout/orgChart1"/>
  </dgm:cxnLst>
  <dgm:bg>
    <a:noFill/>
    <a:effectLst/>
  </dgm:bg>
  <dgm:whole>
    <a:ln>
      <a:noFill/>
    </a:ln>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650DDEF1-DC3E-4FC2-9708-9B517F0F00B7}" type="doc">
      <dgm:prSet loTypeId="urn:microsoft.com/office/officeart/2005/8/layout/orgChart1" loCatId="hierarchy" qsTypeId="urn:microsoft.com/office/officeart/2005/8/quickstyle/3d4" qsCatId="3D" csTypeId="urn:microsoft.com/office/officeart/2005/8/colors/accent0_2" csCatId="mainScheme" phldr="1"/>
      <dgm:spPr/>
      <dgm:t>
        <a:bodyPr/>
        <a:lstStyle/>
        <a:p>
          <a:endParaRPr lang="en-US"/>
        </a:p>
      </dgm:t>
    </dgm:pt>
    <dgm:pt modelId="{7EB43BFB-02BE-45B5-9327-8D2179050CE6}">
      <dgm:prSet custT="1"/>
      <dgm:spPr>
        <a:ln>
          <a:solidFill>
            <a:schemeClr val="tx1">
              <a:lumMod val="65000"/>
              <a:lumOff val="35000"/>
              <a:alpha val="80000"/>
            </a:schemeClr>
          </a:solidFill>
        </a:ln>
      </dgm:spPr>
      <dgm:t>
        <a:bodyPr/>
        <a:lstStyle/>
        <a:p>
          <a:r>
            <a:rPr lang="fa-IR" sz="1700" b="1" dirty="0">
              <a:solidFill>
                <a:schemeClr val="tx1">
                  <a:lumMod val="75000"/>
                  <a:lumOff val="25000"/>
                </a:schemeClr>
              </a:solidFill>
              <a:effectLst>
                <a:outerShdw blurRad="38100" dist="38100" dir="2700000" algn="tl">
                  <a:srgbClr val="000000">
                    <a:alpha val="43137"/>
                  </a:srgbClr>
                </a:outerShdw>
              </a:effectLst>
              <a:cs typeface="B Kamran" pitchFamily="2" charset="-78"/>
            </a:rPr>
            <a:t>امنیت</a:t>
          </a:r>
          <a:endParaRPr lang="en-US" sz="1700" b="1" dirty="0">
            <a:solidFill>
              <a:schemeClr val="tx1">
                <a:lumMod val="75000"/>
                <a:lumOff val="25000"/>
              </a:schemeClr>
            </a:solidFill>
            <a:effectLst>
              <a:outerShdw blurRad="38100" dist="38100" dir="2700000" algn="tl">
                <a:srgbClr val="000000">
                  <a:alpha val="43137"/>
                </a:srgbClr>
              </a:outerShdw>
            </a:effectLst>
            <a:cs typeface="B Kamran" pitchFamily="2" charset="-78"/>
          </a:endParaRPr>
        </a:p>
      </dgm:t>
    </dgm:pt>
    <dgm:pt modelId="{AC5D63BA-7A74-4ADD-A2D8-3243D1B767ED}" type="parTrans" cxnId="{CD22EDE0-4143-4DB8-B3C3-9112214FB586}">
      <dgm:prSet/>
      <dgm:spPr/>
      <dgm:t>
        <a:bodyPr/>
        <a:lstStyle/>
        <a:p>
          <a:endParaRPr lang="en-US">
            <a:cs typeface="B Yekan" pitchFamily="2" charset="-78"/>
          </a:endParaRPr>
        </a:p>
      </dgm:t>
    </dgm:pt>
    <dgm:pt modelId="{1D91C69D-F118-4908-8475-6DD8389C49A4}" type="sibTrans" cxnId="{CD22EDE0-4143-4DB8-B3C3-9112214FB586}">
      <dgm:prSet/>
      <dgm:spPr/>
      <dgm:t>
        <a:bodyPr/>
        <a:lstStyle/>
        <a:p>
          <a:endParaRPr lang="en-US"/>
        </a:p>
      </dgm:t>
    </dgm:pt>
    <dgm:pt modelId="{2D1410DF-6460-4EA0-8AEE-13F2EB894DB6}">
      <dgm:prSet custT="1"/>
      <dgm:spPr>
        <a:ln>
          <a:solidFill>
            <a:schemeClr val="tx1">
              <a:lumMod val="65000"/>
              <a:lumOff val="35000"/>
              <a:alpha val="80000"/>
            </a:schemeClr>
          </a:solidFill>
        </a:ln>
      </dgm:spPr>
      <dgm:t>
        <a:bodyPr/>
        <a:lstStyle/>
        <a:p>
          <a:r>
            <a:rPr lang="fa-IR" sz="1700" dirty="0">
              <a:solidFill>
                <a:schemeClr val="tx1">
                  <a:lumMod val="75000"/>
                  <a:lumOff val="25000"/>
                </a:schemeClr>
              </a:solidFill>
              <a:cs typeface="B Kamran" pitchFamily="2" charset="-78"/>
            </a:rPr>
            <a:t>عملکردی</a:t>
          </a:r>
          <a:endParaRPr lang="en-US" sz="1700" dirty="0">
            <a:solidFill>
              <a:schemeClr val="tx1">
                <a:lumMod val="75000"/>
                <a:lumOff val="25000"/>
              </a:schemeClr>
            </a:solidFill>
            <a:cs typeface="B Kamran" pitchFamily="2" charset="-78"/>
          </a:endParaRPr>
        </a:p>
      </dgm:t>
    </dgm:pt>
    <dgm:pt modelId="{DECA74AE-0FB6-4A90-A4C0-82DE996EB735}" type="parTrans" cxnId="{57F6AA75-B709-4572-A6ED-9063ACC0406E}">
      <dgm:prSet/>
      <dgm:spPr>
        <a:noFill/>
        <a:ln w="25400">
          <a:solidFill>
            <a:schemeClr val="tx1">
              <a:lumMod val="65000"/>
              <a:lumOff val="35000"/>
              <a:alpha val="80000"/>
            </a:schemeClr>
          </a:solidFill>
        </a:ln>
      </dgm:spPr>
      <dgm:t>
        <a:bodyPr/>
        <a:lstStyle/>
        <a:p>
          <a:endParaRPr lang="en-US" sz="1700">
            <a:solidFill>
              <a:schemeClr val="tx1">
                <a:lumMod val="75000"/>
                <a:lumOff val="25000"/>
              </a:schemeClr>
            </a:solidFill>
            <a:cs typeface="B Kamran" pitchFamily="2" charset="-78"/>
          </a:endParaRPr>
        </a:p>
      </dgm:t>
    </dgm:pt>
    <dgm:pt modelId="{BEB61370-6E30-4F4C-AF92-51976943ECD3}" type="sibTrans" cxnId="{57F6AA75-B709-4572-A6ED-9063ACC0406E}">
      <dgm:prSet/>
      <dgm:spPr/>
      <dgm:t>
        <a:bodyPr/>
        <a:lstStyle/>
        <a:p>
          <a:endParaRPr lang="en-US"/>
        </a:p>
      </dgm:t>
    </dgm:pt>
    <dgm:pt modelId="{EE643EE9-469B-468F-A475-48E7D07A1627}">
      <dgm:prSet custT="1"/>
      <dgm:spPr>
        <a:ln>
          <a:solidFill>
            <a:schemeClr val="tx1">
              <a:lumMod val="65000"/>
              <a:lumOff val="35000"/>
              <a:alpha val="80000"/>
            </a:schemeClr>
          </a:solidFill>
        </a:ln>
      </dgm:spPr>
      <dgm:t>
        <a:bodyPr/>
        <a:lstStyle/>
        <a:p>
          <a:r>
            <a:rPr lang="fa-IR" sz="1700" dirty="0">
              <a:solidFill>
                <a:schemeClr val="tx1">
                  <a:lumMod val="75000"/>
                  <a:lumOff val="25000"/>
                </a:schemeClr>
              </a:solidFill>
              <a:cs typeface="B Kamran" pitchFamily="2" charset="-78"/>
            </a:rPr>
            <a:t>تمایز بین فضاهای خصوصی و عمومی</a:t>
          </a:r>
          <a:endParaRPr lang="en-US" sz="1700" dirty="0">
            <a:solidFill>
              <a:schemeClr val="tx1">
                <a:lumMod val="75000"/>
                <a:lumOff val="25000"/>
              </a:schemeClr>
            </a:solidFill>
            <a:cs typeface="B Kamran" pitchFamily="2" charset="-78"/>
          </a:endParaRPr>
        </a:p>
      </dgm:t>
    </dgm:pt>
    <dgm:pt modelId="{4235DEEE-DDB4-4884-8D5F-7210B638ECBD}" type="parTrans" cxnId="{5F015BD0-BF6E-4D9B-8932-3C2031CAE559}">
      <dgm:prSet/>
      <dgm:spPr>
        <a:ln>
          <a:solidFill>
            <a:schemeClr val="tx1">
              <a:lumMod val="65000"/>
              <a:lumOff val="35000"/>
              <a:alpha val="80000"/>
            </a:schemeClr>
          </a:solidFill>
        </a:ln>
      </dgm:spPr>
      <dgm:t>
        <a:bodyPr/>
        <a:lstStyle/>
        <a:p>
          <a:endParaRPr lang="en-US" sz="1700">
            <a:solidFill>
              <a:schemeClr val="tx1">
                <a:lumMod val="75000"/>
                <a:lumOff val="25000"/>
              </a:schemeClr>
            </a:solidFill>
            <a:cs typeface="B Kamran" pitchFamily="2" charset="-78"/>
          </a:endParaRPr>
        </a:p>
      </dgm:t>
    </dgm:pt>
    <dgm:pt modelId="{2E472224-44DE-4D36-A39D-C5819E6F8785}" type="sibTrans" cxnId="{5F015BD0-BF6E-4D9B-8932-3C2031CAE559}">
      <dgm:prSet/>
      <dgm:spPr/>
      <dgm:t>
        <a:bodyPr/>
        <a:lstStyle/>
        <a:p>
          <a:endParaRPr lang="en-US"/>
        </a:p>
      </dgm:t>
    </dgm:pt>
    <dgm:pt modelId="{F6E4A3A5-AD29-464A-9BD6-C2FC92524092}">
      <dgm:prSet custT="1"/>
      <dgm:spPr>
        <a:ln>
          <a:solidFill>
            <a:schemeClr val="tx1">
              <a:lumMod val="65000"/>
              <a:lumOff val="35000"/>
              <a:alpha val="80000"/>
            </a:schemeClr>
          </a:solidFill>
        </a:ln>
      </dgm:spPr>
      <dgm:t>
        <a:bodyPr/>
        <a:lstStyle/>
        <a:p>
          <a:r>
            <a:rPr lang="fa-IR" sz="1700" dirty="0">
              <a:solidFill>
                <a:schemeClr val="tx1">
                  <a:lumMod val="75000"/>
                  <a:lumOff val="25000"/>
                </a:schemeClr>
              </a:solidFill>
              <a:cs typeface="B Kamran" pitchFamily="2" charset="-78"/>
            </a:rPr>
            <a:t>پرهیز از گوشه های تاریک </a:t>
          </a:r>
          <a:endParaRPr lang="en-US" sz="1700" dirty="0">
            <a:solidFill>
              <a:schemeClr val="tx1">
                <a:lumMod val="75000"/>
                <a:lumOff val="25000"/>
              </a:schemeClr>
            </a:solidFill>
            <a:cs typeface="B Kamran" pitchFamily="2" charset="-78"/>
          </a:endParaRPr>
        </a:p>
      </dgm:t>
    </dgm:pt>
    <dgm:pt modelId="{E0A193E8-379E-4C38-8BA7-45CE2948555B}" type="parTrans" cxnId="{2B18DD4F-5282-4658-9837-1CE954C91318}">
      <dgm:prSet/>
      <dgm:spPr>
        <a:ln>
          <a:solidFill>
            <a:schemeClr val="tx1">
              <a:lumMod val="65000"/>
              <a:lumOff val="35000"/>
              <a:alpha val="80000"/>
            </a:schemeClr>
          </a:solidFill>
        </a:ln>
      </dgm:spPr>
      <dgm:t>
        <a:bodyPr/>
        <a:lstStyle/>
        <a:p>
          <a:endParaRPr lang="en-US" sz="1700">
            <a:solidFill>
              <a:schemeClr val="tx1">
                <a:lumMod val="75000"/>
                <a:lumOff val="25000"/>
              </a:schemeClr>
            </a:solidFill>
            <a:cs typeface="B Kamran" pitchFamily="2" charset="-78"/>
          </a:endParaRPr>
        </a:p>
      </dgm:t>
    </dgm:pt>
    <dgm:pt modelId="{AA976D13-E577-4B76-9904-341A5B12A95F}" type="sibTrans" cxnId="{2B18DD4F-5282-4658-9837-1CE954C91318}">
      <dgm:prSet/>
      <dgm:spPr/>
      <dgm:t>
        <a:bodyPr/>
        <a:lstStyle/>
        <a:p>
          <a:endParaRPr lang="en-US"/>
        </a:p>
      </dgm:t>
    </dgm:pt>
    <dgm:pt modelId="{ACBB522A-DCC7-4681-A3B9-A7C0CB7697D6}">
      <dgm:prSet custT="1"/>
      <dgm:spPr>
        <a:ln>
          <a:solidFill>
            <a:schemeClr val="tx1">
              <a:lumMod val="65000"/>
              <a:lumOff val="35000"/>
              <a:alpha val="80000"/>
            </a:schemeClr>
          </a:solidFill>
        </a:ln>
      </dgm:spPr>
      <dgm:t>
        <a:bodyPr/>
        <a:lstStyle/>
        <a:p>
          <a:r>
            <a:rPr lang="fa-IR" sz="1700" dirty="0">
              <a:solidFill>
                <a:schemeClr val="tx1">
                  <a:lumMod val="75000"/>
                  <a:lumOff val="25000"/>
                </a:schemeClr>
              </a:solidFill>
              <a:cs typeface="B Kamran" pitchFamily="2" charset="-78"/>
            </a:rPr>
            <a:t>نورپردازی تقاطع ها در شب</a:t>
          </a:r>
          <a:endParaRPr lang="en-US" sz="1700" dirty="0">
            <a:solidFill>
              <a:schemeClr val="tx1">
                <a:lumMod val="75000"/>
                <a:lumOff val="25000"/>
              </a:schemeClr>
            </a:solidFill>
            <a:cs typeface="B Kamran" pitchFamily="2" charset="-78"/>
          </a:endParaRPr>
        </a:p>
      </dgm:t>
    </dgm:pt>
    <dgm:pt modelId="{A6855647-05B5-477C-8BF2-ED23C99F16A9}" type="parTrans" cxnId="{CFFFC558-52C8-49EA-B3E0-E325C3BD77F2}">
      <dgm:prSet/>
      <dgm:spPr>
        <a:ln>
          <a:solidFill>
            <a:schemeClr val="tx1">
              <a:lumMod val="65000"/>
              <a:lumOff val="35000"/>
              <a:alpha val="80000"/>
            </a:schemeClr>
          </a:solidFill>
        </a:ln>
      </dgm:spPr>
      <dgm:t>
        <a:bodyPr/>
        <a:lstStyle/>
        <a:p>
          <a:endParaRPr lang="en-US" sz="1700">
            <a:solidFill>
              <a:schemeClr val="tx1">
                <a:lumMod val="75000"/>
                <a:lumOff val="25000"/>
              </a:schemeClr>
            </a:solidFill>
            <a:cs typeface="B Kamran" pitchFamily="2" charset="-78"/>
          </a:endParaRPr>
        </a:p>
      </dgm:t>
    </dgm:pt>
    <dgm:pt modelId="{71D01E34-23F2-4427-9888-153948D7C046}" type="sibTrans" cxnId="{CFFFC558-52C8-49EA-B3E0-E325C3BD77F2}">
      <dgm:prSet/>
      <dgm:spPr/>
      <dgm:t>
        <a:bodyPr/>
        <a:lstStyle/>
        <a:p>
          <a:endParaRPr lang="en-US"/>
        </a:p>
      </dgm:t>
    </dgm:pt>
    <dgm:pt modelId="{E82BCF9C-B615-4AEF-8B9A-29CA8DC19DDA}">
      <dgm:prSet custT="1"/>
      <dgm:spPr>
        <a:ln>
          <a:solidFill>
            <a:schemeClr val="tx1">
              <a:lumMod val="65000"/>
              <a:lumOff val="35000"/>
              <a:alpha val="80000"/>
            </a:schemeClr>
          </a:solidFill>
        </a:ln>
      </dgm:spPr>
      <dgm:t>
        <a:bodyPr/>
        <a:lstStyle/>
        <a:p>
          <a:r>
            <a:rPr lang="fa-IR" sz="1700" dirty="0">
              <a:solidFill>
                <a:schemeClr val="tx1">
                  <a:lumMod val="75000"/>
                  <a:lumOff val="25000"/>
                </a:schemeClr>
              </a:solidFill>
              <a:cs typeface="B Kamran" pitchFamily="2" charset="-78"/>
            </a:rPr>
            <a:t>امکان ایجاد مراقبت های بصری از طریق بدنه ها </a:t>
          </a:r>
          <a:endParaRPr lang="en-US" sz="1700" dirty="0">
            <a:solidFill>
              <a:schemeClr val="tx1">
                <a:lumMod val="75000"/>
                <a:lumOff val="25000"/>
              </a:schemeClr>
            </a:solidFill>
            <a:cs typeface="B Kamran" pitchFamily="2" charset="-78"/>
          </a:endParaRPr>
        </a:p>
      </dgm:t>
    </dgm:pt>
    <dgm:pt modelId="{B6CDAE5B-6E71-4D07-A3BD-4459D2ED4F0B}" type="parTrans" cxnId="{4A088A0D-9ABC-4081-8872-8C31C5949126}">
      <dgm:prSet/>
      <dgm:spPr>
        <a:ln>
          <a:solidFill>
            <a:schemeClr val="tx1">
              <a:lumMod val="65000"/>
              <a:lumOff val="35000"/>
              <a:alpha val="80000"/>
            </a:schemeClr>
          </a:solidFill>
        </a:ln>
      </dgm:spPr>
      <dgm:t>
        <a:bodyPr/>
        <a:lstStyle/>
        <a:p>
          <a:endParaRPr lang="en-US" sz="1700">
            <a:solidFill>
              <a:schemeClr val="tx1">
                <a:lumMod val="75000"/>
                <a:lumOff val="25000"/>
              </a:schemeClr>
            </a:solidFill>
            <a:cs typeface="B Kamran" pitchFamily="2" charset="-78"/>
          </a:endParaRPr>
        </a:p>
      </dgm:t>
    </dgm:pt>
    <dgm:pt modelId="{26A582BA-AD8A-4239-A153-D7A2068C7CC3}" type="sibTrans" cxnId="{4A088A0D-9ABC-4081-8872-8C31C5949126}">
      <dgm:prSet/>
      <dgm:spPr/>
      <dgm:t>
        <a:bodyPr/>
        <a:lstStyle/>
        <a:p>
          <a:endParaRPr lang="en-US"/>
        </a:p>
      </dgm:t>
    </dgm:pt>
    <dgm:pt modelId="{EAF1C75A-5C66-4092-A7BF-6E44CB726E8D}">
      <dgm:prSet custT="1"/>
      <dgm:spPr>
        <a:ln>
          <a:solidFill>
            <a:schemeClr val="tx1">
              <a:lumMod val="65000"/>
              <a:lumOff val="35000"/>
              <a:alpha val="80000"/>
            </a:schemeClr>
          </a:solidFill>
        </a:ln>
      </dgm:spPr>
      <dgm:t>
        <a:bodyPr/>
        <a:lstStyle/>
        <a:p>
          <a:r>
            <a:rPr lang="fa-IR" sz="1700" dirty="0">
              <a:solidFill>
                <a:schemeClr val="tx1">
                  <a:lumMod val="75000"/>
                  <a:lumOff val="25000"/>
                </a:schemeClr>
              </a:solidFill>
              <a:cs typeface="B Kamran" pitchFamily="2" charset="-78"/>
            </a:rPr>
            <a:t>اختلاط مناسب کاربریها</a:t>
          </a:r>
          <a:endParaRPr lang="en-US" sz="1700" dirty="0">
            <a:solidFill>
              <a:schemeClr val="tx1">
                <a:lumMod val="75000"/>
                <a:lumOff val="25000"/>
              </a:schemeClr>
            </a:solidFill>
            <a:cs typeface="B Kamran" pitchFamily="2" charset="-78"/>
          </a:endParaRPr>
        </a:p>
      </dgm:t>
    </dgm:pt>
    <dgm:pt modelId="{5586645B-F11E-436B-AC98-9447F3F71922}" type="parTrans" cxnId="{59DBB669-EECB-4008-8A45-DE2BBDC018BB}">
      <dgm:prSet/>
      <dgm:spPr>
        <a:ln>
          <a:solidFill>
            <a:schemeClr val="tx1">
              <a:lumMod val="65000"/>
              <a:lumOff val="35000"/>
              <a:alpha val="80000"/>
            </a:schemeClr>
          </a:solidFill>
        </a:ln>
      </dgm:spPr>
      <dgm:t>
        <a:bodyPr/>
        <a:lstStyle/>
        <a:p>
          <a:endParaRPr lang="en-US" sz="1700">
            <a:solidFill>
              <a:schemeClr val="tx1">
                <a:lumMod val="75000"/>
                <a:lumOff val="25000"/>
              </a:schemeClr>
            </a:solidFill>
            <a:cs typeface="B Kamran" pitchFamily="2" charset="-78"/>
          </a:endParaRPr>
        </a:p>
      </dgm:t>
    </dgm:pt>
    <dgm:pt modelId="{2C7CD4BF-492B-4A5C-AF6A-4035946854B8}" type="sibTrans" cxnId="{59DBB669-EECB-4008-8A45-DE2BBDC018BB}">
      <dgm:prSet/>
      <dgm:spPr/>
      <dgm:t>
        <a:bodyPr/>
        <a:lstStyle/>
        <a:p>
          <a:endParaRPr lang="en-US"/>
        </a:p>
      </dgm:t>
    </dgm:pt>
    <dgm:pt modelId="{F62ED7E6-9789-44CB-BC2D-638427562F78}">
      <dgm:prSet custT="1"/>
      <dgm:spPr>
        <a:ln>
          <a:solidFill>
            <a:schemeClr val="tx1">
              <a:lumMod val="65000"/>
              <a:lumOff val="35000"/>
              <a:alpha val="80000"/>
            </a:schemeClr>
          </a:solidFill>
        </a:ln>
      </dgm:spPr>
      <dgm:t>
        <a:bodyPr/>
        <a:lstStyle/>
        <a:p>
          <a:r>
            <a:rPr lang="fa-IR" sz="1700" dirty="0">
              <a:solidFill>
                <a:schemeClr val="tx1">
                  <a:lumMod val="75000"/>
                  <a:lumOff val="25000"/>
                </a:schemeClr>
              </a:solidFill>
              <a:cs typeface="B Kamran" pitchFamily="2" charset="-78"/>
            </a:rPr>
            <a:t>پراکندگی مناسب نقاط فعال و روشن در طول خیابان شهری</a:t>
          </a:r>
          <a:endParaRPr lang="en-US" sz="1700" dirty="0">
            <a:solidFill>
              <a:schemeClr val="tx1">
                <a:lumMod val="75000"/>
                <a:lumOff val="25000"/>
              </a:schemeClr>
            </a:solidFill>
            <a:cs typeface="B Kamran" pitchFamily="2" charset="-78"/>
          </a:endParaRPr>
        </a:p>
      </dgm:t>
    </dgm:pt>
    <dgm:pt modelId="{91A0AD62-ABD3-4F59-B9AD-EF690F3A57B9}" type="parTrans" cxnId="{154BDACD-ECDD-42F2-B070-9021F201B927}">
      <dgm:prSet/>
      <dgm:spPr>
        <a:ln>
          <a:solidFill>
            <a:schemeClr val="tx1">
              <a:lumMod val="65000"/>
              <a:lumOff val="35000"/>
              <a:alpha val="80000"/>
            </a:schemeClr>
          </a:solidFill>
        </a:ln>
      </dgm:spPr>
      <dgm:t>
        <a:bodyPr/>
        <a:lstStyle/>
        <a:p>
          <a:endParaRPr lang="en-US" sz="1700">
            <a:solidFill>
              <a:schemeClr val="tx1">
                <a:lumMod val="75000"/>
                <a:lumOff val="25000"/>
              </a:schemeClr>
            </a:solidFill>
            <a:cs typeface="B Kamran" pitchFamily="2" charset="-78"/>
          </a:endParaRPr>
        </a:p>
      </dgm:t>
    </dgm:pt>
    <dgm:pt modelId="{1B3FB83C-1BCA-4748-8ED5-187A6F56F835}" type="sibTrans" cxnId="{154BDACD-ECDD-42F2-B070-9021F201B927}">
      <dgm:prSet/>
      <dgm:spPr/>
      <dgm:t>
        <a:bodyPr/>
        <a:lstStyle/>
        <a:p>
          <a:endParaRPr lang="en-US"/>
        </a:p>
      </dgm:t>
    </dgm:pt>
    <dgm:pt modelId="{04FB8999-C375-4378-A0E8-AAABE242A340}">
      <dgm:prSet custT="1"/>
      <dgm:spPr>
        <a:ln>
          <a:solidFill>
            <a:schemeClr val="tx1">
              <a:lumMod val="65000"/>
              <a:lumOff val="35000"/>
              <a:alpha val="80000"/>
            </a:schemeClr>
          </a:solidFill>
        </a:ln>
      </dgm:spPr>
      <dgm:t>
        <a:bodyPr/>
        <a:lstStyle/>
        <a:p>
          <a:r>
            <a:rPr lang="fa-IR" sz="1700" dirty="0">
              <a:solidFill>
                <a:schemeClr val="tx1">
                  <a:lumMod val="75000"/>
                  <a:lumOff val="25000"/>
                </a:schemeClr>
              </a:solidFill>
              <a:cs typeface="B Kamran" pitchFamily="2" charset="-78"/>
            </a:rPr>
            <a:t>امکان استقرار واحدهای مسکونی</a:t>
          </a:r>
          <a:endParaRPr lang="en-US" sz="1700" dirty="0">
            <a:solidFill>
              <a:schemeClr val="tx1">
                <a:lumMod val="75000"/>
                <a:lumOff val="25000"/>
              </a:schemeClr>
            </a:solidFill>
            <a:cs typeface="B Kamran" pitchFamily="2" charset="-78"/>
          </a:endParaRPr>
        </a:p>
      </dgm:t>
    </dgm:pt>
    <dgm:pt modelId="{1E14200D-23B8-499C-BC31-B925AC01112C}" type="parTrans" cxnId="{ECD287E9-C4BC-407A-AFF3-AAD1D1121741}">
      <dgm:prSet/>
      <dgm:spPr>
        <a:ln>
          <a:solidFill>
            <a:schemeClr val="tx1">
              <a:lumMod val="65000"/>
              <a:lumOff val="35000"/>
              <a:alpha val="80000"/>
            </a:schemeClr>
          </a:solidFill>
        </a:ln>
      </dgm:spPr>
      <dgm:t>
        <a:bodyPr/>
        <a:lstStyle/>
        <a:p>
          <a:endParaRPr lang="en-US" sz="1700">
            <a:solidFill>
              <a:schemeClr val="tx1">
                <a:lumMod val="75000"/>
                <a:lumOff val="25000"/>
              </a:schemeClr>
            </a:solidFill>
            <a:cs typeface="B Kamran" pitchFamily="2" charset="-78"/>
          </a:endParaRPr>
        </a:p>
      </dgm:t>
    </dgm:pt>
    <dgm:pt modelId="{97778AC4-3D78-4AB2-BD20-39032A5289D9}" type="sibTrans" cxnId="{ECD287E9-C4BC-407A-AFF3-AAD1D1121741}">
      <dgm:prSet/>
      <dgm:spPr/>
      <dgm:t>
        <a:bodyPr/>
        <a:lstStyle/>
        <a:p>
          <a:endParaRPr lang="en-US"/>
        </a:p>
      </dgm:t>
    </dgm:pt>
    <dgm:pt modelId="{19B96298-B3A7-48F0-894D-D08408000189}">
      <dgm:prSet custT="1"/>
      <dgm:spPr>
        <a:ln>
          <a:solidFill>
            <a:schemeClr val="tx1">
              <a:lumMod val="65000"/>
              <a:lumOff val="35000"/>
              <a:alpha val="80000"/>
            </a:schemeClr>
          </a:solidFill>
        </a:ln>
      </dgm:spPr>
      <dgm:t>
        <a:bodyPr/>
        <a:lstStyle/>
        <a:p>
          <a:r>
            <a:rPr lang="fa-IR" sz="1700" dirty="0">
              <a:solidFill>
                <a:schemeClr val="tx1">
                  <a:lumMod val="75000"/>
                  <a:lumOff val="25000"/>
                </a:schemeClr>
              </a:solidFill>
              <a:cs typeface="B Kamran" pitchFamily="2" charset="-78"/>
            </a:rPr>
            <a:t>کالبدی</a:t>
          </a:r>
          <a:endParaRPr lang="en-US" sz="1700" dirty="0">
            <a:solidFill>
              <a:schemeClr val="tx1">
                <a:lumMod val="75000"/>
                <a:lumOff val="25000"/>
              </a:schemeClr>
            </a:solidFill>
            <a:cs typeface="B Kamran" pitchFamily="2" charset="-78"/>
          </a:endParaRPr>
        </a:p>
      </dgm:t>
    </dgm:pt>
    <dgm:pt modelId="{CBABC5A2-E581-4C50-A0D5-211B7ED2E45A}" type="sibTrans" cxnId="{420B4762-147C-48D4-8321-5EAC58739C54}">
      <dgm:prSet/>
      <dgm:spPr/>
      <dgm:t>
        <a:bodyPr/>
        <a:lstStyle/>
        <a:p>
          <a:endParaRPr lang="en-US"/>
        </a:p>
      </dgm:t>
    </dgm:pt>
    <dgm:pt modelId="{C91E1743-3A2C-46E6-A08A-4E77F9E7740A}" type="parTrans" cxnId="{420B4762-147C-48D4-8321-5EAC58739C54}">
      <dgm:prSet/>
      <dgm:spPr>
        <a:ln>
          <a:solidFill>
            <a:schemeClr val="tx1">
              <a:lumMod val="65000"/>
              <a:lumOff val="35000"/>
              <a:alpha val="80000"/>
            </a:schemeClr>
          </a:solidFill>
        </a:ln>
      </dgm:spPr>
      <dgm:t>
        <a:bodyPr/>
        <a:lstStyle/>
        <a:p>
          <a:endParaRPr lang="en-US" sz="1700">
            <a:solidFill>
              <a:schemeClr val="tx1">
                <a:lumMod val="75000"/>
                <a:lumOff val="25000"/>
              </a:schemeClr>
            </a:solidFill>
            <a:cs typeface="B Kamran" pitchFamily="2" charset="-78"/>
          </a:endParaRPr>
        </a:p>
      </dgm:t>
    </dgm:pt>
    <dgm:pt modelId="{D16C4F1B-A63D-408D-B040-81407F178061}" type="pres">
      <dgm:prSet presAssocID="{650DDEF1-DC3E-4FC2-9708-9B517F0F00B7}" presName="hierChild1" presStyleCnt="0">
        <dgm:presLayoutVars>
          <dgm:orgChart val="1"/>
          <dgm:chPref val="1"/>
          <dgm:dir/>
          <dgm:animOne val="branch"/>
          <dgm:animLvl val="lvl"/>
          <dgm:resizeHandles/>
        </dgm:presLayoutVars>
      </dgm:prSet>
      <dgm:spPr/>
      <dgm:t>
        <a:bodyPr/>
        <a:lstStyle/>
        <a:p>
          <a:pPr rtl="1"/>
          <a:endParaRPr lang="fa-IR"/>
        </a:p>
      </dgm:t>
    </dgm:pt>
    <dgm:pt modelId="{7F8FB252-F71C-44BD-987D-6C89675E3802}" type="pres">
      <dgm:prSet presAssocID="{7EB43BFB-02BE-45B5-9327-8D2179050CE6}" presName="hierRoot1" presStyleCnt="0">
        <dgm:presLayoutVars>
          <dgm:hierBranch val="init"/>
        </dgm:presLayoutVars>
      </dgm:prSet>
      <dgm:spPr/>
    </dgm:pt>
    <dgm:pt modelId="{6E0220AA-060D-4E98-B12A-0C5E54036FDC}" type="pres">
      <dgm:prSet presAssocID="{7EB43BFB-02BE-45B5-9327-8D2179050CE6}" presName="rootComposite1" presStyleCnt="0"/>
      <dgm:spPr/>
    </dgm:pt>
    <dgm:pt modelId="{1254BC77-580E-4A9C-9D57-5722E2AA813D}" type="pres">
      <dgm:prSet presAssocID="{7EB43BFB-02BE-45B5-9327-8D2179050CE6}" presName="rootText1" presStyleLbl="node0" presStyleIdx="0" presStyleCnt="1">
        <dgm:presLayoutVars>
          <dgm:chPref val="3"/>
        </dgm:presLayoutVars>
      </dgm:prSet>
      <dgm:spPr/>
      <dgm:t>
        <a:bodyPr/>
        <a:lstStyle/>
        <a:p>
          <a:pPr rtl="1"/>
          <a:endParaRPr lang="fa-IR"/>
        </a:p>
      </dgm:t>
    </dgm:pt>
    <dgm:pt modelId="{D8C8BC90-D8C1-4D87-A26F-B241AE29B170}" type="pres">
      <dgm:prSet presAssocID="{7EB43BFB-02BE-45B5-9327-8D2179050CE6}" presName="rootConnector1" presStyleLbl="node1" presStyleIdx="0" presStyleCnt="0"/>
      <dgm:spPr/>
      <dgm:t>
        <a:bodyPr/>
        <a:lstStyle/>
        <a:p>
          <a:pPr rtl="1"/>
          <a:endParaRPr lang="fa-IR"/>
        </a:p>
      </dgm:t>
    </dgm:pt>
    <dgm:pt modelId="{6D7A9DBE-2034-495F-AABF-45F56A4DC1AF}" type="pres">
      <dgm:prSet presAssocID="{7EB43BFB-02BE-45B5-9327-8D2179050CE6}" presName="hierChild2" presStyleCnt="0"/>
      <dgm:spPr/>
    </dgm:pt>
    <dgm:pt modelId="{3E14E053-2A5A-4701-9E5E-61B8309904EE}" type="pres">
      <dgm:prSet presAssocID="{C91E1743-3A2C-46E6-A08A-4E77F9E7740A}" presName="Name37" presStyleLbl="parChTrans1D2" presStyleIdx="0" presStyleCnt="2"/>
      <dgm:spPr/>
      <dgm:t>
        <a:bodyPr/>
        <a:lstStyle/>
        <a:p>
          <a:pPr rtl="1"/>
          <a:endParaRPr lang="fa-IR"/>
        </a:p>
      </dgm:t>
    </dgm:pt>
    <dgm:pt modelId="{EC720BB5-0537-412D-9622-AA67EF340456}" type="pres">
      <dgm:prSet presAssocID="{19B96298-B3A7-48F0-894D-D08408000189}" presName="hierRoot2" presStyleCnt="0">
        <dgm:presLayoutVars>
          <dgm:hierBranch val="init"/>
        </dgm:presLayoutVars>
      </dgm:prSet>
      <dgm:spPr/>
    </dgm:pt>
    <dgm:pt modelId="{9E58CDDC-6F92-41BD-AC5E-06D3F54B3823}" type="pres">
      <dgm:prSet presAssocID="{19B96298-B3A7-48F0-894D-D08408000189}" presName="rootComposite" presStyleCnt="0"/>
      <dgm:spPr/>
    </dgm:pt>
    <dgm:pt modelId="{8D7F6097-0FD4-4802-84B4-0FF1FF1961F2}" type="pres">
      <dgm:prSet presAssocID="{19B96298-B3A7-48F0-894D-D08408000189}" presName="rootText" presStyleLbl="node2" presStyleIdx="0" presStyleCnt="2">
        <dgm:presLayoutVars>
          <dgm:chPref val="3"/>
        </dgm:presLayoutVars>
      </dgm:prSet>
      <dgm:spPr/>
      <dgm:t>
        <a:bodyPr/>
        <a:lstStyle/>
        <a:p>
          <a:pPr rtl="1"/>
          <a:endParaRPr lang="fa-IR"/>
        </a:p>
      </dgm:t>
    </dgm:pt>
    <dgm:pt modelId="{07195CB3-E7ED-4975-9824-779163E828CA}" type="pres">
      <dgm:prSet presAssocID="{19B96298-B3A7-48F0-894D-D08408000189}" presName="rootConnector" presStyleLbl="node2" presStyleIdx="0" presStyleCnt="2"/>
      <dgm:spPr/>
      <dgm:t>
        <a:bodyPr/>
        <a:lstStyle/>
        <a:p>
          <a:pPr rtl="1"/>
          <a:endParaRPr lang="fa-IR"/>
        </a:p>
      </dgm:t>
    </dgm:pt>
    <dgm:pt modelId="{98ED4B79-1F0D-4BF3-9A83-2C4D2A2DD9BB}" type="pres">
      <dgm:prSet presAssocID="{19B96298-B3A7-48F0-894D-D08408000189}" presName="hierChild4" presStyleCnt="0"/>
      <dgm:spPr/>
    </dgm:pt>
    <dgm:pt modelId="{F156F73A-EFAC-4B86-8DBD-EA08B47FCB5A}" type="pres">
      <dgm:prSet presAssocID="{E0A193E8-379E-4C38-8BA7-45CE2948555B}" presName="Name37" presStyleLbl="parChTrans1D3" presStyleIdx="0" presStyleCnt="7"/>
      <dgm:spPr/>
      <dgm:t>
        <a:bodyPr/>
        <a:lstStyle/>
        <a:p>
          <a:pPr rtl="1"/>
          <a:endParaRPr lang="fa-IR"/>
        </a:p>
      </dgm:t>
    </dgm:pt>
    <dgm:pt modelId="{A7B1B63F-C77E-4D36-96B0-D09E35D6A4CE}" type="pres">
      <dgm:prSet presAssocID="{F6E4A3A5-AD29-464A-9BD6-C2FC92524092}" presName="hierRoot2" presStyleCnt="0">
        <dgm:presLayoutVars>
          <dgm:hierBranch val="init"/>
        </dgm:presLayoutVars>
      </dgm:prSet>
      <dgm:spPr/>
    </dgm:pt>
    <dgm:pt modelId="{1AF8E876-31E4-4175-8B89-D5A9E93BCF02}" type="pres">
      <dgm:prSet presAssocID="{F6E4A3A5-AD29-464A-9BD6-C2FC92524092}" presName="rootComposite" presStyleCnt="0"/>
      <dgm:spPr/>
    </dgm:pt>
    <dgm:pt modelId="{F43DD572-73C2-4007-88D9-3F819821CB83}" type="pres">
      <dgm:prSet presAssocID="{F6E4A3A5-AD29-464A-9BD6-C2FC92524092}" presName="rootText" presStyleLbl="node3" presStyleIdx="0" presStyleCnt="7">
        <dgm:presLayoutVars>
          <dgm:chPref val="3"/>
        </dgm:presLayoutVars>
      </dgm:prSet>
      <dgm:spPr/>
      <dgm:t>
        <a:bodyPr/>
        <a:lstStyle/>
        <a:p>
          <a:pPr rtl="1"/>
          <a:endParaRPr lang="fa-IR"/>
        </a:p>
      </dgm:t>
    </dgm:pt>
    <dgm:pt modelId="{14645428-7FB9-4A37-A752-CE2C3C2F1AF7}" type="pres">
      <dgm:prSet presAssocID="{F6E4A3A5-AD29-464A-9BD6-C2FC92524092}" presName="rootConnector" presStyleLbl="node3" presStyleIdx="0" presStyleCnt="7"/>
      <dgm:spPr/>
      <dgm:t>
        <a:bodyPr/>
        <a:lstStyle/>
        <a:p>
          <a:pPr rtl="1"/>
          <a:endParaRPr lang="fa-IR"/>
        </a:p>
      </dgm:t>
    </dgm:pt>
    <dgm:pt modelId="{A1B4B97F-2A0F-455E-BE0D-7CBF23233A19}" type="pres">
      <dgm:prSet presAssocID="{F6E4A3A5-AD29-464A-9BD6-C2FC92524092}" presName="hierChild4" presStyleCnt="0"/>
      <dgm:spPr/>
    </dgm:pt>
    <dgm:pt modelId="{001397F8-E013-4C6E-8518-9EE6DBD7917D}" type="pres">
      <dgm:prSet presAssocID="{F6E4A3A5-AD29-464A-9BD6-C2FC92524092}" presName="hierChild5" presStyleCnt="0"/>
      <dgm:spPr/>
    </dgm:pt>
    <dgm:pt modelId="{0C9F4EFC-2166-432B-882B-5051929FAC8B}" type="pres">
      <dgm:prSet presAssocID="{A6855647-05B5-477C-8BF2-ED23C99F16A9}" presName="Name37" presStyleLbl="parChTrans1D3" presStyleIdx="1" presStyleCnt="7"/>
      <dgm:spPr/>
      <dgm:t>
        <a:bodyPr/>
        <a:lstStyle/>
        <a:p>
          <a:pPr rtl="1"/>
          <a:endParaRPr lang="fa-IR"/>
        </a:p>
      </dgm:t>
    </dgm:pt>
    <dgm:pt modelId="{DA66463B-E84C-4039-B3C7-EDE0F667D9C8}" type="pres">
      <dgm:prSet presAssocID="{ACBB522A-DCC7-4681-A3B9-A7C0CB7697D6}" presName="hierRoot2" presStyleCnt="0">
        <dgm:presLayoutVars>
          <dgm:hierBranch val="init"/>
        </dgm:presLayoutVars>
      </dgm:prSet>
      <dgm:spPr/>
    </dgm:pt>
    <dgm:pt modelId="{91A54944-6FA7-4855-8ED7-A50C9A8FCAB6}" type="pres">
      <dgm:prSet presAssocID="{ACBB522A-DCC7-4681-A3B9-A7C0CB7697D6}" presName="rootComposite" presStyleCnt="0"/>
      <dgm:spPr/>
    </dgm:pt>
    <dgm:pt modelId="{4392E9CE-DBB5-42EF-B7E5-B29D4148F1E5}" type="pres">
      <dgm:prSet presAssocID="{ACBB522A-DCC7-4681-A3B9-A7C0CB7697D6}" presName="rootText" presStyleLbl="node3" presStyleIdx="1" presStyleCnt="7">
        <dgm:presLayoutVars>
          <dgm:chPref val="3"/>
        </dgm:presLayoutVars>
      </dgm:prSet>
      <dgm:spPr/>
      <dgm:t>
        <a:bodyPr/>
        <a:lstStyle/>
        <a:p>
          <a:pPr rtl="1"/>
          <a:endParaRPr lang="fa-IR"/>
        </a:p>
      </dgm:t>
    </dgm:pt>
    <dgm:pt modelId="{639C5440-8442-45C2-8753-A05B0E91D4EE}" type="pres">
      <dgm:prSet presAssocID="{ACBB522A-DCC7-4681-A3B9-A7C0CB7697D6}" presName="rootConnector" presStyleLbl="node3" presStyleIdx="1" presStyleCnt="7"/>
      <dgm:spPr/>
      <dgm:t>
        <a:bodyPr/>
        <a:lstStyle/>
        <a:p>
          <a:pPr rtl="1"/>
          <a:endParaRPr lang="fa-IR"/>
        </a:p>
      </dgm:t>
    </dgm:pt>
    <dgm:pt modelId="{550550CA-2A49-4AA2-BAE3-BCBF41B5A511}" type="pres">
      <dgm:prSet presAssocID="{ACBB522A-DCC7-4681-A3B9-A7C0CB7697D6}" presName="hierChild4" presStyleCnt="0"/>
      <dgm:spPr/>
    </dgm:pt>
    <dgm:pt modelId="{EB182227-6603-4624-8EE3-8E18AC65C6F9}" type="pres">
      <dgm:prSet presAssocID="{ACBB522A-DCC7-4681-A3B9-A7C0CB7697D6}" presName="hierChild5" presStyleCnt="0"/>
      <dgm:spPr/>
    </dgm:pt>
    <dgm:pt modelId="{83E4151C-8DBC-4A1B-9064-DB199F74C8D4}" type="pres">
      <dgm:prSet presAssocID="{B6CDAE5B-6E71-4D07-A3BD-4459D2ED4F0B}" presName="Name37" presStyleLbl="parChTrans1D3" presStyleIdx="2" presStyleCnt="7"/>
      <dgm:spPr/>
      <dgm:t>
        <a:bodyPr/>
        <a:lstStyle/>
        <a:p>
          <a:pPr rtl="1"/>
          <a:endParaRPr lang="fa-IR"/>
        </a:p>
      </dgm:t>
    </dgm:pt>
    <dgm:pt modelId="{9BF88DA7-BDE3-4811-B67E-7C785AB29345}" type="pres">
      <dgm:prSet presAssocID="{E82BCF9C-B615-4AEF-8B9A-29CA8DC19DDA}" presName="hierRoot2" presStyleCnt="0">
        <dgm:presLayoutVars>
          <dgm:hierBranch val="init"/>
        </dgm:presLayoutVars>
      </dgm:prSet>
      <dgm:spPr/>
    </dgm:pt>
    <dgm:pt modelId="{F137D22E-807E-4675-B242-72C05D57C889}" type="pres">
      <dgm:prSet presAssocID="{E82BCF9C-B615-4AEF-8B9A-29CA8DC19DDA}" presName="rootComposite" presStyleCnt="0"/>
      <dgm:spPr/>
    </dgm:pt>
    <dgm:pt modelId="{C9DC38A2-9ED6-46C9-94B9-D2CA5CD1A3EC}" type="pres">
      <dgm:prSet presAssocID="{E82BCF9C-B615-4AEF-8B9A-29CA8DC19DDA}" presName="rootText" presStyleLbl="node3" presStyleIdx="2" presStyleCnt="7">
        <dgm:presLayoutVars>
          <dgm:chPref val="3"/>
        </dgm:presLayoutVars>
      </dgm:prSet>
      <dgm:spPr/>
      <dgm:t>
        <a:bodyPr/>
        <a:lstStyle/>
        <a:p>
          <a:pPr rtl="1"/>
          <a:endParaRPr lang="fa-IR"/>
        </a:p>
      </dgm:t>
    </dgm:pt>
    <dgm:pt modelId="{29725088-DF2E-4C9C-B2B8-518D8800CBA3}" type="pres">
      <dgm:prSet presAssocID="{E82BCF9C-B615-4AEF-8B9A-29CA8DC19DDA}" presName="rootConnector" presStyleLbl="node3" presStyleIdx="2" presStyleCnt="7"/>
      <dgm:spPr/>
      <dgm:t>
        <a:bodyPr/>
        <a:lstStyle/>
        <a:p>
          <a:pPr rtl="1"/>
          <a:endParaRPr lang="fa-IR"/>
        </a:p>
      </dgm:t>
    </dgm:pt>
    <dgm:pt modelId="{812C228A-E2F8-4AA0-B27A-430B9EF77753}" type="pres">
      <dgm:prSet presAssocID="{E82BCF9C-B615-4AEF-8B9A-29CA8DC19DDA}" presName="hierChild4" presStyleCnt="0"/>
      <dgm:spPr/>
    </dgm:pt>
    <dgm:pt modelId="{37EFC39B-9938-4A1B-9666-ACC0B4D93DDA}" type="pres">
      <dgm:prSet presAssocID="{E82BCF9C-B615-4AEF-8B9A-29CA8DC19DDA}" presName="hierChild5" presStyleCnt="0"/>
      <dgm:spPr/>
    </dgm:pt>
    <dgm:pt modelId="{49328A8A-0735-419B-A036-281B93F6C2B1}" type="pres">
      <dgm:prSet presAssocID="{4235DEEE-DDB4-4884-8D5F-7210B638ECBD}" presName="Name37" presStyleLbl="parChTrans1D3" presStyleIdx="3" presStyleCnt="7"/>
      <dgm:spPr/>
      <dgm:t>
        <a:bodyPr/>
        <a:lstStyle/>
        <a:p>
          <a:pPr rtl="1"/>
          <a:endParaRPr lang="fa-IR"/>
        </a:p>
      </dgm:t>
    </dgm:pt>
    <dgm:pt modelId="{3882C585-560B-49BC-8EED-FC742751954E}" type="pres">
      <dgm:prSet presAssocID="{EE643EE9-469B-468F-A475-48E7D07A1627}" presName="hierRoot2" presStyleCnt="0">
        <dgm:presLayoutVars>
          <dgm:hierBranch val="init"/>
        </dgm:presLayoutVars>
      </dgm:prSet>
      <dgm:spPr/>
    </dgm:pt>
    <dgm:pt modelId="{1A34158F-009E-4E44-BCD6-2DCE80784307}" type="pres">
      <dgm:prSet presAssocID="{EE643EE9-469B-468F-A475-48E7D07A1627}" presName="rootComposite" presStyleCnt="0"/>
      <dgm:spPr/>
    </dgm:pt>
    <dgm:pt modelId="{9B85B1FF-B976-4A9B-9B1A-BC6F05FE2855}" type="pres">
      <dgm:prSet presAssocID="{EE643EE9-469B-468F-A475-48E7D07A1627}" presName="rootText" presStyleLbl="node3" presStyleIdx="3" presStyleCnt="7" custScaleY="88824">
        <dgm:presLayoutVars>
          <dgm:chPref val="3"/>
        </dgm:presLayoutVars>
      </dgm:prSet>
      <dgm:spPr/>
      <dgm:t>
        <a:bodyPr/>
        <a:lstStyle/>
        <a:p>
          <a:pPr rtl="1"/>
          <a:endParaRPr lang="fa-IR"/>
        </a:p>
      </dgm:t>
    </dgm:pt>
    <dgm:pt modelId="{A8BD6E10-1B86-4D99-A0D1-C0C5990C5D36}" type="pres">
      <dgm:prSet presAssocID="{EE643EE9-469B-468F-A475-48E7D07A1627}" presName="rootConnector" presStyleLbl="node3" presStyleIdx="3" presStyleCnt="7"/>
      <dgm:spPr/>
      <dgm:t>
        <a:bodyPr/>
        <a:lstStyle/>
        <a:p>
          <a:pPr rtl="1"/>
          <a:endParaRPr lang="fa-IR"/>
        </a:p>
      </dgm:t>
    </dgm:pt>
    <dgm:pt modelId="{A29B6BB7-D960-44C3-939E-5885F44354E9}" type="pres">
      <dgm:prSet presAssocID="{EE643EE9-469B-468F-A475-48E7D07A1627}" presName="hierChild4" presStyleCnt="0"/>
      <dgm:spPr/>
    </dgm:pt>
    <dgm:pt modelId="{13AA6FDD-A263-4D38-B3D4-4F889686491E}" type="pres">
      <dgm:prSet presAssocID="{EE643EE9-469B-468F-A475-48E7D07A1627}" presName="hierChild5" presStyleCnt="0"/>
      <dgm:spPr/>
    </dgm:pt>
    <dgm:pt modelId="{7BD4904C-61A6-4525-858A-8F815EAD7730}" type="pres">
      <dgm:prSet presAssocID="{19B96298-B3A7-48F0-894D-D08408000189}" presName="hierChild5" presStyleCnt="0"/>
      <dgm:spPr/>
    </dgm:pt>
    <dgm:pt modelId="{1ED9226E-D18C-41C6-8ACC-D720CC5918DB}" type="pres">
      <dgm:prSet presAssocID="{DECA74AE-0FB6-4A90-A4C0-82DE996EB735}" presName="Name37" presStyleLbl="parChTrans1D2" presStyleIdx="1" presStyleCnt="2"/>
      <dgm:spPr/>
      <dgm:t>
        <a:bodyPr/>
        <a:lstStyle/>
        <a:p>
          <a:pPr rtl="1"/>
          <a:endParaRPr lang="fa-IR"/>
        </a:p>
      </dgm:t>
    </dgm:pt>
    <dgm:pt modelId="{B5E85448-EFAD-457E-8914-085895030F98}" type="pres">
      <dgm:prSet presAssocID="{2D1410DF-6460-4EA0-8AEE-13F2EB894DB6}" presName="hierRoot2" presStyleCnt="0">
        <dgm:presLayoutVars>
          <dgm:hierBranch val="init"/>
        </dgm:presLayoutVars>
      </dgm:prSet>
      <dgm:spPr/>
    </dgm:pt>
    <dgm:pt modelId="{684DA046-DD58-4D57-A5F1-9725BD68AF57}" type="pres">
      <dgm:prSet presAssocID="{2D1410DF-6460-4EA0-8AEE-13F2EB894DB6}" presName="rootComposite" presStyleCnt="0"/>
      <dgm:spPr/>
    </dgm:pt>
    <dgm:pt modelId="{B9B68069-D930-4E5C-B6B4-AE3C667E1E97}" type="pres">
      <dgm:prSet presAssocID="{2D1410DF-6460-4EA0-8AEE-13F2EB894DB6}" presName="rootText" presStyleLbl="node2" presStyleIdx="1" presStyleCnt="2">
        <dgm:presLayoutVars>
          <dgm:chPref val="3"/>
        </dgm:presLayoutVars>
      </dgm:prSet>
      <dgm:spPr/>
      <dgm:t>
        <a:bodyPr/>
        <a:lstStyle/>
        <a:p>
          <a:pPr rtl="1"/>
          <a:endParaRPr lang="fa-IR"/>
        </a:p>
      </dgm:t>
    </dgm:pt>
    <dgm:pt modelId="{53B7848A-B335-40D2-8034-35AC9BA13D24}" type="pres">
      <dgm:prSet presAssocID="{2D1410DF-6460-4EA0-8AEE-13F2EB894DB6}" presName="rootConnector" presStyleLbl="node2" presStyleIdx="1" presStyleCnt="2"/>
      <dgm:spPr/>
      <dgm:t>
        <a:bodyPr/>
        <a:lstStyle/>
        <a:p>
          <a:pPr rtl="1"/>
          <a:endParaRPr lang="fa-IR"/>
        </a:p>
      </dgm:t>
    </dgm:pt>
    <dgm:pt modelId="{B32EBFE7-4636-4F58-BE35-15908D9FB9AA}" type="pres">
      <dgm:prSet presAssocID="{2D1410DF-6460-4EA0-8AEE-13F2EB894DB6}" presName="hierChild4" presStyleCnt="0"/>
      <dgm:spPr/>
    </dgm:pt>
    <dgm:pt modelId="{CA69247C-67F2-4155-A3FC-7EF39EB7DB85}" type="pres">
      <dgm:prSet presAssocID="{91A0AD62-ABD3-4F59-B9AD-EF690F3A57B9}" presName="Name37" presStyleLbl="parChTrans1D3" presStyleIdx="4" presStyleCnt="7"/>
      <dgm:spPr/>
      <dgm:t>
        <a:bodyPr/>
        <a:lstStyle/>
        <a:p>
          <a:pPr rtl="1"/>
          <a:endParaRPr lang="fa-IR"/>
        </a:p>
      </dgm:t>
    </dgm:pt>
    <dgm:pt modelId="{91D3327B-72CF-49DE-8651-D477EAAB7FEF}" type="pres">
      <dgm:prSet presAssocID="{F62ED7E6-9789-44CB-BC2D-638427562F78}" presName="hierRoot2" presStyleCnt="0">
        <dgm:presLayoutVars>
          <dgm:hierBranch val="init"/>
        </dgm:presLayoutVars>
      </dgm:prSet>
      <dgm:spPr/>
    </dgm:pt>
    <dgm:pt modelId="{F33E2152-35E3-4C0F-86B9-3327DC78988A}" type="pres">
      <dgm:prSet presAssocID="{F62ED7E6-9789-44CB-BC2D-638427562F78}" presName="rootComposite" presStyleCnt="0"/>
      <dgm:spPr/>
    </dgm:pt>
    <dgm:pt modelId="{5C3FB95A-A155-422D-BE22-2A655DBCD1B1}" type="pres">
      <dgm:prSet presAssocID="{F62ED7E6-9789-44CB-BC2D-638427562F78}" presName="rootText" presStyleLbl="node3" presStyleIdx="4" presStyleCnt="7" custScaleX="96305" custScaleY="152535">
        <dgm:presLayoutVars>
          <dgm:chPref val="3"/>
        </dgm:presLayoutVars>
      </dgm:prSet>
      <dgm:spPr/>
      <dgm:t>
        <a:bodyPr/>
        <a:lstStyle/>
        <a:p>
          <a:pPr rtl="1"/>
          <a:endParaRPr lang="fa-IR"/>
        </a:p>
      </dgm:t>
    </dgm:pt>
    <dgm:pt modelId="{FC3EB4F0-F0F4-41D4-BBCA-DFCFD1DDEA1A}" type="pres">
      <dgm:prSet presAssocID="{F62ED7E6-9789-44CB-BC2D-638427562F78}" presName="rootConnector" presStyleLbl="node3" presStyleIdx="4" presStyleCnt="7"/>
      <dgm:spPr/>
      <dgm:t>
        <a:bodyPr/>
        <a:lstStyle/>
        <a:p>
          <a:pPr rtl="1"/>
          <a:endParaRPr lang="fa-IR"/>
        </a:p>
      </dgm:t>
    </dgm:pt>
    <dgm:pt modelId="{5383B28A-EEB0-4F34-8D1F-69FDD129D692}" type="pres">
      <dgm:prSet presAssocID="{F62ED7E6-9789-44CB-BC2D-638427562F78}" presName="hierChild4" presStyleCnt="0"/>
      <dgm:spPr/>
    </dgm:pt>
    <dgm:pt modelId="{47AA53CE-F362-454B-8E35-05E50CE1F3A3}" type="pres">
      <dgm:prSet presAssocID="{F62ED7E6-9789-44CB-BC2D-638427562F78}" presName="hierChild5" presStyleCnt="0"/>
      <dgm:spPr/>
    </dgm:pt>
    <dgm:pt modelId="{5A3EECCA-014D-4118-AFE8-8CB2B3B8187B}" type="pres">
      <dgm:prSet presAssocID="{1E14200D-23B8-499C-BC31-B925AC01112C}" presName="Name37" presStyleLbl="parChTrans1D3" presStyleIdx="5" presStyleCnt="7"/>
      <dgm:spPr/>
      <dgm:t>
        <a:bodyPr/>
        <a:lstStyle/>
        <a:p>
          <a:pPr rtl="1"/>
          <a:endParaRPr lang="fa-IR"/>
        </a:p>
      </dgm:t>
    </dgm:pt>
    <dgm:pt modelId="{CBEFDDEF-2447-46F5-B5F4-080AB6A9B299}" type="pres">
      <dgm:prSet presAssocID="{04FB8999-C375-4378-A0E8-AAABE242A340}" presName="hierRoot2" presStyleCnt="0">
        <dgm:presLayoutVars>
          <dgm:hierBranch val="init"/>
        </dgm:presLayoutVars>
      </dgm:prSet>
      <dgm:spPr/>
    </dgm:pt>
    <dgm:pt modelId="{3474BD77-7648-425F-A68F-1231E6C56051}" type="pres">
      <dgm:prSet presAssocID="{04FB8999-C375-4378-A0E8-AAABE242A340}" presName="rootComposite" presStyleCnt="0"/>
      <dgm:spPr/>
    </dgm:pt>
    <dgm:pt modelId="{111AB8CF-C9CD-4BCD-87A8-F96950F6DA82}" type="pres">
      <dgm:prSet presAssocID="{04FB8999-C375-4378-A0E8-AAABE242A340}" presName="rootText" presStyleLbl="node3" presStyleIdx="5" presStyleCnt="7">
        <dgm:presLayoutVars>
          <dgm:chPref val="3"/>
        </dgm:presLayoutVars>
      </dgm:prSet>
      <dgm:spPr/>
      <dgm:t>
        <a:bodyPr/>
        <a:lstStyle/>
        <a:p>
          <a:pPr rtl="1"/>
          <a:endParaRPr lang="fa-IR"/>
        </a:p>
      </dgm:t>
    </dgm:pt>
    <dgm:pt modelId="{9C4E6E87-FE63-4307-9A9A-FA1F0B157EAB}" type="pres">
      <dgm:prSet presAssocID="{04FB8999-C375-4378-A0E8-AAABE242A340}" presName="rootConnector" presStyleLbl="node3" presStyleIdx="5" presStyleCnt="7"/>
      <dgm:spPr/>
      <dgm:t>
        <a:bodyPr/>
        <a:lstStyle/>
        <a:p>
          <a:pPr rtl="1"/>
          <a:endParaRPr lang="fa-IR"/>
        </a:p>
      </dgm:t>
    </dgm:pt>
    <dgm:pt modelId="{D246B6D3-508A-4655-8A50-85C15002D349}" type="pres">
      <dgm:prSet presAssocID="{04FB8999-C375-4378-A0E8-AAABE242A340}" presName="hierChild4" presStyleCnt="0"/>
      <dgm:spPr/>
    </dgm:pt>
    <dgm:pt modelId="{D1E6C752-4499-4FBB-9468-8A73444947A7}" type="pres">
      <dgm:prSet presAssocID="{04FB8999-C375-4378-A0E8-AAABE242A340}" presName="hierChild5" presStyleCnt="0"/>
      <dgm:spPr/>
    </dgm:pt>
    <dgm:pt modelId="{889A4F51-4787-402F-AF18-EB734EE04183}" type="pres">
      <dgm:prSet presAssocID="{5586645B-F11E-436B-AC98-9447F3F71922}" presName="Name37" presStyleLbl="parChTrans1D3" presStyleIdx="6" presStyleCnt="7"/>
      <dgm:spPr/>
      <dgm:t>
        <a:bodyPr/>
        <a:lstStyle/>
        <a:p>
          <a:pPr rtl="1"/>
          <a:endParaRPr lang="fa-IR"/>
        </a:p>
      </dgm:t>
    </dgm:pt>
    <dgm:pt modelId="{7B00F54C-3657-485F-A059-33B36DF3937A}" type="pres">
      <dgm:prSet presAssocID="{EAF1C75A-5C66-4092-A7BF-6E44CB726E8D}" presName="hierRoot2" presStyleCnt="0">
        <dgm:presLayoutVars>
          <dgm:hierBranch val="init"/>
        </dgm:presLayoutVars>
      </dgm:prSet>
      <dgm:spPr/>
    </dgm:pt>
    <dgm:pt modelId="{0598A65A-8ABE-45B2-A42B-8706619AEECA}" type="pres">
      <dgm:prSet presAssocID="{EAF1C75A-5C66-4092-A7BF-6E44CB726E8D}" presName="rootComposite" presStyleCnt="0"/>
      <dgm:spPr/>
    </dgm:pt>
    <dgm:pt modelId="{64AAE898-83F6-48A3-B0DB-65E5BC3DF9B3}" type="pres">
      <dgm:prSet presAssocID="{EAF1C75A-5C66-4092-A7BF-6E44CB726E8D}" presName="rootText" presStyleLbl="node3" presStyleIdx="6" presStyleCnt="7">
        <dgm:presLayoutVars>
          <dgm:chPref val="3"/>
        </dgm:presLayoutVars>
      </dgm:prSet>
      <dgm:spPr/>
      <dgm:t>
        <a:bodyPr/>
        <a:lstStyle/>
        <a:p>
          <a:pPr rtl="1"/>
          <a:endParaRPr lang="fa-IR"/>
        </a:p>
      </dgm:t>
    </dgm:pt>
    <dgm:pt modelId="{3BCF9BF3-A30C-4BA7-969F-040932DBFF88}" type="pres">
      <dgm:prSet presAssocID="{EAF1C75A-5C66-4092-A7BF-6E44CB726E8D}" presName="rootConnector" presStyleLbl="node3" presStyleIdx="6" presStyleCnt="7"/>
      <dgm:spPr/>
      <dgm:t>
        <a:bodyPr/>
        <a:lstStyle/>
        <a:p>
          <a:pPr rtl="1"/>
          <a:endParaRPr lang="fa-IR"/>
        </a:p>
      </dgm:t>
    </dgm:pt>
    <dgm:pt modelId="{761A8DC0-7924-4B3C-BED9-561FC8AA5227}" type="pres">
      <dgm:prSet presAssocID="{EAF1C75A-5C66-4092-A7BF-6E44CB726E8D}" presName="hierChild4" presStyleCnt="0"/>
      <dgm:spPr/>
    </dgm:pt>
    <dgm:pt modelId="{BA6C86D8-3909-4AA3-831A-F33A927C6145}" type="pres">
      <dgm:prSet presAssocID="{EAF1C75A-5C66-4092-A7BF-6E44CB726E8D}" presName="hierChild5" presStyleCnt="0"/>
      <dgm:spPr/>
    </dgm:pt>
    <dgm:pt modelId="{448FB5C8-57D3-456E-BAA0-86F5A8F3554E}" type="pres">
      <dgm:prSet presAssocID="{2D1410DF-6460-4EA0-8AEE-13F2EB894DB6}" presName="hierChild5" presStyleCnt="0"/>
      <dgm:spPr/>
    </dgm:pt>
    <dgm:pt modelId="{242F63F3-3E2F-403F-8CF3-FB39D1B33A79}" type="pres">
      <dgm:prSet presAssocID="{7EB43BFB-02BE-45B5-9327-8D2179050CE6}" presName="hierChild3" presStyleCnt="0"/>
      <dgm:spPr/>
    </dgm:pt>
  </dgm:ptLst>
  <dgm:cxnLst>
    <dgm:cxn modelId="{5C20C98B-6B76-461D-8B2E-811900ADC39C}" type="presOf" srcId="{EAF1C75A-5C66-4092-A7BF-6E44CB726E8D}" destId="{64AAE898-83F6-48A3-B0DB-65E5BC3DF9B3}" srcOrd="0" destOrd="0" presId="urn:microsoft.com/office/officeart/2005/8/layout/orgChart1"/>
    <dgm:cxn modelId="{800CFC64-7A2C-4F40-B45D-7DAC1637FF0A}" type="presOf" srcId="{EAF1C75A-5C66-4092-A7BF-6E44CB726E8D}" destId="{3BCF9BF3-A30C-4BA7-969F-040932DBFF88}" srcOrd="1" destOrd="0" presId="urn:microsoft.com/office/officeart/2005/8/layout/orgChart1"/>
    <dgm:cxn modelId="{4A088A0D-9ABC-4081-8872-8C31C5949126}" srcId="{19B96298-B3A7-48F0-894D-D08408000189}" destId="{E82BCF9C-B615-4AEF-8B9A-29CA8DC19DDA}" srcOrd="2" destOrd="0" parTransId="{B6CDAE5B-6E71-4D07-A3BD-4459D2ED4F0B}" sibTransId="{26A582BA-AD8A-4239-A153-D7A2068C7CC3}"/>
    <dgm:cxn modelId="{B32E5FE0-46B3-45F6-B418-B894F1416FE6}" type="presOf" srcId="{F6E4A3A5-AD29-464A-9BD6-C2FC92524092}" destId="{F43DD572-73C2-4007-88D9-3F819821CB83}" srcOrd="0" destOrd="0" presId="urn:microsoft.com/office/officeart/2005/8/layout/orgChart1"/>
    <dgm:cxn modelId="{F2DB1636-AEEF-4F2C-88E8-29E1E2CB95E8}" type="presOf" srcId="{E82BCF9C-B615-4AEF-8B9A-29CA8DC19DDA}" destId="{29725088-DF2E-4C9C-B2B8-518D8800CBA3}" srcOrd="1" destOrd="0" presId="urn:microsoft.com/office/officeart/2005/8/layout/orgChart1"/>
    <dgm:cxn modelId="{54D8DA7F-7497-43BD-8851-805DAEC9895E}" type="presOf" srcId="{B6CDAE5B-6E71-4D07-A3BD-4459D2ED4F0B}" destId="{83E4151C-8DBC-4A1B-9064-DB199F74C8D4}" srcOrd="0" destOrd="0" presId="urn:microsoft.com/office/officeart/2005/8/layout/orgChart1"/>
    <dgm:cxn modelId="{9E40F061-4E5D-45C1-AD8E-AA510167DF49}" type="presOf" srcId="{04FB8999-C375-4378-A0E8-AAABE242A340}" destId="{111AB8CF-C9CD-4BCD-87A8-F96950F6DA82}" srcOrd="0" destOrd="0" presId="urn:microsoft.com/office/officeart/2005/8/layout/orgChart1"/>
    <dgm:cxn modelId="{80257BA6-1786-4F00-9324-9D9F761A429C}" type="presOf" srcId="{ACBB522A-DCC7-4681-A3B9-A7C0CB7697D6}" destId="{4392E9CE-DBB5-42EF-B7E5-B29D4148F1E5}" srcOrd="0" destOrd="0" presId="urn:microsoft.com/office/officeart/2005/8/layout/orgChart1"/>
    <dgm:cxn modelId="{154BDACD-ECDD-42F2-B070-9021F201B927}" srcId="{2D1410DF-6460-4EA0-8AEE-13F2EB894DB6}" destId="{F62ED7E6-9789-44CB-BC2D-638427562F78}" srcOrd="0" destOrd="0" parTransId="{91A0AD62-ABD3-4F59-B9AD-EF690F3A57B9}" sibTransId="{1B3FB83C-1BCA-4748-8ED5-187A6F56F835}"/>
    <dgm:cxn modelId="{7EA061CF-543B-46A9-93DF-30975C07283B}" type="presOf" srcId="{EE643EE9-469B-468F-A475-48E7D07A1627}" destId="{9B85B1FF-B976-4A9B-9B1A-BC6F05FE2855}" srcOrd="0" destOrd="0" presId="urn:microsoft.com/office/officeart/2005/8/layout/orgChart1"/>
    <dgm:cxn modelId="{81ED6F44-2FF3-400C-9D97-5E73926478F5}" type="presOf" srcId="{19B96298-B3A7-48F0-894D-D08408000189}" destId="{07195CB3-E7ED-4975-9824-779163E828CA}" srcOrd="1" destOrd="0" presId="urn:microsoft.com/office/officeart/2005/8/layout/orgChart1"/>
    <dgm:cxn modelId="{8AC586E0-86C0-4752-993E-3A54B3AD078D}" type="presOf" srcId="{04FB8999-C375-4378-A0E8-AAABE242A340}" destId="{9C4E6E87-FE63-4307-9A9A-FA1F0B157EAB}" srcOrd="1" destOrd="0" presId="urn:microsoft.com/office/officeart/2005/8/layout/orgChart1"/>
    <dgm:cxn modelId="{29A44471-ABBF-464B-82D9-0D5DD423FD5C}" type="presOf" srcId="{2D1410DF-6460-4EA0-8AEE-13F2EB894DB6}" destId="{53B7848A-B335-40D2-8034-35AC9BA13D24}" srcOrd="1" destOrd="0" presId="urn:microsoft.com/office/officeart/2005/8/layout/orgChart1"/>
    <dgm:cxn modelId="{79BFEF23-FBD5-45CE-9E86-F9780C2DE2DD}" type="presOf" srcId="{4235DEEE-DDB4-4884-8D5F-7210B638ECBD}" destId="{49328A8A-0735-419B-A036-281B93F6C2B1}" srcOrd="0" destOrd="0" presId="urn:microsoft.com/office/officeart/2005/8/layout/orgChart1"/>
    <dgm:cxn modelId="{57F6AA75-B709-4572-A6ED-9063ACC0406E}" srcId="{7EB43BFB-02BE-45B5-9327-8D2179050CE6}" destId="{2D1410DF-6460-4EA0-8AEE-13F2EB894DB6}" srcOrd="1" destOrd="0" parTransId="{DECA74AE-0FB6-4A90-A4C0-82DE996EB735}" sibTransId="{BEB61370-6E30-4F4C-AF92-51976943ECD3}"/>
    <dgm:cxn modelId="{02BBDD33-A4EF-4C6D-BC2C-184D8A387391}" type="presOf" srcId="{F6E4A3A5-AD29-464A-9BD6-C2FC92524092}" destId="{14645428-7FB9-4A37-A752-CE2C3C2F1AF7}" srcOrd="1" destOrd="0" presId="urn:microsoft.com/office/officeart/2005/8/layout/orgChart1"/>
    <dgm:cxn modelId="{F16F3DBF-B759-4BB1-989D-FDC734F75B9F}" type="presOf" srcId="{1E14200D-23B8-499C-BC31-B925AC01112C}" destId="{5A3EECCA-014D-4118-AFE8-8CB2B3B8187B}" srcOrd="0" destOrd="0" presId="urn:microsoft.com/office/officeart/2005/8/layout/orgChart1"/>
    <dgm:cxn modelId="{2B18DD4F-5282-4658-9837-1CE954C91318}" srcId="{19B96298-B3A7-48F0-894D-D08408000189}" destId="{F6E4A3A5-AD29-464A-9BD6-C2FC92524092}" srcOrd="0" destOrd="0" parTransId="{E0A193E8-379E-4C38-8BA7-45CE2948555B}" sibTransId="{AA976D13-E577-4B76-9904-341A5B12A95F}"/>
    <dgm:cxn modelId="{B8B2C89F-9B41-475D-AE37-7943524782B5}" type="presOf" srcId="{2D1410DF-6460-4EA0-8AEE-13F2EB894DB6}" destId="{B9B68069-D930-4E5C-B6B4-AE3C667E1E97}" srcOrd="0" destOrd="0" presId="urn:microsoft.com/office/officeart/2005/8/layout/orgChart1"/>
    <dgm:cxn modelId="{1D9D5B6C-E626-42F2-B31F-3BBC83B7E2C0}" type="presOf" srcId="{19B96298-B3A7-48F0-894D-D08408000189}" destId="{8D7F6097-0FD4-4802-84B4-0FF1FF1961F2}" srcOrd="0" destOrd="0" presId="urn:microsoft.com/office/officeart/2005/8/layout/orgChart1"/>
    <dgm:cxn modelId="{ECD287E9-C4BC-407A-AFF3-AAD1D1121741}" srcId="{2D1410DF-6460-4EA0-8AEE-13F2EB894DB6}" destId="{04FB8999-C375-4378-A0E8-AAABE242A340}" srcOrd="1" destOrd="0" parTransId="{1E14200D-23B8-499C-BC31-B925AC01112C}" sibTransId="{97778AC4-3D78-4AB2-BD20-39032A5289D9}"/>
    <dgm:cxn modelId="{13982C3A-AE32-4EBC-B497-189E81414A51}" type="presOf" srcId="{650DDEF1-DC3E-4FC2-9708-9B517F0F00B7}" destId="{D16C4F1B-A63D-408D-B040-81407F178061}" srcOrd="0" destOrd="0" presId="urn:microsoft.com/office/officeart/2005/8/layout/orgChart1"/>
    <dgm:cxn modelId="{9DA3CAE3-C27E-41FB-81D7-C68EB620F85F}" type="presOf" srcId="{ACBB522A-DCC7-4681-A3B9-A7C0CB7697D6}" destId="{639C5440-8442-45C2-8753-A05B0E91D4EE}" srcOrd="1" destOrd="0" presId="urn:microsoft.com/office/officeart/2005/8/layout/orgChart1"/>
    <dgm:cxn modelId="{EB95572D-D987-45AC-8A45-F4A7879E948D}" type="presOf" srcId="{5586645B-F11E-436B-AC98-9447F3F71922}" destId="{889A4F51-4787-402F-AF18-EB734EE04183}" srcOrd="0" destOrd="0" presId="urn:microsoft.com/office/officeart/2005/8/layout/orgChart1"/>
    <dgm:cxn modelId="{BBFFFAC6-3931-4789-A1C8-054705FDC233}" type="presOf" srcId="{F62ED7E6-9789-44CB-BC2D-638427562F78}" destId="{FC3EB4F0-F0F4-41D4-BBCA-DFCFD1DDEA1A}" srcOrd="1" destOrd="0" presId="urn:microsoft.com/office/officeart/2005/8/layout/orgChart1"/>
    <dgm:cxn modelId="{986368EF-7B3A-402E-8C72-3E8B09BD762E}" type="presOf" srcId="{7EB43BFB-02BE-45B5-9327-8D2179050CE6}" destId="{1254BC77-580E-4A9C-9D57-5722E2AA813D}" srcOrd="0" destOrd="0" presId="urn:microsoft.com/office/officeart/2005/8/layout/orgChart1"/>
    <dgm:cxn modelId="{01102D78-8189-444F-997A-6005A2BB0312}" type="presOf" srcId="{91A0AD62-ABD3-4F59-B9AD-EF690F3A57B9}" destId="{CA69247C-67F2-4155-A3FC-7EF39EB7DB85}" srcOrd="0" destOrd="0" presId="urn:microsoft.com/office/officeart/2005/8/layout/orgChart1"/>
    <dgm:cxn modelId="{BCF79BB5-BDD2-41F8-A30C-1630485A76E6}" type="presOf" srcId="{A6855647-05B5-477C-8BF2-ED23C99F16A9}" destId="{0C9F4EFC-2166-432B-882B-5051929FAC8B}" srcOrd="0" destOrd="0" presId="urn:microsoft.com/office/officeart/2005/8/layout/orgChart1"/>
    <dgm:cxn modelId="{5F015BD0-BF6E-4D9B-8932-3C2031CAE559}" srcId="{19B96298-B3A7-48F0-894D-D08408000189}" destId="{EE643EE9-469B-468F-A475-48E7D07A1627}" srcOrd="3" destOrd="0" parTransId="{4235DEEE-DDB4-4884-8D5F-7210B638ECBD}" sibTransId="{2E472224-44DE-4D36-A39D-C5819E6F8785}"/>
    <dgm:cxn modelId="{987AACB6-5ED1-4A4E-93AF-A09036F083D2}" type="presOf" srcId="{C91E1743-3A2C-46E6-A08A-4E77F9E7740A}" destId="{3E14E053-2A5A-4701-9E5E-61B8309904EE}" srcOrd="0" destOrd="0" presId="urn:microsoft.com/office/officeart/2005/8/layout/orgChart1"/>
    <dgm:cxn modelId="{CFFFC558-52C8-49EA-B3E0-E325C3BD77F2}" srcId="{19B96298-B3A7-48F0-894D-D08408000189}" destId="{ACBB522A-DCC7-4681-A3B9-A7C0CB7697D6}" srcOrd="1" destOrd="0" parTransId="{A6855647-05B5-477C-8BF2-ED23C99F16A9}" sibTransId="{71D01E34-23F2-4427-9888-153948D7C046}"/>
    <dgm:cxn modelId="{CD22EDE0-4143-4DB8-B3C3-9112214FB586}" srcId="{650DDEF1-DC3E-4FC2-9708-9B517F0F00B7}" destId="{7EB43BFB-02BE-45B5-9327-8D2179050CE6}" srcOrd="0" destOrd="0" parTransId="{AC5D63BA-7A74-4ADD-A2D8-3243D1B767ED}" sibTransId="{1D91C69D-F118-4908-8475-6DD8389C49A4}"/>
    <dgm:cxn modelId="{2F5A423C-7351-485D-BAD4-CCA1D50EA323}" type="presOf" srcId="{F62ED7E6-9789-44CB-BC2D-638427562F78}" destId="{5C3FB95A-A155-422D-BE22-2A655DBCD1B1}" srcOrd="0" destOrd="0" presId="urn:microsoft.com/office/officeart/2005/8/layout/orgChart1"/>
    <dgm:cxn modelId="{612E8E5B-710D-4F17-B29F-24F5D908483F}" type="presOf" srcId="{E82BCF9C-B615-4AEF-8B9A-29CA8DC19DDA}" destId="{C9DC38A2-9ED6-46C9-94B9-D2CA5CD1A3EC}" srcOrd="0" destOrd="0" presId="urn:microsoft.com/office/officeart/2005/8/layout/orgChart1"/>
    <dgm:cxn modelId="{331CFB9D-1827-4274-B8B7-09C30263C089}" type="presOf" srcId="{E0A193E8-379E-4C38-8BA7-45CE2948555B}" destId="{F156F73A-EFAC-4B86-8DBD-EA08B47FCB5A}" srcOrd="0" destOrd="0" presId="urn:microsoft.com/office/officeart/2005/8/layout/orgChart1"/>
    <dgm:cxn modelId="{79B96B73-DB8F-4983-826D-E0AF38C25DF5}" type="presOf" srcId="{EE643EE9-469B-468F-A475-48E7D07A1627}" destId="{A8BD6E10-1B86-4D99-A0D1-C0C5990C5D36}" srcOrd="1" destOrd="0" presId="urn:microsoft.com/office/officeart/2005/8/layout/orgChart1"/>
    <dgm:cxn modelId="{711D045A-A51A-4FFE-8809-0D6AFAAB0F74}" type="presOf" srcId="{DECA74AE-0FB6-4A90-A4C0-82DE996EB735}" destId="{1ED9226E-D18C-41C6-8ACC-D720CC5918DB}" srcOrd="0" destOrd="0" presId="urn:microsoft.com/office/officeart/2005/8/layout/orgChart1"/>
    <dgm:cxn modelId="{59DBB669-EECB-4008-8A45-DE2BBDC018BB}" srcId="{2D1410DF-6460-4EA0-8AEE-13F2EB894DB6}" destId="{EAF1C75A-5C66-4092-A7BF-6E44CB726E8D}" srcOrd="2" destOrd="0" parTransId="{5586645B-F11E-436B-AC98-9447F3F71922}" sibTransId="{2C7CD4BF-492B-4A5C-AF6A-4035946854B8}"/>
    <dgm:cxn modelId="{420B4762-147C-48D4-8321-5EAC58739C54}" srcId="{7EB43BFB-02BE-45B5-9327-8D2179050CE6}" destId="{19B96298-B3A7-48F0-894D-D08408000189}" srcOrd="0" destOrd="0" parTransId="{C91E1743-3A2C-46E6-A08A-4E77F9E7740A}" sibTransId="{CBABC5A2-E581-4C50-A0D5-211B7ED2E45A}"/>
    <dgm:cxn modelId="{3DAE05D0-DDD5-407B-AFAF-745B53A8FCD4}" type="presOf" srcId="{7EB43BFB-02BE-45B5-9327-8D2179050CE6}" destId="{D8C8BC90-D8C1-4D87-A26F-B241AE29B170}" srcOrd="1" destOrd="0" presId="urn:microsoft.com/office/officeart/2005/8/layout/orgChart1"/>
    <dgm:cxn modelId="{D0C78BB7-DB1A-4924-B6EE-DDD5D740C296}" type="presParOf" srcId="{D16C4F1B-A63D-408D-B040-81407F178061}" destId="{7F8FB252-F71C-44BD-987D-6C89675E3802}" srcOrd="0" destOrd="0" presId="urn:microsoft.com/office/officeart/2005/8/layout/orgChart1"/>
    <dgm:cxn modelId="{F7CA9DC4-AF03-4584-BE6F-6BEED1340702}" type="presParOf" srcId="{7F8FB252-F71C-44BD-987D-6C89675E3802}" destId="{6E0220AA-060D-4E98-B12A-0C5E54036FDC}" srcOrd="0" destOrd="0" presId="urn:microsoft.com/office/officeart/2005/8/layout/orgChart1"/>
    <dgm:cxn modelId="{1498190E-D0E9-47F4-A94F-A585036E0868}" type="presParOf" srcId="{6E0220AA-060D-4E98-B12A-0C5E54036FDC}" destId="{1254BC77-580E-4A9C-9D57-5722E2AA813D}" srcOrd="0" destOrd="0" presId="urn:microsoft.com/office/officeart/2005/8/layout/orgChart1"/>
    <dgm:cxn modelId="{ACE49DAE-E91A-463A-80F2-91DE38B292AD}" type="presParOf" srcId="{6E0220AA-060D-4E98-B12A-0C5E54036FDC}" destId="{D8C8BC90-D8C1-4D87-A26F-B241AE29B170}" srcOrd="1" destOrd="0" presId="urn:microsoft.com/office/officeart/2005/8/layout/orgChart1"/>
    <dgm:cxn modelId="{DAACE277-6138-42B6-BF50-3BF05733462C}" type="presParOf" srcId="{7F8FB252-F71C-44BD-987D-6C89675E3802}" destId="{6D7A9DBE-2034-495F-AABF-45F56A4DC1AF}" srcOrd="1" destOrd="0" presId="urn:microsoft.com/office/officeart/2005/8/layout/orgChart1"/>
    <dgm:cxn modelId="{03CA7A39-333B-4DB9-A9B7-56C7AF740816}" type="presParOf" srcId="{6D7A9DBE-2034-495F-AABF-45F56A4DC1AF}" destId="{3E14E053-2A5A-4701-9E5E-61B8309904EE}" srcOrd="0" destOrd="0" presId="urn:microsoft.com/office/officeart/2005/8/layout/orgChart1"/>
    <dgm:cxn modelId="{B59B9AD0-19FC-4B9C-8DC1-50094E063D87}" type="presParOf" srcId="{6D7A9DBE-2034-495F-AABF-45F56A4DC1AF}" destId="{EC720BB5-0537-412D-9622-AA67EF340456}" srcOrd="1" destOrd="0" presId="urn:microsoft.com/office/officeart/2005/8/layout/orgChart1"/>
    <dgm:cxn modelId="{652FB416-31BD-4888-8ABB-F345358BC5C1}" type="presParOf" srcId="{EC720BB5-0537-412D-9622-AA67EF340456}" destId="{9E58CDDC-6F92-41BD-AC5E-06D3F54B3823}" srcOrd="0" destOrd="0" presId="urn:microsoft.com/office/officeart/2005/8/layout/orgChart1"/>
    <dgm:cxn modelId="{1B545BF5-450F-4966-BEEA-A3A586E6A8F5}" type="presParOf" srcId="{9E58CDDC-6F92-41BD-AC5E-06D3F54B3823}" destId="{8D7F6097-0FD4-4802-84B4-0FF1FF1961F2}" srcOrd="0" destOrd="0" presId="urn:microsoft.com/office/officeart/2005/8/layout/orgChart1"/>
    <dgm:cxn modelId="{EE0034BB-144D-4DD8-9BBF-F4B032698249}" type="presParOf" srcId="{9E58CDDC-6F92-41BD-AC5E-06D3F54B3823}" destId="{07195CB3-E7ED-4975-9824-779163E828CA}" srcOrd="1" destOrd="0" presId="urn:microsoft.com/office/officeart/2005/8/layout/orgChart1"/>
    <dgm:cxn modelId="{428B6D1F-C8BE-4676-A989-AF0380C8FD48}" type="presParOf" srcId="{EC720BB5-0537-412D-9622-AA67EF340456}" destId="{98ED4B79-1F0D-4BF3-9A83-2C4D2A2DD9BB}" srcOrd="1" destOrd="0" presId="urn:microsoft.com/office/officeart/2005/8/layout/orgChart1"/>
    <dgm:cxn modelId="{DC5C2801-318D-44BE-874C-C78C5CACF9B2}" type="presParOf" srcId="{98ED4B79-1F0D-4BF3-9A83-2C4D2A2DD9BB}" destId="{F156F73A-EFAC-4B86-8DBD-EA08B47FCB5A}" srcOrd="0" destOrd="0" presId="urn:microsoft.com/office/officeart/2005/8/layout/orgChart1"/>
    <dgm:cxn modelId="{D71AC380-F0AA-4B57-A5A6-09455158D83C}" type="presParOf" srcId="{98ED4B79-1F0D-4BF3-9A83-2C4D2A2DD9BB}" destId="{A7B1B63F-C77E-4D36-96B0-D09E35D6A4CE}" srcOrd="1" destOrd="0" presId="urn:microsoft.com/office/officeart/2005/8/layout/orgChart1"/>
    <dgm:cxn modelId="{EAE6D488-8FE4-4B16-AF90-0882618916BC}" type="presParOf" srcId="{A7B1B63F-C77E-4D36-96B0-D09E35D6A4CE}" destId="{1AF8E876-31E4-4175-8B89-D5A9E93BCF02}" srcOrd="0" destOrd="0" presId="urn:microsoft.com/office/officeart/2005/8/layout/orgChart1"/>
    <dgm:cxn modelId="{03F435DE-54DA-4FF7-BAC9-1D317FF460D8}" type="presParOf" srcId="{1AF8E876-31E4-4175-8B89-D5A9E93BCF02}" destId="{F43DD572-73C2-4007-88D9-3F819821CB83}" srcOrd="0" destOrd="0" presId="urn:microsoft.com/office/officeart/2005/8/layout/orgChart1"/>
    <dgm:cxn modelId="{143A6D18-4B7B-4F7D-8780-B872132BADDB}" type="presParOf" srcId="{1AF8E876-31E4-4175-8B89-D5A9E93BCF02}" destId="{14645428-7FB9-4A37-A752-CE2C3C2F1AF7}" srcOrd="1" destOrd="0" presId="urn:microsoft.com/office/officeart/2005/8/layout/orgChart1"/>
    <dgm:cxn modelId="{7A9130E6-6DF9-46CB-8379-2A7F76FAF8A8}" type="presParOf" srcId="{A7B1B63F-C77E-4D36-96B0-D09E35D6A4CE}" destId="{A1B4B97F-2A0F-455E-BE0D-7CBF23233A19}" srcOrd="1" destOrd="0" presId="urn:microsoft.com/office/officeart/2005/8/layout/orgChart1"/>
    <dgm:cxn modelId="{7A3CA4FB-1471-47DC-8856-A8B5EDF83D50}" type="presParOf" srcId="{A7B1B63F-C77E-4D36-96B0-D09E35D6A4CE}" destId="{001397F8-E013-4C6E-8518-9EE6DBD7917D}" srcOrd="2" destOrd="0" presId="urn:microsoft.com/office/officeart/2005/8/layout/orgChart1"/>
    <dgm:cxn modelId="{380E07B4-EBD0-46A3-998E-6022E01BF3A0}" type="presParOf" srcId="{98ED4B79-1F0D-4BF3-9A83-2C4D2A2DD9BB}" destId="{0C9F4EFC-2166-432B-882B-5051929FAC8B}" srcOrd="2" destOrd="0" presId="urn:microsoft.com/office/officeart/2005/8/layout/orgChart1"/>
    <dgm:cxn modelId="{1B8B3CB5-F37B-43D1-AD70-D1EC7A1D05E0}" type="presParOf" srcId="{98ED4B79-1F0D-4BF3-9A83-2C4D2A2DD9BB}" destId="{DA66463B-E84C-4039-B3C7-EDE0F667D9C8}" srcOrd="3" destOrd="0" presId="urn:microsoft.com/office/officeart/2005/8/layout/orgChart1"/>
    <dgm:cxn modelId="{232EB557-9702-42D6-B9E9-870C9894F0DE}" type="presParOf" srcId="{DA66463B-E84C-4039-B3C7-EDE0F667D9C8}" destId="{91A54944-6FA7-4855-8ED7-A50C9A8FCAB6}" srcOrd="0" destOrd="0" presId="urn:microsoft.com/office/officeart/2005/8/layout/orgChart1"/>
    <dgm:cxn modelId="{D33E81C2-6FF5-4E58-BA41-2E632E2D3957}" type="presParOf" srcId="{91A54944-6FA7-4855-8ED7-A50C9A8FCAB6}" destId="{4392E9CE-DBB5-42EF-B7E5-B29D4148F1E5}" srcOrd="0" destOrd="0" presId="urn:microsoft.com/office/officeart/2005/8/layout/orgChart1"/>
    <dgm:cxn modelId="{C9AA399A-6BBB-409A-B456-4C8619E7D730}" type="presParOf" srcId="{91A54944-6FA7-4855-8ED7-A50C9A8FCAB6}" destId="{639C5440-8442-45C2-8753-A05B0E91D4EE}" srcOrd="1" destOrd="0" presId="urn:microsoft.com/office/officeart/2005/8/layout/orgChart1"/>
    <dgm:cxn modelId="{963CE0F2-601D-44E7-AF2F-BC1A97C5100D}" type="presParOf" srcId="{DA66463B-E84C-4039-B3C7-EDE0F667D9C8}" destId="{550550CA-2A49-4AA2-BAE3-BCBF41B5A511}" srcOrd="1" destOrd="0" presId="urn:microsoft.com/office/officeart/2005/8/layout/orgChart1"/>
    <dgm:cxn modelId="{C11AA42E-9CE0-4D42-965B-1FF04A918BB8}" type="presParOf" srcId="{DA66463B-E84C-4039-B3C7-EDE0F667D9C8}" destId="{EB182227-6603-4624-8EE3-8E18AC65C6F9}" srcOrd="2" destOrd="0" presId="urn:microsoft.com/office/officeart/2005/8/layout/orgChart1"/>
    <dgm:cxn modelId="{3CEF117B-5B0E-46CB-A67C-18289AF16309}" type="presParOf" srcId="{98ED4B79-1F0D-4BF3-9A83-2C4D2A2DD9BB}" destId="{83E4151C-8DBC-4A1B-9064-DB199F74C8D4}" srcOrd="4" destOrd="0" presId="urn:microsoft.com/office/officeart/2005/8/layout/orgChart1"/>
    <dgm:cxn modelId="{F9572D56-F893-4ADC-BB22-8DD1C2776D09}" type="presParOf" srcId="{98ED4B79-1F0D-4BF3-9A83-2C4D2A2DD9BB}" destId="{9BF88DA7-BDE3-4811-B67E-7C785AB29345}" srcOrd="5" destOrd="0" presId="urn:microsoft.com/office/officeart/2005/8/layout/orgChart1"/>
    <dgm:cxn modelId="{D8A79C51-2072-4904-85E7-B9A19DC02F36}" type="presParOf" srcId="{9BF88DA7-BDE3-4811-B67E-7C785AB29345}" destId="{F137D22E-807E-4675-B242-72C05D57C889}" srcOrd="0" destOrd="0" presId="urn:microsoft.com/office/officeart/2005/8/layout/orgChart1"/>
    <dgm:cxn modelId="{E86C9A3E-DF2A-4BA7-81B8-6B00F8DFCC3C}" type="presParOf" srcId="{F137D22E-807E-4675-B242-72C05D57C889}" destId="{C9DC38A2-9ED6-46C9-94B9-D2CA5CD1A3EC}" srcOrd="0" destOrd="0" presId="urn:microsoft.com/office/officeart/2005/8/layout/orgChart1"/>
    <dgm:cxn modelId="{25FF276D-06B4-4B09-9D1C-6F8B27BA3E8E}" type="presParOf" srcId="{F137D22E-807E-4675-B242-72C05D57C889}" destId="{29725088-DF2E-4C9C-B2B8-518D8800CBA3}" srcOrd="1" destOrd="0" presId="urn:microsoft.com/office/officeart/2005/8/layout/orgChart1"/>
    <dgm:cxn modelId="{2DC9C933-27A3-4A85-9DAA-FE386900E48D}" type="presParOf" srcId="{9BF88DA7-BDE3-4811-B67E-7C785AB29345}" destId="{812C228A-E2F8-4AA0-B27A-430B9EF77753}" srcOrd="1" destOrd="0" presId="urn:microsoft.com/office/officeart/2005/8/layout/orgChart1"/>
    <dgm:cxn modelId="{005337B5-2470-4010-AF92-E549FB440274}" type="presParOf" srcId="{9BF88DA7-BDE3-4811-B67E-7C785AB29345}" destId="{37EFC39B-9938-4A1B-9666-ACC0B4D93DDA}" srcOrd="2" destOrd="0" presId="urn:microsoft.com/office/officeart/2005/8/layout/orgChart1"/>
    <dgm:cxn modelId="{9E1513D2-33D1-4D3D-9B97-0322A0A7DEEE}" type="presParOf" srcId="{98ED4B79-1F0D-4BF3-9A83-2C4D2A2DD9BB}" destId="{49328A8A-0735-419B-A036-281B93F6C2B1}" srcOrd="6" destOrd="0" presId="urn:microsoft.com/office/officeart/2005/8/layout/orgChart1"/>
    <dgm:cxn modelId="{59B27E4B-2652-4021-AF7A-646F219C32D2}" type="presParOf" srcId="{98ED4B79-1F0D-4BF3-9A83-2C4D2A2DD9BB}" destId="{3882C585-560B-49BC-8EED-FC742751954E}" srcOrd="7" destOrd="0" presId="urn:microsoft.com/office/officeart/2005/8/layout/orgChart1"/>
    <dgm:cxn modelId="{DA4DF368-1C94-4F3F-B882-F11E83D80C2D}" type="presParOf" srcId="{3882C585-560B-49BC-8EED-FC742751954E}" destId="{1A34158F-009E-4E44-BCD6-2DCE80784307}" srcOrd="0" destOrd="0" presId="urn:microsoft.com/office/officeart/2005/8/layout/orgChart1"/>
    <dgm:cxn modelId="{CFC9F0BC-6A75-4088-8438-9DDAE6D01FF9}" type="presParOf" srcId="{1A34158F-009E-4E44-BCD6-2DCE80784307}" destId="{9B85B1FF-B976-4A9B-9B1A-BC6F05FE2855}" srcOrd="0" destOrd="0" presId="urn:microsoft.com/office/officeart/2005/8/layout/orgChart1"/>
    <dgm:cxn modelId="{20F1D250-32F1-4363-9BD4-B823C1BFD411}" type="presParOf" srcId="{1A34158F-009E-4E44-BCD6-2DCE80784307}" destId="{A8BD6E10-1B86-4D99-A0D1-C0C5990C5D36}" srcOrd="1" destOrd="0" presId="urn:microsoft.com/office/officeart/2005/8/layout/orgChart1"/>
    <dgm:cxn modelId="{C0D6EF94-6379-42B7-BDDB-9D5442159AC2}" type="presParOf" srcId="{3882C585-560B-49BC-8EED-FC742751954E}" destId="{A29B6BB7-D960-44C3-939E-5885F44354E9}" srcOrd="1" destOrd="0" presId="urn:microsoft.com/office/officeart/2005/8/layout/orgChart1"/>
    <dgm:cxn modelId="{915D1F72-5A7E-4E32-8897-3F374103D6E6}" type="presParOf" srcId="{3882C585-560B-49BC-8EED-FC742751954E}" destId="{13AA6FDD-A263-4D38-B3D4-4F889686491E}" srcOrd="2" destOrd="0" presId="urn:microsoft.com/office/officeart/2005/8/layout/orgChart1"/>
    <dgm:cxn modelId="{66E9E55D-707F-4B31-AD97-F456FADC65D3}" type="presParOf" srcId="{EC720BB5-0537-412D-9622-AA67EF340456}" destId="{7BD4904C-61A6-4525-858A-8F815EAD7730}" srcOrd="2" destOrd="0" presId="urn:microsoft.com/office/officeart/2005/8/layout/orgChart1"/>
    <dgm:cxn modelId="{8266EE89-D50E-4EB3-9B75-95A1A3DAC668}" type="presParOf" srcId="{6D7A9DBE-2034-495F-AABF-45F56A4DC1AF}" destId="{1ED9226E-D18C-41C6-8ACC-D720CC5918DB}" srcOrd="2" destOrd="0" presId="urn:microsoft.com/office/officeart/2005/8/layout/orgChart1"/>
    <dgm:cxn modelId="{C0A68680-4532-4E07-B36C-EB303F07ADCA}" type="presParOf" srcId="{6D7A9DBE-2034-495F-AABF-45F56A4DC1AF}" destId="{B5E85448-EFAD-457E-8914-085895030F98}" srcOrd="3" destOrd="0" presId="urn:microsoft.com/office/officeart/2005/8/layout/orgChart1"/>
    <dgm:cxn modelId="{0E917EDE-D65C-4A03-9991-0801DAB8245C}" type="presParOf" srcId="{B5E85448-EFAD-457E-8914-085895030F98}" destId="{684DA046-DD58-4D57-A5F1-9725BD68AF57}" srcOrd="0" destOrd="0" presId="urn:microsoft.com/office/officeart/2005/8/layout/orgChart1"/>
    <dgm:cxn modelId="{EB36DB15-3D09-42EC-976F-92B03579E7D0}" type="presParOf" srcId="{684DA046-DD58-4D57-A5F1-9725BD68AF57}" destId="{B9B68069-D930-4E5C-B6B4-AE3C667E1E97}" srcOrd="0" destOrd="0" presId="urn:microsoft.com/office/officeart/2005/8/layout/orgChart1"/>
    <dgm:cxn modelId="{66BD12D4-1E1E-4C3C-9EDB-16DE70DCC4FE}" type="presParOf" srcId="{684DA046-DD58-4D57-A5F1-9725BD68AF57}" destId="{53B7848A-B335-40D2-8034-35AC9BA13D24}" srcOrd="1" destOrd="0" presId="urn:microsoft.com/office/officeart/2005/8/layout/orgChart1"/>
    <dgm:cxn modelId="{697F76A4-B773-4152-8849-BC5060A12DEC}" type="presParOf" srcId="{B5E85448-EFAD-457E-8914-085895030F98}" destId="{B32EBFE7-4636-4F58-BE35-15908D9FB9AA}" srcOrd="1" destOrd="0" presId="urn:microsoft.com/office/officeart/2005/8/layout/orgChart1"/>
    <dgm:cxn modelId="{4EB38785-C336-42CF-A801-02930FBBE207}" type="presParOf" srcId="{B32EBFE7-4636-4F58-BE35-15908D9FB9AA}" destId="{CA69247C-67F2-4155-A3FC-7EF39EB7DB85}" srcOrd="0" destOrd="0" presId="urn:microsoft.com/office/officeart/2005/8/layout/orgChart1"/>
    <dgm:cxn modelId="{9DA5FFAC-FCD0-4C9B-A67C-7161539C0523}" type="presParOf" srcId="{B32EBFE7-4636-4F58-BE35-15908D9FB9AA}" destId="{91D3327B-72CF-49DE-8651-D477EAAB7FEF}" srcOrd="1" destOrd="0" presId="urn:microsoft.com/office/officeart/2005/8/layout/orgChart1"/>
    <dgm:cxn modelId="{0B9CAB42-6C96-4A62-B152-132978058792}" type="presParOf" srcId="{91D3327B-72CF-49DE-8651-D477EAAB7FEF}" destId="{F33E2152-35E3-4C0F-86B9-3327DC78988A}" srcOrd="0" destOrd="0" presId="urn:microsoft.com/office/officeart/2005/8/layout/orgChart1"/>
    <dgm:cxn modelId="{10A2713A-15F4-47DC-B5D1-2F450B09D050}" type="presParOf" srcId="{F33E2152-35E3-4C0F-86B9-3327DC78988A}" destId="{5C3FB95A-A155-422D-BE22-2A655DBCD1B1}" srcOrd="0" destOrd="0" presId="urn:microsoft.com/office/officeart/2005/8/layout/orgChart1"/>
    <dgm:cxn modelId="{5196D93A-251B-4C4F-83C4-AB2FF39A259C}" type="presParOf" srcId="{F33E2152-35E3-4C0F-86B9-3327DC78988A}" destId="{FC3EB4F0-F0F4-41D4-BBCA-DFCFD1DDEA1A}" srcOrd="1" destOrd="0" presId="urn:microsoft.com/office/officeart/2005/8/layout/orgChart1"/>
    <dgm:cxn modelId="{6DB51EF4-2F81-44C1-B110-E7C71006DAEE}" type="presParOf" srcId="{91D3327B-72CF-49DE-8651-D477EAAB7FEF}" destId="{5383B28A-EEB0-4F34-8D1F-69FDD129D692}" srcOrd="1" destOrd="0" presId="urn:microsoft.com/office/officeart/2005/8/layout/orgChart1"/>
    <dgm:cxn modelId="{7CA970FA-3DBE-4B9D-BA18-BED48440B301}" type="presParOf" srcId="{91D3327B-72CF-49DE-8651-D477EAAB7FEF}" destId="{47AA53CE-F362-454B-8E35-05E50CE1F3A3}" srcOrd="2" destOrd="0" presId="urn:microsoft.com/office/officeart/2005/8/layout/orgChart1"/>
    <dgm:cxn modelId="{579C3CC7-EF9C-4A19-8998-07D9C818EA63}" type="presParOf" srcId="{B32EBFE7-4636-4F58-BE35-15908D9FB9AA}" destId="{5A3EECCA-014D-4118-AFE8-8CB2B3B8187B}" srcOrd="2" destOrd="0" presId="urn:microsoft.com/office/officeart/2005/8/layout/orgChart1"/>
    <dgm:cxn modelId="{253745E4-7BA8-4A3A-887F-3D327062E95F}" type="presParOf" srcId="{B32EBFE7-4636-4F58-BE35-15908D9FB9AA}" destId="{CBEFDDEF-2447-46F5-B5F4-080AB6A9B299}" srcOrd="3" destOrd="0" presId="urn:microsoft.com/office/officeart/2005/8/layout/orgChart1"/>
    <dgm:cxn modelId="{5CCFA1CC-4BA2-46B2-A61A-84EF43ADF73E}" type="presParOf" srcId="{CBEFDDEF-2447-46F5-B5F4-080AB6A9B299}" destId="{3474BD77-7648-425F-A68F-1231E6C56051}" srcOrd="0" destOrd="0" presId="urn:microsoft.com/office/officeart/2005/8/layout/orgChart1"/>
    <dgm:cxn modelId="{851511FC-F1E2-4FC0-AEC6-859546C0DCA6}" type="presParOf" srcId="{3474BD77-7648-425F-A68F-1231E6C56051}" destId="{111AB8CF-C9CD-4BCD-87A8-F96950F6DA82}" srcOrd="0" destOrd="0" presId="urn:microsoft.com/office/officeart/2005/8/layout/orgChart1"/>
    <dgm:cxn modelId="{740257E7-CB3B-4643-9434-46CD50A62F51}" type="presParOf" srcId="{3474BD77-7648-425F-A68F-1231E6C56051}" destId="{9C4E6E87-FE63-4307-9A9A-FA1F0B157EAB}" srcOrd="1" destOrd="0" presId="urn:microsoft.com/office/officeart/2005/8/layout/orgChart1"/>
    <dgm:cxn modelId="{B557AC54-678D-4A1F-96F7-443E606221FD}" type="presParOf" srcId="{CBEFDDEF-2447-46F5-B5F4-080AB6A9B299}" destId="{D246B6D3-508A-4655-8A50-85C15002D349}" srcOrd="1" destOrd="0" presId="urn:microsoft.com/office/officeart/2005/8/layout/orgChart1"/>
    <dgm:cxn modelId="{B0678770-F70A-4C1E-8083-DF078B5E2901}" type="presParOf" srcId="{CBEFDDEF-2447-46F5-B5F4-080AB6A9B299}" destId="{D1E6C752-4499-4FBB-9468-8A73444947A7}" srcOrd="2" destOrd="0" presId="urn:microsoft.com/office/officeart/2005/8/layout/orgChart1"/>
    <dgm:cxn modelId="{439E05D5-6D18-4BEF-84A0-0913A2F39148}" type="presParOf" srcId="{B32EBFE7-4636-4F58-BE35-15908D9FB9AA}" destId="{889A4F51-4787-402F-AF18-EB734EE04183}" srcOrd="4" destOrd="0" presId="urn:microsoft.com/office/officeart/2005/8/layout/orgChart1"/>
    <dgm:cxn modelId="{7C99720A-90FC-4FAC-BD9F-1AEF0644459F}" type="presParOf" srcId="{B32EBFE7-4636-4F58-BE35-15908D9FB9AA}" destId="{7B00F54C-3657-485F-A059-33B36DF3937A}" srcOrd="5" destOrd="0" presId="urn:microsoft.com/office/officeart/2005/8/layout/orgChart1"/>
    <dgm:cxn modelId="{E70899F7-B2E1-49E4-97BD-55C918A27DFA}" type="presParOf" srcId="{7B00F54C-3657-485F-A059-33B36DF3937A}" destId="{0598A65A-8ABE-45B2-A42B-8706619AEECA}" srcOrd="0" destOrd="0" presId="urn:microsoft.com/office/officeart/2005/8/layout/orgChart1"/>
    <dgm:cxn modelId="{A77423C0-3CFA-4805-A716-CDC54CA5FE38}" type="presParOf" srcId="{0598A65A-8ABE-45B2-A42B-8706619AEECA}" destId="{64AAE898-83F6-48A3-B0DB-65E5BC3DF9B3}" srcOrd="0" destOrd="0" presId="urn:microsoft.com/office/officeart/2005/8/layout/orgChart1"/>
    <dgm:cxn modelId="{E35C72C8-9DD6-4EE0-9B2F-AC35B59E4556}" type="presParOf" srcId="{0598A65A-8ABE-45B2-A42B-8706619AEECA}" destId="{3BCF9BF3-A30C-4BA7-969F-040932DBFF88}" srcOrd="1" destOrd="0" presId="urn:microsoft.com/office/officeart/2005/8/layout/orgChart1"/>
    <dgm:cxn modelId="{A42A6258-7417-42BF-88EF-8CFC3AFA4316}" type="presParOf" srcId="{7B00F54C-3657-485F-A059-33B36DF3937A}" destId="{761A8DC0-7924-4B3C-BED9-561FC8AA5227}" srcOrd="1" destOrd="0" presId="urn:microsoft.com/office/officeart/2005/8/layout/orgChart1"/>
    <dgm:cxn modelId="{C256D601-6820-448F-A9BA-14956286E222}" type="presParOf" srcId="{7B00F54C-3657-485F-A059-33B36DF3937A}" destId="{BA6C86D8-3909-4AA3-831A-F33A927C6145}" srcOrd="2" destOrd="0" presId="urn:microsoft.com/office/officeart/2005/8/layout/orgChart1"/>
    <dgm:cxn modelId="{52C08D50-200B-48DA-A969-AD57BFFFBDB6}" type="presParOf" srcId="{B5E85448-EFAD-457E-8914-085895030F98}" destId="{448FB5C8-57D3-456E-BAA0-86F5A8F3554E}" srcOrd="2" destOrd="0" presId="urn:microsoft.com/office/officeart/2005/8/layout/orgChart1"/>
    <dgm:cxn modelId="{C3CDFD8A-516B-4103-9BB4-ABA954C0C182}" type="presParOf" srcId="{7F8FB252-F71C-44BD-987D-6C89675E3802}" destId="{242F63F3-3E2F-403F-8CF3-FB39D1B33A79}" srcOrd="2" destOrd="0" presId="urn:microsoft.com/office/officeart/2005/8/layout/orgChart1"/>
  </dgm:cxnLst>
  <dgm:bg>
    <a:noFill/>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4">
  <dgm:title val=""/>
  <dgm:desc val=""/>
  <dgm:catLst>
    <dgm:cat type="3D" pri="11400"/>
  </dgm:catLst>
  <dgm:scene3d>
    <a:camera prst="orthographicFront"/>
    <a:lightRig rig="threePt" dir="t"/>
  </dgm:scene3d>
  <dgm:styleLbl name="node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ven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chilly" dir="t"/>
    </dgm:scene3d>
    <dgm:sp3d prstMaterial="translucentPowder">
      <a:bevelT w="127000" h="25400" prst="softRound"/>
    </dgm:sp3d>
    <dgm:txPr/>
    <dgm:style>
      <a:lnRef idx="1">
        <a:scrgbClr r="0" g="0" b="0"/>
      </a:lnRef>
      <a:fillRef idx="1">
        <a:scrgbClr r="0" g="0" b="0"/>
      </a:fillRef>
      <a:effectRef idx="0">
        <a:scrgbClr r="0" g="0" b="0"/>
      </a:effectRef>
      <a:fontRef idx="minor">
        <a:schemeClr val="lt1"/>
      </a:fontRef>
    </dgm:style>
  </dgm:styleLbl>
  <dgm:styleLbl name="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fgImgPlace1">
    <dgm:scene3d>
      <a:camera prst="orthographicFront"/>
      <a:lightRig rig="chilly" dir="t"/>
    </dgm:scene3d>
    <dgm:sp3d z="12700" extrusionH="12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alignImgPlac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bgImgPlace1">
    <dgm:scene3d>
      <a:camera prst="orthographicFront"/>
      <a:lightRig rig="chilly" dir="t"/>
    </dgm:scene3d>
    <dgm:sp3d z="-257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chilly" dir="t"/>
    </dgm:scene3d>
    <dgm:sp3d z="-70000" extrusionH="1700" prstMaterial="translucentPowder">
      <a:bevelT w="25400" h="6350" prst="softRound"/>
      <a:bevelB w="0" h="0" prst="convex"/>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bgSibTrans2D1">
    <dgm:scene3d>
      <a:camera prst="orthographicFront"/>
      <a:lightRig rig="chilly" dir="t"/>
    </dgm:scene3d>
    <dgm:sp3d z="-25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sibTrans1D1">
    <dgm:scene3d>
      <a:camera prst="orthographicFront"/>
      <a:lightRig rig="chilly"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chilly"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parChTrans2D1">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2">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3">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4">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1D1">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con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1">
    <dgm:scene3d>
      <a:camera prst="orthographicFront"/>
      <a:lightRig rig="chilly" dir="t"/>
    </dgm:scene3d>
    <dgm:sp3d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trAlignAcc1">
    <dgm:scene3d>
      <a:camera prst="orthographicFront"/>
      <a:lightRig rig="chilly" dir="t"/>
    </dgm:scene3d>
    <dgm:sp3d prstMaterial="dkEdge">
      <a:bevelT w="127000" h="25400"/>
    </dgm:sp3d>
    <dgm:txPr/>
    <dgm:style>
      <a:lnRef idx="1">
        <a:scrgbClr r="0" g="0" b="0"/>
      </a:lnRef>
      <a:fillRef idx="1">
        <a:scrgbClr r="0" g="0" b="0"/>
      </a:fillRef>
      <a:effectRef idx="0">
        <a:scrgbClr r="0" g="0" b="0"/>
      </a:effectRef>
      <a:fontRef idx="minor">
        <a:schemeClr val="lt1"/>
      </a:fontRef>
    </dgm:style>
  </dgm:styleLbl>
  <dgm:styleLbl name="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AlignAcc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0">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2">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3">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4">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dkBgShp">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trBgShp">
    <dgm:scene3d>
      <a:camera prst="orthographicFront"/>
      <a:lightRig rig="chilly"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4145280" y="0"/>
            <a:ext cx="3169920" cy="480060"/>
          </a:xfrm>
          <a:prstGeom prst="rect">
            <a:avLst/>
          </a:prstGeom>
        </p:spPr>
        <p:txBody>
          <a:bodyPr vert="horz" lIns="96650" tIns="48325" rIns="96650" bIns="48325" rtlCol="1"/>
          <a:lstStyle>
            <a:lvl1pPr algn="r">
              <a:defRPr sz="1300"/>
            </a:lvl1pPr>
          </a:lstStyle>
          <a:p>
            <a:endParaRPr lang="fa-IR"/>
          </a:p>
        </p:txBody>
      </p:sp>
      <p:sp>
        <p:nvSpPr>
          <p:cNvPr id="3" name="Date Placeholder 2"/>
          <p:cNvSpPr>
            <a:spLocks noGrp="1"/>
          </p:cNvSpPr>
          <p:nvPr>
            <p:ph type="dt" idx="1"/>
          </p:nvPr>
        </p:nvSpPr>
        <p:spPr>
          <a:xfrm>
            <a:off x="1694" y="0"/>
            <a:ext cx="3169920" cy="480060"/>
          </a:xfrm>
          <a:prstGeom prst="rect">
            <a:avLst/>
          </a:prstGeom>
        </p:spPr>
        <p:txBody>
          <a:bodyPr vert="horz" lIns="96650" tIns="48325" rIns="96650" bIns="48325" rtlCol="1"/>
          <a:lstStyle>
            <a:lvl1pPr algn="l">
              <a:defRPr sz="1300"/>
            </a:lvl1pPr>
          </a:lstStyle>
          <a:p>
            <a:fld id="{24A6BF8C-61DA-4FBC-A48B-6CEBCB957ED5}" type="datetimeFigureOut">
              <a:rPr lang="fa-IR" smtClean="0"/>
              <a:pPr/>
              <a:t>29/04/1442</a:t>
            </a:fld>
            <a:endParaRPr lang="fa-IR"/>
          </a:p>
        </p:txBody>
      </p:sp>
      <p:sp>
        <p:nvSpPr>
          <p:cNvPr id="4" name="Slide Image Placeholder 3"/>
          <p:cNvSpPr>
            <a:spLocks noGrp="1" noRot="1" noChangeAspect="1"/>
          </p:cNvSpPr>
          <p:nvPr>
            <p:ph type="sldImg" idx="2"/>
          </p:nvPr>
        </p:nvSpPr>
        <p:spPr>
          <a:xfrm>
            <a:off x="1257300" y="720725"/>
            <a:ext cx="4800600" cy="3600450"/>
          </a:xfrm>
          <a:prstGeom prst="rect">
            <a:avLst/>
          </a:prstGeom>
          <a:noFill/>
          <a:ln w="12700">
            <a:solidFill>
              <a:prstClr val="black"/>
            </a:solidFill>
          </a:ln>
        </p:spPr>
        <p:txBody>
          <a:bodyPr vert="horz" lIns="96650" tIns="48325" rIns="96650" bIns="48325" rtlCol="1" anchor="ctr"/>
          <a:lstStyle/>
          <a:p>
            <a:endParaRPr lang="fa-IR"/>
          </a:p>
        </p:txBody>
      </p:sp>
      <p:sp>
        <p:nvSpPr>
          <p:cNvPr id="5" name="Notes Placeholder 4"/>
          <p:cNvSpPr>
            <a:spLocks noGrp="1"/>
          </p:cNvSpPr>
          <p:nvPr>
            <p:ph type="body" sz="quarter" idx="3"/>
          </p:nvPr>
        </p:nvSpPr>
        <p:spPr>
          <a:xfrm>
            <a:off x="731520" y="4560570"/>
            <a:ext cx="5852160" cy="4320540"/>
          </a:xfrm>
          <a:prstGeom prst="rect">
            <a:avLst/>
          </a:prstGeom>
        </p:spPr>
        <p:txBody>
          <a:bodyPr vert="horz" lIns="96650" tIns="48325" rIns="96650" bIns="48325" rtlCol="1">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6" name="Footer Placeholder 5"/>
          <p:cNvSpPr>
            <a:spLocks noGrp="1"/>
          </p:cNvSpPr>
          <p:nvPr>
            <p:ph type="ftr" sz="quarter" idx="4"/>
          </p:nvPr>
        </p:nvSpPr>
        <p:spPr>
          <a:xfrm>
            <a:off x="4145280" y="9119475"/>
            <a:ext cx="3169920" cy="480060"/>
          </a:xfrm>
          <a:prstGeom prst="rect">
            <a:avLst/>
          </a:prstGeom>
        </p:spPr>
        <p:txBody>
          <a:bodyPr vert="horz" lIns="96650" tIns="48325" rIns="96650" bIns="48325" rtlCol="1" anchor="b"/>
          <a:lstStyle>
            <a:lvl1pPr algn="r">
              <a:defRPr sz="1300"/>
            </a:lvl1pPr>
          </a:lstStyle>
          <a:p>
            <a:endParaRPr lang="fa-IR"/>
          </a:p>
        </p:txBody>
      </p:sp>
      <p:sp>
        <p:nvSpPr>
          <p:cNvPr id="7" name="Slide Number Placeholder 6"/>
          <p:cNvSpPr>
            <a:spLocks noGrp="1"/>
          </p:cNvSpPr>
          <p:nvPr>
            <p:ph type="sldNum" sz="quarter" idx="5"/>
          </p:nvPr>
        </p:nvSpPr>
        <p:spPr>
          <a:xfrm>
            <a:off x="1694" y="9119475"/>
            <a:ext cx="3169920" cy="480060"/>
          </a:xfrm>
          <a:prstGeom prst="rect">
            <a:avLst/>
          </a:prstGeom>
        </p:spPr>
        <p:txBody>
          <a:bodyPr vert="horz" lIns="96650" tIns="48325" rIns="96650" bIns="48325" rtlCol="1" anchor="b"/>
          <a:lstStyle>
            <a:lvl1pPr algn="l">
              <a:defRPr sz="1300"/>
            </a:lvl1pPr>
          </a:lstStyle>
          <a:p>
            <a:fld id="{39900113-2674-4029-85CA-D100E40C0858}" type="slidenum">
              <a:rPr lang="fa-IR" smtClean="0"/>
              <a:pPr/>
              <a:t>‹#›</a:t>
            </a:fld>
            <a:endParaRPr lang="fa-IR"/>
          </a:p>
        </p:txBody>
      </p:sp>
    </p:spTree>
    <p:extLst>
      <p:ext uri="{BB962C8B-B14F-4D97-AF65-F5344CB8AC3E}">
        <p14:creationId xmlns:p14="http://schemas.microsoft.com/office/powerpoint/2010/main" val="913045675"/>
      </p:ext>
    </p:extLst>
  </p:cSld>
  <p:clrMap bg1="lt1" tx1="dk1" bg2="lt2" tx2="dk2" accent1="accent1" accent2="accent2" accent3="accent3" accent4="accent4" accent5="accent5" accent6="accent6" hlink="hlink" folHlink="folHlink"/>
  <p:notesStyle>
    <a:lvl1pPr marL="0" algn="r" defTabSz="1276619" rtl="1" eaLnBrk="1" latinLnBrk="0" hangingPunct="1">
      <a:defRPr sz="1700" kern="1200">
        <a:solidFill>
          <a:schemeClr val="tx1"/>
        </a:solidFill>
        <a:latin typeface="+mn-lt"/>
        <a:ea typeface="+mn-ea"/>
        <a:cs typeface="+mn-cs"/>
      </a:defRPr>
    </a:lvl1pPr>
    <a:lvl2pPr marL="638309" algn="r" defTabSz="1276619" rtl="1" eaLnBrk="1" latinLnBrk="0" hangingPunct="1">
      <a:defRPr sz="1700" kern="1200">
        <a:solidFill>
          <a:schemeClr val="tx1"/>
        </a:solidFill>
        <a:latin typeface="+mn-lt"/>
        <a:ea typeface="+mn-ea"/>
        <a:cs typeface="+mn-cs"/>
      </a:defRPr>
    </a:lvl2pPr>
    <a:lvl3pPr marL="1276619" algn="r" defTabSz="1276619" rtl="1" eaLnBrk="1" latinLnBrk="0" hangingPunct="1">
      <a:defRPr sz="1700" kern="1200">
        <a:solidFill>
          <a:schemeClr val="tx1"/>
        </a:solidFill>
        <a:latin typeface="+mn-lt"/>
        <a:ea typeface="+mn-ea"/>
        <a:cs typeface="+mn-cs"/>
      </a:defRPr>
    </a:lvl3pPr>
    <a:lvl4pPr marL="1914933" algn="r" defTabSz="1276619" rtl="1" eaLnBrk="1" latinLnBrk="0" hangingPunct="1">
      <a:defRPr sz="1700" kern="1200">
        <a:solidFill>
          <a:schemeClr val="tx1"/>
        </a:solidFill>
        <a:latin typeface="+mn-lt"/>
        <a:ea typeface="+mn-ea"/>
        <a:cs typeface="+mn-cs"/>
      </a:defRPr>
    </a:lvl4pPr>
    <a:lvl5pPr marL="2553256" algn="r" defTabSz="1276619" rtl="1" eaLnBrk="1" latinLnBrk="0" hangingPunct="1">
      <a:defRPr sz="1700" kern="1200">
        <a:solidFill>
          <a:schemeClr val="tx1"/>
        </a:solidFill>
        <a:latin typeface="+mn-lt"/>
        <a:ea typeface="+mn-ea"/>
        <a:cs typeface="+mn-cs"/>
      </a:defRPr>
    </a:lvl5pPr>
    <a:lvl6pPr marL="3191576" algn="r" defTabSz="1276619" rtl="1" eaLnBrk="1" latinLnBrk="0" hangingPunct="1">
      <a:defRPr sz="1700" kern="1200">
        <a:solidFill>
          <a:schemeClr val="tx1"/>
        </a:solidFill>
        <a:latin typeface="+mn-lt"/>
        <a:ea typeface="+mn-ea"/>
        <a:cs typeface="+mn-cs"/>
      </a:defRPr>
    </a:lvl6pPr>
    <a:lvl7pPr marL="3829895" algn="r" defTabSz="1276619" rtl="1" eaLnBrk="1" latinLnBrk="0" hangingPunct="1">
      <a:defRPr sz="1700" kern="1200">
        <a:solidFill>
          <a:schemeClr val="tx1"/>
        </a:solidFill>
        <a:latin typeface="+mn-lt"/>
        <a:ea typeface="+mn-ea"/>
        <a:cs typeface="+mn-cs"/>
      </a:defRPr>
    </a:lvl7pPr>
    <a:lvl8pPr marL="4468211" algn="r" defTabSz="1276619" rtl="1" eaLnBrk="1" latinLnBrk="0" hangingPunct="1">
      <a:defRPr sz="1700" kern="1200">
        <a:solidFill>
          <a:schemeClr val="tx1"/>
        </a:solidFill>
        <a:latin typeface="+mn-lt"/>
        <a:ea typeface="+mn-ea"/>
        <a:cs typeface="+mn-cs"/>
      </a:defRPr>
    </a:lvl8pPr>
    <a:lvl9pPr marL="5106527" algn="r" defTabSz="1276619" rtl="1" eaLnBrk="1" latinLnBrk="0" hangingPunct="1">
      <a:defRPr sz="17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57300" y="720725"/>
            <a:ext cx="4800600" cy="360045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9900113-2674-4029-85CA-D100E40C0858}" type="slidenum">
              <a:rPr lang="fa-IR" smtClean="0"/>
              <a:pPr/>
              <a:t>1</a:t>
            </a:fld>
            <a:endParaRPr lang="fa-IR"/>
          </a:p>
        </p:txBody>
      </p:sp>
    </p:spTree>
    <p:extLst>
      <p:ext uri="{BB962C8B-B14F-4D97-AF65-F5344CB8AC3E}">
        <p14:creationId xmlns:p14="http://schemas.microsoft.com/office/powerpoint/2010/main" val="305125581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57300" y="720725"/>
            <a:ext cx="4800600" cy="360045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9900113-2674-4029-85CA-D100E40C0858}" type="slidenum">
              <a:rPr lang="fa-IR" smtClean="0"/>
              <a:pPr/>
              <a:t>10</a:t>
            </a:fld>
            <a:endParaRPr lang="fa-IR"/>
          </a:p>
        </p:txBody>
      </p:sp>
    </p:spTree>
    <p:extLst>
      <p:ext uri="{BB962C8B-B14F-4D97-AF65-F5344CB8AC3E}">
        <p14:creationId xmlns:p14="http://schemas.microsoft.com/office/powerpoint/2010/main" val="351808944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57300" y="720725"/>
            <a:ext cx="4800600" cy="360045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5706CE69-CB51-4C2B-9F9F-ED24A61C5D17}" type="slidenum">
              <a:rPr lang="en-US" smtClean="0"/>
              <a:pPr/>
              <a:t>11</a:t>
            </a:fld>
            <a:endParaRPr lang="en-US"/>
          </a:p>
        </p:txBody>
      </p:sp>
    </p:spTree>
    <p:extLst>
      <p:ext uri="{BB962C8B-B14F-4D97-AF65-F5344CB8AC3E}">
        <p14:creationId xmlns:p14="http://schemas.microsoft.com/office/powerpoint/2010/main" val="344955056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57300" y="720725"/>
            <a:ext cx="4800600" cy="360045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706CE69-CB51-4C2B-9F9F-ED24A61C5D17}" type="slidenum">
              <a:rPr lang="en-US" smtClean="0"/>
              <a:pPr/>
              <a:t>12</a:t>
            </a:fld>
            <a:endParaRPr lang="en-US"/>
          </a:p>
        </p:txBody>
      </p:sp>
    </p:spTree>
    <p:extLst>
      <p:ext uri="{BB962C8B-B14F-4D97-AF65-F5344CB8AC3E}">
        <p14:creationId xmlns:p14="http://schemas.microsoft.com/office/powerpoint/2010/main" val="354700123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57300" y="720725"/>
            <a:ext cx="4800600" cy="360045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5706CE69-CB51-4C2B-9F9F-ED24A61C5D17}" type="slidenum">
              <a:rPr lang="en-US" smtClean="0"/>
              <a:pPr/>
              <a:t>13</a:t>
            </a:fld>
            <a:endParaRPr lang="en-US"/>
          </a:p>
        </p:txBody>
      </p:sp>
    </p:spTree>
    <p:extLst>
      <p:ext uri="{BB962C8B-B14F-4D97-AF65-F5344CB8AC3E}">
        <p14:creationId xmlns:p14="http://schemas.microsoft.com/office/powerpoint/2010/main" val="227352073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57300" y="720725"/>
            <a:ext cx="4800600" cy="360045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706CE69-CB51-4C2B-9F9F-ED24A61C5D17}" type="slidenum">
              <a:rPr lang="en-US" smtClean="0"/>
              <a:pPr/>
              <a:t>14</a:t>
            </a:fld>
            <a:endParaRPr lang="en-US"/>
          </a:p>
        </p:txBody>
      </p:sp>
    </p:spTree>
    <p:extLst>
      <p:ext uri="{BB962C8B-B14F-4D97-AF65-F5344CB8AC3E}">
        <p14:creationId xmlns:p14="http://schemas.microsoft.com/office/powerpoint/2010/main" val="274495251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57300" y="720725"/>
            <a:ext cx="4800600" cy="360045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222F3DC2-EAE2-463A-A3C3-436A55C96A7A}" type="slidenum">
              <a:rPr lang="en-US" smtClean="0"/>
              <a:pPr/>
              <a:t>15</a:t>
            </a:fld>
            <a:endParaRPr lang="en-US"/>
          </a:p>
        </p:txBody>
      </p:sp>
    </p:spTree>
    <p:extLst>
      <p:ext uri="{BB962C8B-B14F-4D97-AF65-F5344CB8AC3E}">
        <p14:creationId xmlns:p14="http://schemas.microsoft.com/office/powerpoint/2010/main" val="84466043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57300" y="720725"/>
            <a:ext cx="4800600" cy="360045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5706CE69-CB51-4C2B-9F9F-ED24A61C5D17}" type="slidenum">
              <a:rPr lang="en-US" smtClean="0"/>
              <a:pPr/>
              <a:t>16</a:t>
            </a:fld>
            <a:endParaRPr lang="en-US"/>
          </a:p>
        </p:txBody>
      </p:sp>
    </p:spTree>
    <p:extLst>
      <p:ext uri="{BB962C8B-B14F-4D97-AF65-F5344CB8AC3E}">
        <p14:creationId xmlns:p14="http://schemas.microsoft.com/office/powerpoint/2010/main" val="228640163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57300" y="720725"/>
            <a:ext cx="4800600" cy="360045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5706CE69-CB51-4C2B-9F9F-ED24A61C5D17}" type="slidenum">
              <a:rPr lang="en-US" smtClean="0"/>
              <a:pPr/>
              <a:t>17</a:t>
            </a:fld>
            <a:endParaRPr lang="en-US"/>
          </a:p>
        </p:txBody>
      </p:sp>
    </p:spTree>
    <p:extLst>
      <p:ext uri="{BB962C8B-B14F-4D97-AF65-F5344CB8AC3E}">
        <p14:creationId xmlns:p14="http://schemas.microsoft.com/office/powerpoint/2010/main" val="253862563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57300" y="720725"/>
            <a:ext cx="4800600" cy="360045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5706CE69-CB51-4C2B-9F9F-ED24A61C5D17}" type="slidenum">
              <a:rPr lang="en-US" smtClean="0"/>
              <a:pPr/>
              <a:t>18</a:t>
            </a:fld>
            <a:endParaRPr lang="en-US"/>
          </a:p>
        </p:txBody>
      </p:sp>
    </p:spTree>
    <p:extLst>
      <p:ext uri="{BB962C8B-B14F-4D97-AF65-F5344CB8AC3E}">
        <p14:creationId xmlns:p14="http://schemas.microsoft.com/office/powerpoint/2010/main" val="232478226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57300" y="720725"/>
            <a:ext cx="4800600" cy="360045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9900113-2674-4029-85CA-D100E40C0858}" type="slidenum">
              <a:rPr lang="fa-IR" smtClean="0"/>
              <a:pPr/>
              <a:t>19</a:t>
            </a:fld>
            <a:endParaRPr lang="fa-IR"/>
          </a:p>
        </p:txBody>
      </p:sp>
    </p:spTree>
    <p:extLst>
      <p:ext uri="{BB962C8B-B14F-4D97-AF65-F5344CB8AC3E}">
        <p14:creationId xmlns:p14="http://schemas.microsoft.com/office/powerpoint/2010/main" val="6847983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57300" y="720725"/>
            <a:ext cx="4800600" cy="360045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9900113-2674-4029-85CA-D100E40C0858}" type="slidenum">
              <a:rPr lang="fa-IR" smtClean="0"/>
              <a:pPr/>
              <a:t>2</a:t>
            </a:fld>
            <a:endParaRPr lang="fa-IR"/>
          </a:p>
        </p:txBody>
      </p:sp>
    </p:spTree>
    <p:extLst>
      <p:ext uri="{BB962C8B-B14F-4D97-AF65-F5344CB8AC3E}">
        <p14:creationId xmlns:p14="http://schemas.microsoft.com/office/powerpoint/2010/main" val="44580293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57300" y="720725"/>
            <a:ext cx="4800600" cy="360045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5706CE69-CB51-4C2B-9F9F-ED24A61C5D17}" type="slidenum">
              <a:rPr lang="en-US" smtClean="0"/>
              <a:pPr/>
              <a:t>20</a:t>
            </a:fld>
            <a:endParaRPr lang="en-US"/>
          </a:p>
        </p:txBody>
      </p:sp>
    </p:spTree>
    <p:extLst>
      <p:ext uri="{BB962C8B-B14F-4D97-AF65-F5344CB8AC3E}">
        <p14:creationId xmlns:p14="http://schemas.microsoft.com/office/powerpoint/2010/main" val="326454390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57300" y="720725"/>
            <a:ext cx="4800600" cy="360045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9900113-2674-4029-85CA-D100E40C0858}" type="slidenum">
              <a:rPr lang="fa-IR" smtClean="0"/>
              <a:pPr/>
              <a:t>21</a:t>
            </a:fld>
            <a:endParaRPr lang="fa-IR"/>
          </a:p>
        </p:txBody>
      </p:sp>
    </p:spTree>
    <p:extLst>
      <p:ext uri="{BB962C8B-B14F-4D97-AF65-F5344CB8AC3E}">
        <p14:creationId xmlns:p14="http://schemas.microsoft.com/office/powerpoint/2010/main" val="20879598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57300" y="720725"/>
            <a:ext cx="4800600" cy="3600450"/>
          </a:xfrm>
        </p:spPr>
      </p:sp>
      <p:sp>
        <p:nvSpPr>
          <p:cNvPr id="3" name="Notes Placeholder 2"/>
          <p:cNvSpPr>
            <a:spLocks noGrp="1"/>
          </p:cNvSpPr>
          <p:nvPr>
            <p:ph type="body" idx="1"/>
          </p:nvPr>
        </p:nvSpPr>
        <p:spPr/>
        <p:txBody>
          <a:bodyPr>
            <a:normAutofit/>
          </a:bodyPr>
          <a:lstStyle/>
          <a:p>
            <a:endParaRPr lang="fa-IR" dirty="0"/>
          </a:p>
        </p:txBody>
      </p:sp>
      <p:sp>
        <p:nvSpPr>
          <p:cNvPr id="4" name="Slide Number Placeholder 3"/>
          <p:cNvSpPr>
            <a:spLocks noGrp="1"/>
          </p:cNvSpPr>
          <p:nvPr>
            <p:ph type="sldNum" sz="quarter" idx="10"/>
          </p:nvPr>
        </p:nvSpPr>
        <p:spPr/>
        <p:txBody>
          <a:bodyPr/>
          <a:lstStyle/>
          <a:p>
            <a:fld id="{39900113-2674-4029-85CA-D100E40C0858}" type="slidenum">
              <a:rPr lang="fa-IR" smtClean="0"/>
              <a:pPr/>
              <a:t>22</a:t>
            </a:fld>
            <a:endParaRPr lang="fa-IR"/>
          </a:p>
        </p:txBody>
      </p:sp>
    </p:spTree>
    <p:extLst>
      <p:ext uri="{BB962C8B-B14F-4D97-AF65-F5344CB8AC3E}">
        <p14:creationId xmlns:p14="http://schemas.microsoft.com/office/powerpoint/2010/main" val="128015335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57300" y="720725"/>
            <a:ext cx="4800600" cy="3600450"/>
          </a:xfrm>
        </p:spPr>
      </p:sp>
      <p:sp>
        <p:nvSpPr>
          <p:cNvPr id="3" name="Notes Placeholder 2"/>
          <p:cNvSpPr>
            <a:spLocks noGrp="1"/>
          </p:cNvSpPr>
          <p:nvPr>
            <p:ph type="body" idx="1"/>
          </p:nvPr>
        </p:nvSpPr>
        <p:spPr/>
        <p:txBody>
          <a:bodyPr>
            <a:normAutofit/>
          </a:bodyPr>
          <a:lstStyle/>
          <a:p>
            <a:endParaRPr lang="fa-IR" dirty="0"/>
          </a:p>
        </p:txBody>
      </p:sp>
      <p:sp>
        <p:nvSpPr>
          <p:cNvPr id="4" name="Slide Number Placeholder 3"/>
          <p:cNvSpPr>
            <a:spLocks noGrp="1"/>
          </p:cNvSpPr>
          <p:nvPr>
            <p:ph type="sldNum" sz="quarter" idx="10"/>
          </p:nvPr>
        </p:nvSpPr>
        <p:spPr/>
        <p:txBody>
          <a:bodyPr/>
          <a:lstStyle/>
          <a:p>
            <a:fld id="{39900113-2674-4029-85CA-D100E40C0858}" type="slidenum">
              <a:rPr lang="fa-IR" smtClean="0"/>
              <a:pPr/>
              <a:t>23</a:t>
            </a:fld>
            <a:endParaRPr lang="fa-IR"/>
          </a:p>
        </p:txBody>
      </p:sp>
    </p:spTree>
    <p:extLst>
      <p:ext uri="{BB962C8B-B14F-4D97-AF65-F5344CB8AC3E}">
        <p14:creationId xmlns:p14="http://schemas.microsoft.com/office/powerpoint/2010/main" val="6881421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57300" y="720725"/>
            <a:ext cx="4800600" cy="3600450"/>
          </a:xfrm>
        </p:spPr>
      </p:sp>
      <p:sp>
        <p:nvSpPr>
          <p:cNvPr id="3" name="Notes Placeholder 2"/>
          <p:cNvSpPr>
            <a:spLocks noGrp="1"/>
          </p:cNvSpPr>
          <p:nvPr>
            <p:ph type="body" idx="1"/>
          </p:nvPr>
        </p:nvSpPr>
        <p:spPr/>
        <p:txBody>
          <a:bodyPr>
            <a:normAutofit/>
          </a:bodyPr>
          <a:lstStyle/>
          <a:p>
            <a:endParaRPr lang="fa-IR"/>
          </a:p>
        </p:txBody>
      </p:sp>
      <p:sp>
        <p:nvSpPr>
          <p:cNvPr id="4" name="Slide Number Placeholder 3"/>
          <p:cNvSpPr>
            <a:spLocks noGrp="1"/>
          </p:cNvSpPr>
          <p:nvPr>
            <p:ph type="sldNum" sz="quarter" idx="10"/>
          </p:nvPr>
        </p:nvSpPr>
        <p:spPr/>
        <p:txBody>
          <a:bodyPr/>
          <a:lstStyle/>
          <a:p>
            <a:fld id="{39900113-2674-4029-85CA-D100E40C0858}" type="slidenum">
              <a:rPr lang="fa-IR" smtClean="0"/>
              <a:pPr/>
              <a:t>24</a:t>
            </a:fld>
            <a:endParaRPr lang="fa-IR"/>
          </a:p>
        </p:txBody>
      </p:sp>
    </p:spTree>
    <p:extLst>
      <p:ext uri="{BB962C8B-B14F-4D97-AF65-F5344CB8AC3E}">
        <p14:creationId xmlns:p14="http://schemas.microsoft.com/office/powerpoint/2010/main" val="150710115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57300" y="720725"/>
            <a:ext cx="4800600" cy="360045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0577F651-68D4-4CE4-93E5-C3BE0ABCA3BF}" type="slidenum">
              <a:rPr lang="en-US" smtClean="0"/>
              <a:pPr/>
              <a:t>25</a:t>
            </a:fld>
            <a:endParaRPr lang="en-US"/>
          </a:p>
        </p:txBody>
      </p:sp>
    </p:spTree>
    <p:extLst>
      <p:ext uri="{BB962C8B-B14F-4D97-AF65-F5344CB8AC3E}">
        <p14:creationId xmlns:p14="http://schemas.microsoft.com/office/powerpoint/2010/main" val="227483830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57300" y="720725"/>
            <a:ext cx="4800600" cy="360045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577F651-68D4-4CE4-93E5-C3BE0ABCA3BF}" type="slidenum">
              <a:rPr lang="en-US" smtClean="0"/>
              <a:pPr/>
              <a:t>26</a:t>
            </a:fld>
            <a:endParaRPr lang="en-US"/>
          </a:p>
        </p:txBody>
      </p:sp>
    </p:spTree>
    <p:extLst>
      <p:ext uri="{BB962C8B-B14F-4D97-AF65-F5344CB8AC3E}">
        <p14:creationId xmlns:p14="http://schemas.microsoft.com/office/powerpoint/2010/main" val="188615753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57300" y="720725"/>
            <a:ext cx="4800600" cy="360045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577F651-68D4-4CE4-93E5-C3BE0ABCA3BF}" type="slidenum">
              <a:rPr lang="en-US" smtClean="0"/>
              <a:pPr/>
              <a:t>27</a:t>
            </a:fld>
            <a:endParaRPr lang="en-US"/>
          </a:p>
        </p:txBody>
      </p:sp>
    </p:spTree>
    <p:extLst>
      <p:ext uri="{BB962C8B-B14F-4D97-AF65-F5344CB8AC3E}">
        <p14:creationId xmlns:p14="http://schemas.microsoft.com/office/powerpoint/2010/main" val="386172042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57300" y="720725"/>
            <a:ext cx="4800600" cy="3600450"/>
          </a:xfrm>
        </p:spPr>
      </p:sp>
      <p:sp>
        <p:nvSpPr>
          <p:cNvPr id="3" name="Notes Placeholder 2"/>
          <p:cNvSpPr>
            <a:spLocks noGrp="1"/>
          </p:cNvSpPr>
          <p:nvPr>
            <p:ph type="body" idx="1"/>
          </p:nvPr>
        </p:nvSpPr>
        <p:spPr/>
        <p:txBody>
          <a:bodyPr>
            <a:normAutofit/>
          </a:bodyPr>
          <a:lstStyle/>
          <a:p>
            <a:endParaRPr lang="fa-IR" dirty="0"/>
          </a:p>
        </p:txBody>
      </p:sp>
      <p:sp>
        <p:nvSpPr>
          <p:cNvPr id="4" name="Slide Number Placeholder 3"/>
          <p:cNvSpPr>
            <a:spLocks noGrp="1"/>
          </p:cNvSpPr>
          <p:nvPr>
            <p:ph type="sldNum" sz="quarter" idx="10"/>
          </p:nvPr>
        </p:nvSpPr>
        <p:spPr/>
        <p:txBody>
          <a:bodyPr/>
          <a:lstStyle/>
          <a:p>
            <a:fld id="{39900113-2674-4029-85CA-D100E40C0858}" type="slidenum">
              <a:rPr lang="fa-IR" smtClean="0"/>
              <a:pPr/>
              <a:t>28</a:t>
            </a:fld>
            <a:endParaRPr lang="fa-IR"/>
          </a:p>
        </p:txBody>
      </p:sp>
    </p:spTree>
    <p:extLst>
      <p:ext uri="{BB962C8B-B14F-4D97-AF65-F5344CB8AC3E}">
        <p14:creationId xmlns:p14="http://schemas.microsoft.com/office/powerpoint/2010/main" val="220612172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57300" y="720725"/>
            <a:ext cx="4800600" cy="3600450"/>
          </a:xfrm>
        </p:spPr>
      </p:sp>
      <p:sp>
        <p:nvSpPr>
          <p:cNvPr id="3" name="Notes Placeholder 2"/>
          <p:cNvSpPr>
            <a:spLocks noGrp="1"/>
          </p:cNvSpPr>
          <p:nvPr>
            <p:ph type="body" idx="1"/>
          </p:nvPr>
        </p:nvSpPr>
        <p:spPr/>
        <p:txBody>
          <a:bodyPr>
            <a:normAutofit/>
          </a:bodyPr>
          <a:lstStyle/>
          <a:p>
            <a:endParaRPr lang="fa-IR"/>
          </a:p>
        </p:txBody>
      </p:sp>
      <p:sp>
        <p:nvSpPr>
          <p:cNvPr id="4" name="Slide Number Placeholder 3"/>
          <p:cNvSpPr>
            <a:spLocks noGrp="1"/>
          </p:cNvSpPr>
          <p:nvPr>
            <p:ph type="sldNum" sz="quarter" idx="10"/>
          </p:nvPr>
        </p:nvSpPr>
        <p:spPr/>
        <p:txBody>
          <a:bodyPr/>
          <a:lstStyle/>
          <a:p>
            <a:fld id="{39900113-2674-4029-85CA-D100E40C0858}" type="slidenum">
              <a:rPr lang="fa-IR" smtClean="0"/>
              <a:pPr/>
              <a:t>29</a:t>
            </a:fld>
            <a:endParaRPr lang="fa-IR"/>
          </a:p>
        </p:txBody>
      </p:sp>
    </p:spTree>
    <p:extLst>
      <p:ext uri="{BB962C8B-B14F-4D97-AF65-F5344CB8AC3E}">
        <p14:creationId xmlns:p14="http://schemas.microsoft.com/office/powerpoint/2010/main" val="305816399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57300" y="720725"/>
            <a:ext cx="4800600" cy="360045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9900113-2674-4029-85CA-D100E40C0858}" type="slidenum">
              <a:rPr lang="fa-IR" smtClean="0"/>
              <a:pPr/>
              <a:t>3</a:t>
            </a:fld>
            <a:endParaRPr lang="fa-IR"/>
          </a:p>
        </p:txBody>
      </p:sp>
    </p:spTree>
    <p:extLst>
      <p:ext uri="{BB962C8B-B14F-4D97-AF65-F5344CB8AC3E}">
        <p14:creationId xmlns:p14="http://schemas.microsoft.com/office/powerpoint/2010/main" val="279755683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57300" y="720725"/>
            <a:ext cx="4800600" cy="3600450"/>
          </a:xfrm>
        </p:spPr>
      </p:sp>
      <p:sp>
        <p:nvSpPr>
          <p:cNvPr id="3" name="Notes Placeholder 2"/>
          <p:cNvSpPr>
            <a:spLocks noGrp="1"/>
          </p:cNvSpPr>
          <p:nvPr>
            <p:ph type="body" idx="1"/>
          </p:nvPr>
        </p:nvSpPr>
        <p:spPr/>
        <p:txBody>
          <a:bodyPr>
            <a:normAutofit/>
          </a:bodyPr>
          <a:lstStyle/>
          <a:p>
            <a:endParaRPr lang="fa-IR"/>
          </a:p>
        </p:txBody>
      </p:sp>
      <p:sp>
        <p:nvSpPr>
          <p:cNvPr id="4" name="Slide Number Placeholder 3"/>
          <p:cNvSpPr>
            <a:spLocks noGrp="1"/>
          </p:cNvSpPr>
          <p:nvPr>
            <p:ph type="sldNum" sz="quarter" idx="10"/>
          </p:nvPr>
        </p:nvSpPr>
        <p:spPr/>
        <p:txBody>
          <a:bodyPr/>
          <a:lstStyle/>
          <a:p>
            <a:fld id="{39900113-2674-4029-85CA-D100E40C0858}" type="slidenum">
              <a:rPr lang="fa-IR" smtClean="0"/>
              <a:pPr/>
              <a:t>30</a:t>
            </a:fld>
            <a:endParaRPr lang="fa-IR"/>
          </a:p>
        </p:txBody>
      </p:sp>
    </p:spTree>
    <p:extLst>
      <p:ext uri="{BB962C8B-B14F-4D97-AF65-F5344CB8AC3E}">
        <p14:creationId xmlns:p14="http://schemas.microsoft.com/office/powerpoint/2010/main" val="182338787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57300" y="720725"/>
            <a:ext cx="4800600" cy="3600450"/>
          </a:xfrm>
        </p:spPr>
      </p:sp>
      <p:sp>
        <p:nvSpPr>
          <p:cNvPr id="3" name="Notes Placeholder 2"/>
          <p:cNvSpPr>
            <a:spLocks noGrp="1"/>
          </p:cNvSpPr>
          <p:nvPr>
            <p:ph type="body" idx="1"/>
          </p:nvPr>
        </p:nvSpPr>
        <p:spPr/>
        <p:txBody>
          <a:bodyPr>
            <a:normAutofit/>
          </a:bodyPr>
          <a:lstStyle/>
          <a:p>
            <a:endParaRPr lang="fa-IR"/>
          </a:p>
        </p:txBody>
      </p:sp>
      <p:sp>
        <p:nvSpPr>
          <p:cNvPr id="4" name="Slide Number Placeholder 3"/>
          <p:cNvSpPr>
            <a:spLocks noGrp="1"/>
          </p:cNvSpPr>
          <p:nvPr>
            <p:ph type="sldNum" sz="quarter" idx="10"/>
          </p:nvPr>
        </p:nvSpPr>
        <p:spPr/>
        <p:txBody>
          <a:bodyPr/>
          <a:lstStyle/>
          <a:p>
            <a:fld id="{39900113-2674-4029-85CA-D100E40C0858}" type="slidenum">
              <a:rPr lang="fa-IR" smtClean="0"/>
              <a:pPr/>
              <a:t>31</a:t>
            </a:fld>
            <a:endParaRPr lang="fa-IR"/>
          </a:p>
        </p:txBody>
      </p:sp>
    </p:spTree>
    <p:extLst>
      <p:ext uri="{BB962C8B-B14F-4D97-AF65-F5344CB8AC3E}">
        <p14:creationId xmlns:p14="http://schemas.microsoft.com/office/powerpoint/2010/main" val="236224905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57300" y="720725"/>
            <a:ext cx="4800600" cy="3600450"/>
          </a:xfrm>
        </p:spPr>
      </p:sp>
      <p:sp>
        <p:nvSpPr>
          <p:cNvPr id="3" name="Notes Placeholder 2"/>
          <p:cNvSpPr>
            <a:spLocks noGrp="1"/>
          </p:cNvSpPr>
          <p:nvPr>
            <p:ph type="body" idx="1"/>
          </p:nvPr>
        </p:nvSpPr>
        <p:spPr/>
        <p:txBody>
          <a:bodyPr>
            <a:normAutofit/>
          </a:bodyPr>
          <a:lstStyle/>
          <a:p>
            <a:endParaRPr lang="fa-IR" dirty="0"/>
          </a:p>
        </p:txBody>
      </p:sp>
      <p:sp>
        <p:nvSpPr>
          <p:cNvPr id="4" name="Slide Number Placeholder 3"/>
          <p:cNvSpPr>
            <a:spLocks noGrp="1"/>
          </p:cNvSpPr>
          <p:nvPr>
            <p:ph type="sldNum" sz="quarter" idx="10"/>
          </p:nvPr>
        </p:nvSpPr>
        <p:spPr/>
        <p:txBody>
          <a:bodyPr/>
          <a:lstStyle/>
          <a:p>
            <a:fld id="{39900113-2674-4029-85CA-D100E40C0858}" type="slidenum">
              <a:rPr lang="fa-IR" smtClean="0"/>
              <a:pPr/>
              <a:t>32</a:t>
            </a:fld>
            <a:endParaRPr lang="fa-IR"/>
          </a:p>
        </p:txBody>
      </p:sp>
    </p:spTree>
    <p:extLst>
      <p:ext uri="{BB962C8B-B14F-4D97-AF65-F5344CB8AC3E}">
        <p14:creationId xmlns:p14="http://schemas.microsoft.com/office/powerpoint/2010/main" val="212475985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57300" y="720725"/>
            <a:ext cx="4800600" cy="360045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577F651-68D4-4CE4-93E5-C3BE0ABCA3BF}" type="slidenum">
              <a:rPr lang="en-US" smtClean="0"/>
              <a:pPr/>
              <a:t>34</a:t>
            </a:fld>
            <a:endParaRPr lang="en-US"/>
          </a:p>
        </p:txBody>
      </p:sp>
    </p:spTree>
    <p:extLst>
      <p:ext uri="{BB962C8B-B14F-4D97-AF65-F5344CB8AC3E}">
        <p14:creationId xmlns:p14="http://schemas.microsoft.com/office/powerpoint/2010/main" val="51773901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57300" y="720725"/>
            <a:ext cx="4800600" cy="360045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577F651-68D4-4CE4-93E5-C3BE0ABCA3BF}" type="slidenum">
              <a:rPr lang="en-US" smtClean="0"/>
              <a:pPr/>
              <a:t>35</a:t>
            </a:fld>
            <a:endParaRPr lang="en-US"/>
          </a:p>
        </p:txBody>
      </p:sp>
    </p:spTree>
    <p:extLst>
      <p:ext uri="{BB962C8B-B14F-4D97-AF65-F5344CB8AC3E}">
        <p14:creationId xmlns:p14="http://schemas.microsoft.com/office/powerpoint/2010/main" val="290377266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57300" y="720725"/>
            <a:ext cx="4800600" cy="360045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0577F651-68D4-4CE4-93E5-C3BE0ABCA3BF}" type="slidenum">
              <a:rPr lang="en-US" smtClean="0"/>
              <a:pPr/>
              <a:t>36</a:t>
            </a:fld>
            <a:endParaRPr lang="en-US"/>
          </a:p>
        </p:txBody>
      </p:sp>
    </p:spTree>
    <p:extLst>
      <p:ext uri="{BB962C8B-B14F-4D97-AF65-F5344CB8AC3E}">
        <p14:creationId xmlns:p14="http://schemas.microsoft.com/office/powerpoint/2010/main" val="365019628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57300" y="720725"/>
            <a:ext cx="4800600" cy="360045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9900113-2674-4029-85CA-D100E40C0858}" type="slidenum">
              <a:rPr lang="fa-IR" smtClean="0"/>
              <a:pPr/>
              <a:t>37</a:t>
            </a:fld>
            <a:endParaRPr lang="fa-IR"/>
          </a:p>
        </p:txBody>
      </p:sp>
    </p:spTree>
    <p:extLst>
      <p:ext uri="{BB962C8B-B14F-4D97-AF65-F5344CB8AC3E}">
        <p14:creationId xmlns:p14="http://schemas.microsoft.com/office/powerpoint/2010/main" val="191066553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57300" y="720725"/>
            <a:ext cx="4800600" cy="3600450"/>
          </a:xfrm>
        </p:spPr>
      </p:sp>
      <p:sp>
        <p:nvSpPr>
          <p:cNvPr id="3" name="Notes Placeholder 2"/>
          <p:cNvSpPr>
            <a:spLocks noGrp="1"/>
          </p:cNvSpPr>
          <p:nvPr>
            <p:ph type="body" idx="1"/>
          </p:nvPr>
        </p:nvSpPr>
        <p:spPr/>
        <p:txBody>
          <a:bodyPr>
            <a:normAutofit/>
          </a:bodyPr>
          <a:lstStyle/>
          <a:p>
            <a:endParaRPr lang="fa-IR"/>
          </a:p>
        </p:txBody>
      </p:sp>
      <p:sp>
        <p:nvSpPr>
          <p:cNvPr id="4" name="Slide Number Placeholder 3"/>
          <p:cNvSpPr>
            <a:spLocks noGrp="1"/>
          </p:cNvSpPr>
          <p:nvPr>
            <p:ph type="sldNum" sz="quarter" idx="10"/>
          </p:nvPr>
        </p:nvSpPr>
        <p:spPr/>
        <p:txBody>
          <a:bodyPr/>
          <a:lstStyle/>
          <a:p>
            <a:fld id="{39900113-2674-4029-85CA-D100E40C0858}" type="slidenum">
              <a:rPr lang="fa-IR" smtClean="0"/>
              <a:pPr/>
              <a:t>38</a:t>
            </a:fld>
            <a:endParaRPr lang="fa-IR"/>
          </a:p>
        </p:txBody>
      </p:sp>
    </p:spTree>
    <p:extLst>
      <p:ext uri="{BB962C8B-B14F-4D97-AF65-F5344CB8AC3E}">
        <p14:creationId xmlns:p14="http://schemas.microsoft.com/office/powerpoint/2010/main" val="7561676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57300" y="720725"/>
            <a:ext cx="4800600" cy="3600450"/>
          </a:xfrm>
        </p:spPr>
      </p:sp>
      <p:sp>
        <p:nvSpPr>
          <p:cNvPr id="3" name="Notes Placeholder 2"/>
          <p:cNvSpPr>
            <a:spLocks noGrp="1"/>
          </p:cNvSpPr>
          <p:nvPr>
            <p:ph type="body" idx="1"/>
          </p:nvPr>
        </p:nvSpPr>
        <p:spPr/>
        <p:txBody>
          <a:bodyPr>
            <a:normAutofit/>
          </a:bodyPr>
          <a:lstStyle/>
          <a:p>
            <a:endParaRPr lang="fa-IR"/>
          </a:p>
        </p:txBody>
      </p:sp>
      <p:sp>
        <p:nvSpPr>
          <p:cNvPr id="4" name="Slide Number Placeholder 3"/>
          <p:cNvSpPr>
            <a:spLocks noGrp="1"/>
          </p:cNvSpPr>
          <p:nvPr>
            <p:ph type="sldNum" sz="quarter" idx="10"/>
          </p:nvPr>
        </p:nvSpPr>
        <p:spPr/>
        <p:txBody>
          <a:bodyPr/>
          <a:lstStyle/>
          <a:p>
            <a:fld id="{39900113-2674-4029-85CA-D100E40C0858}" type="slidenum">
              <a:rPr lang="fa-IR" smtClean="0"/>
              <a:pPr/>
              <a:t>39</a:t>
            </a:fld>
            <a:endParaRPr lang="fa-IR"/>
          </a:p>
        </p:txBody>
      </p:sp>
    </p:spTree>
    <p:extLst>
      <p:ext uri="{BB962C8B-B14F-4D97-AF65-F5344CB8AC3E}">
        <p14:creationId xmlns:p14="http://schemas.microsoft.com/office/powerpoint/2010/main" val="198581095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57300" y="720725"/>
            <a:ext cx="4800600" cy="360045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9900113-2674-4029-85CA-D100E40C0858}" type="slidenum">
              <a:rPr lang="fa-IR" smtClean="0"/>
              <a:pPr/>
              <a:t>40</a:t>
            </a:fld>
            <a:endParaRPr lang="fa-IR"/>
          </a:p>
        </p:txBody>
      </p:sp>
    </p:spTree>
    <p:extLst>
      <p:ext uri="{BB962C8B-B14F-4D97-AF65-F5344CB8AC3E}">
        <p14:creationId xmlns:p14="http://schemas.microsoft.com/office/powerpoint/2010/main" val="31929557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57300" y="720725"/>
            <a:ext cx="4800600" cy="360045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706CE69-CB51-4C2B-9F9F-ED24A61C5D17}" type="slidenum">
              <a:rPr lang="en-US" smtClean="0"/>
              <a:pPr/>
              <a:t>4</a:t>
            </a:fld>
            <a:endParaRPr lang="en-US"/>
          </a:p>
        </p:txBody>
      </p:sp>
    </p:spTree>
    <p:extLst>
      <p:ext uri="{BB962C8B-B14F-4D97-AF65-F5344CB8AC3E}">
        <p14:creationId xmlns:p14="http://schemas.microsoft.com/office/powerpoint/2010/main" val="319953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57300" y="720725"/>
            <a:ext cx="4800600" cy="3600450"/>
          </a:xfrm>
        </p:spPr>
      </p:sp>
      <p:sp>
        <p:nvSpPr>
          <p:cNvPr id="3" name="Notes Placeholder 2"/>
          <p:cNvSpPr>
            <a:spLocks noGrp="1"/>
          </p:cNvSpPr>
          <p:nvPr>
            <p:ph type="body" idx="1"/>
          </p:nvPr>
        </p:nvSpPr>
        <p:spPr/>
        <p:txBody>
          <a:bodyPr>
            <a:normAutofit/>
          </a:bodyPr>
          <a:lstStyle/>
          <a:p>
            <a:endParaRPr lang="fa-IR"/>
          </a:p>
        </p:txBody>
      </p:sp>
      <p:sp>
        <p:nvSpPr>
          <p:cNvPr id="4" name="Slide Number Placeholder 3"/>
          <p:cNvSpPr>
            <a:spLocks noGrp="1"/>
          </p:cNvSpPr>
          <p:nvPr>
            <p:ph type="sldNum" sz="quarter" idx="10"/>
          </p:nvPr>
        </p:nvSpPr>
        <p:spPr/>
        <p:txBody>
          <a:bodyPr/>
          <a:lstStyle/>
          <a:p>
            <a:fld id="{39900113-2674-4029-85CA-D100E40C0858}" type="slidenum">
              <a:rPr lang="fa-IR" smtClean="0"/>
              <a:pPr/>
              <a:t>41</a:t>
            </a:fld>
            <a:endParaRPr lang="fa-IR"/>
          </a:p>
        </p:txBody>
      </p:sp>
    </p:spTree>
    <p:extLst>
      <p:ext uri="{BB962C8B-B14F-4D97-AF65-F5344CB8AC3E}">
        <p14:creationId xmlns:p14="http://schemas.microsoft.com/office/powerpoint/2010/main" val="146583774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57300" y="720725"/>
            <a:ext cx="4800600" cy="360045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9900113-2674-4029-85CA-D100E40C0858}" type="slidenum">
              <a:rPr lang="fa-IR" smtClean="0"/>
              <a:pPr/>
              <a:t>42</a:t>
            </a:fld>
            <a:endParaRPr lang="fa-IR"/>
          </a:p>
        </p:txBody>
      </p:sp>
    </p:spTree>
    <p:extLst>
      <p:ext uri="{BB962C8B-B14F-4D97-AF65-F5344CB8AC3E}">
        <p14:creationId xmlns:p14="http://schemas.microsoft.com/office/powerpoint/2010/main" val="168300394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57300" y="720725"/>
            <a:ext cx="4800600" cy="360045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9900113-2674-4029-85CA-D100E40C0858}" type="slidenum">
              <a:rPr lang="fa-IR" smtClean="0"/>
              <a:pPr/>
              <a:t>43</a:t>
            </a:fld>
            <a:endParaRPr lang="fa-IR"/>
          </a:p>
        </p:txBody>
      </p:sp>
    </p:spTree>
    <p:extLst>
      <p:ext uri="{BB962C8B-B14F-4D97-AF65-F5344CB8AC3E}">
        <p14:creationId xmlns:p14="http://schemas.microsoft.com/office/powerpoint/2010/main" val="1869213895"/>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57300" y="720725"/>
            <a:ext cx="4800600" cy="360045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5706CE69-CB51-4C2B-9F9F-ED24A61C5D17}" type="slidenum">
              <a:rPr lang="en-US" smtClean="0"/>
              <a:pPr/>
              <a:t>44</a:t>
            </a:fld>
            <a:endParaRPr lang="en-US"/>
          </a:p>
        </p:txBody>
      </p:sp>
    </p:spTree>
    <p:extLst>
      <p:ext uri="{BB962C8B-B14F-4D97-AF65-F5344CB8AC3E}">
        <p14:creationId xmlns:p14="http://schemas.microsoft.com/office/powerpoint/2010/main" val="114969601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57300" y="720725"/>
            <a:ext cx="4800600" cy="360045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5706CE69-CB51-4C2B-9F9F-ED24A61C5D17}" type="slidenum">
              <a:rPr lang="en-US" smtClean="0"/>
              <a:pPr/>
              <a:t>45</a:t>
            </a:fld>
            <a:endParaRPr lang="en-US"/>
          </a:p>
        </p:txBody>
      </p:sp>
    </p:spTree>
    <p:extLst>
      <p:ext uri="{BB962C8B-B14F-4D97-AF65-F5344CB8AC3E}">
        <p14:creationId xmlns:p14="http://schemas.microsoft.com/office/powerpoint/2010/main" val="1333822073"/>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57300" y="720725"/>
            <a:ext cx="4800600" cy="360045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9900113-2674-4029-85CA-D100E40C0858}" type="slidenum">
              <a:rPr lang="fa-IR" smtClean="0"/>
              <a:pPr/>
              <a:t>46</a:t>
            </a:fld>
            <a:endParaRPr lang="fa-IR"/>
          </a:p>
        </p:txBody>
      </p:sp>
    </p:spTree>
    <p:extLst>
      <p:ext uri="{BB962C8B-B14F-4D97-AF65-F5344CB8AC3E}">
        <p14:creationId xmlns:p14="http://schemas.microsoft.com/office/powerpoint/2010/main" val="194701446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57300" y="720725"/>
            <a:ext cx="4800600" cy="3600450"/>
          </a:xfrm>
        </p:spPr>
      </p:sp>
      <p:sp>
        <p:nvSpPr>
          <p:cNvPr id="3" name="Notes Placeholder 2"/>
          <p:cNvSpPr>
            <a:spLocks noGrp="1"/>
          </p:cNvSpPr>
          <p:nvPr>
            <p:ph type="body" idx="1"/>
          </p:nvPr>
        </p:nvSpPr>
        <p:spPr/>
        <p:txBody>
          <a:bodyPr>
            <a:normAutofit/>
          </a:bodyPr>
          <a:lstStyle/>
          <a:p>
            <a:endParaRPr lang="fa-IR" dirty="0"/>
          </a:p>
        </p:txBody>
      </p:sp>
      <p:sp>
        <p:nvSpPr>
          <p:cNvPr id="4" name="Slide Number Placeholder 3"/>
          <p:cNvSpPr>
            <a:spLocks noGrp="1"/>
          </p:cNvSpPr>
          <p:nvPr>
            <p:ph type="sldNum" sz="quarter" idx="10"/>
          </p:nvPr>
        </p:nvSpPr>
        <p:spPr/>
        <p:txBody>
          <a:bodyPr/>
          <a:lstStyle/>
          <a:p>
            <a:fld id="{39900113-2674-4029-85CA-D100E40C0858}" type="slidenum">
              <a:rPr lang="fa-IR" smtClean="0"/>
              <a:pPr/>
              <a:t>47</a:t>
            </a:fld>
            <a:endParaRPr lang="fa-IR"/>
          </a:p>
        </p:txBody>
      </p:sp>
    </p:spTree>
    <p:extLst>
      <p:ext uri="{BB962C8B-B14F-4D97-AF65-F5344CB8AC3E}">
        <p14:creationId xmlns:p14="http://schemas.microsoft.com/office/powerpoint/2010/main" val="4097134950"/>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57300" y="720725"/>
            <a:ext cx="4800600" cy="360045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5706CE69-CB51-4C2B-9F9F-ED24A61C5D17}" type="slidenum">
              <a:rPr lang="en-US" smtClean="0"/>
              <a:pPr/>
              <a:t>48</a:t>
            </a:fld>
            <a:endParaRPr lang="en-US"/>
          </a:p>
        </p:txBody>
      </p:sp>
    </p:spTree>
    <p:extLst>
      <p:ext uri="{BB962C8B-B14F-4D97-AF65-F5344CB8AC3E}">
        <p14:creationId xmlns:p14="http://schemas.microsoft.com/office/powerpoint/2010/main" val="884370314"/>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57300" y="720725"/>
            <a:ext cx="4800600" cy="3600450"/>
          </a:xfrm>
        </p:spPr>
      </p:sp>
      <p:sp>
        <p:nvSpPr>
          <p:cNvPr id="3" name="Notes Placeholder 2"/>
          <p:cNvSpPr>
            <a:spLocks noGrp="1"/>
          </p:cNvSpPr>
          <p:nvPr>
            <p:ph type="body" idx="1"/>
          </p:nvPr>
        </p:nvSpPr>
        <p:spPr/>
        <p:txBody>
          <a:bodyPr>
            <a:normAutofit/>
          </a:bodyPr>
          <a:lstStyle/>
          <a:p>
            <a:endParaRPr lang="fa-IR" dirty="0"/>
          </a:p>
        </p:txBody>
      </p:sp>
      <p:sp>
        <p:nvSpPr>
          <p:cNvPr id="4" name="Slide Number Placeholder 3"/>
          <p:cNvSpPr>
            <a:spLocks noGrp="1"/>
          </p:cNvSpPr>
          <p:nvPr>
            <p:ph type="sldNum" sz="quarter" idx="10"/>
          </p:nvPr>
        </p:nvSpPr>
        <p:spPr/>
        <p:txBody>
          <a:bodyPr/>
          <a:lstStyle/>
          <a:p>
            <a:fld id="{83A9A0FB-8AC9-48B5-B86F-6603B598F46F}" type="slidenum">
              <a:rPr lang="fa-IR" smtClean="0"/>
              <a:pPr/>
              <a:t>49</a:t>
            </a:fld>
            <a:endParaRPr lang="fa-IR"/>
          </a:p>
        </p:txBody>
      </p:sp>
    </p:spTree>
    <p:extLst>
      <p:ext uri="{BB962C8B-B14F-4D97-AF65-F5344CB8AC3E}">
        <p14:creationId xmlns:p14="http://schemas.microsoft.com/office/powerpoint/2010/main" val="3205965003"/>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57300" y="720725"/>
            <a:ext cx="4800600" cy="360045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5706CE69-CB51-4C2B-9F9F-ED24A61C5D17}" type="slidenum">
              <a:rPr lang="en-US" smtClean="0"/>
              <a:pPr/>
              <a:t>50</a:t>
            </a:fld>
            <a:endParaRPr lang="en-US"/>
          </a:p>
        </p:txBody>
      </p:sp>
    </p:spTree>
    <p:extLst>
      <p:ext uri="{BB962C8B-B14F-4D97-AF65-F5344CB8AC3E}">
        <p14:creationId xmlns:p14="http://schemas.microsoft.com/office/powerpoint/2010/main" val="286871397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57300" y="720725"/>
            <a:ext cx="4800600" cy="360045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706CE69-CB51-4C2B-9F9F-ED24A61C5D17}" type="slidenum">
              <a:rPr lang="en-US" smtClean="0"/>
              <a:pPr/>
              <a:t>5</a:t>
            </a:fld>
            <a:endParaRPr lang="en-US"/>
          </a:p>
        </p:txBody>
      </p:sp>
    </p:spTree>
    <p:extLst>
      <p:ext uri="{BB962C8B-B14F-4D97-AF65-F5344CB8AC3E}">
        <p14:creationId xmlns:p14="http://schemas.microsoft.com/office/powerpoint/2010/main" val="527407570"/>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57300" y="720725"/>
            <a:ext cx="4800600" cy="3600450"/>
          </a:xfrm>
        </p:spPr>
      </p:sp>
      <p:sp>
        <p:nvSpPr>
          <p:cNvPr id="3" name="Notes Placeholder 2"/>
          <p:cNvSpPr>
            <a:spLocks noGrp="1"/>
          </p:cNvSpPr>
          <p:nvPr>
            <p:ph type="body" idx="1"/>
          </p:nvPr>
        </p:nvSpPr>
        <p:spPr/>
        <p:txBody>
          <a:bodyPr>
            <a:normAutofit/>
          </a:bodyPr>
          <a:lstStyle/>
          <a:p>
            <a:endParaRPr lang="fa-IR"/>
          </a:p>
        </p:txBody>
      </p:sp>
      <p:sp>
        <p:nvSpPr>
          <p:cNvPr id="4" name="Slide Number Placeholder 3"/>
          <p:cNvSpPr>
            <a:spLocks noGrp="1"/>
          </p:cNvSpPr>
          <p:nvPr>
            <p:ph type="sldNum" sz="quarter" idx="10"/>
          </p:nvPr>
        </p:nvSpPr>
        <p:spPr/>
        <p:txBody>
          <a:bodyPr/>
          <a:lstStyle/>
          <a:p>
            <a:fld id="{39900113-2674-4029-85CA-D100E40C0858}" type="slidenum">
              <a:rPr lang="fa-IR" smtClean="0"/>
              <a:pPr/>
              <a:t>51</a:t>
            </a:fld>
            <a:endParaRPr lang="fa-IR"/>
          </a:p>
        </p:txBody>
      </p:sp>
    </p:spTree>
    <p:extLst>
      <p:ext uri="{BB962C8B-B14F-4D97-AF65-F5344CB8AC3E}">
        <p14:creationId xmlns:p14="http://schemas.microsoft.com/office/powerpoint/2010/main" val="3816523272"/>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57300" y="720725"/>
            <a:ext cx="4800600" cy="360045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9900113-2674-4029-85CA-D100E40C0858}" type="slidenum">
              <a:rPr lang="fa-IR" smtClean="0"/>
              <a:pPr/>
              <a:t>52</a:t>
            </a:fld>
            <a:endParaRPr lang="fa-IR"/>
          </a:p>
        </p:txBody>
      </p:sp>
    </p:spTree>
    <p:extLst>
      <p:ext uri="{BB962C8B-B14F-4D97-AF65-F5344CB8AC3E}">
        <p14:creationId xmlns:p14="http://schemas.microsoft.com/office/powerpoint/2010/main" val="2432476826"/>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57300" y="720725"/>
            <a:ext cx="4800600" cy="360045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706CE69-CB51-4C2B-9F9F-ED24A61C5D17}" type="slidenum">
              <a:rPr lang="en-US" smtClean="0"/>
              <a:pPr/>
              <a:t>53</a:t>
            </a:fld>
            <a:endParaRPr lang="en-US"/>
          </a:p>
        </p:txBody>
      </p:sp>
    </p:spTree>
    <p:extLst>
      <p:ext uri="{BB962C8B-B14F-4D97-AF65-F5344CB8AC3E}">
        <p14:creationId xmlns:p14="http://schemas.microsoft.com/office/powerpoint/2010/main" val="1896054237"/>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57300" y="720725"/>
            <a:ext cx="4800600" cy="360045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706CE69-CB51-4C2B-9F9F-ED24A61C5D17}" type="slidenum">
              <a:rPr lang="en-US" smtClean="0"/>
              <a:pPr/>
              <a:t>54</a:t>
            </a:fld>
            <a:endParaRPr lang="en-US"/>
          </a:p>
        </p:txBody>
      </p:sp>
    </p:spTree>
    <p:extLst>
      <p:ext uri="{BB962C8B-B14F-4D97-AF65-F5344CB8AC3E}">
        <p14:creationId xmlns:p14="http://schemas.microsoft.com/office/powerpoint/2010/main" val="2727796326"/>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57300" y="720725"/>
            <a:ext cx="4800600" cy="360045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706CE69-CB51-4C2B-9F9F-ED24A61C5D17}" type="slidenum">
              <a:rPr lang="en-US" smtClean="0"/>
              <a:pPr/>
              <a:t>55</a:t>
            </a:fld>
            <a:endParaRPr lang="en-US"/>
          </a:p>
        </p:txBody>
      </p:sp>
    </p:spTree>
    <p:extLst>
      <p:ext uri="{BB962C8B-B14F-4D97-AF65-F5344CB8AC3E}">
        <p14:creationId xmlns:p14="http://schemas.microsoft.com/office/powerpoint/2010/main" val="2607678714"/>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57300" y="720725"/>
            <a:ext cx="4800600" cy="360045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9900113-2674-4029-85CA-D100E40C0858}" type="slidenum">
              <a:rPr lang="fa-IR" smtClean="0"/>
              <a:pPr/>
              <a:t>56</a:t>
            </a:fld>
            <a:endParaRPr lang="fa-IR"/>
          </a:p>
        </p:txBody>
      </p:sp>
    </p:spTree>
    <p:extLst>
      <p:ext uri="{BB962C8B-B14F-4D97-AF65-F5344CB8AC3E}">
        <p14:creationId xmlns:p14="http://schemas.microsoft.com/office/powerpoint/2010/main" val="2001855328"/>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57300" y="720725"/>
            <a:ext cx="4800600" cy="360045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9900113-2674-4029-85CA-D100E40C0858}" type="slidenum">
              <a:rPr lang="fa-IR" smtClean="0"/>
              <a:pPr/>
              <a:t>57</a:t>
            </a:fld>
            <a:endParaRPr lang="fa-IR"/>
          </a:p>
        </p:txBody>
      </p:sp>
    </p:spTree>
    <p:extLst>
      <p:ext uri="{BB962C8B-B14F-4D97-AF65-F5344CB8AC3E}">
        <p14:creationId xmlns:p14="http://schemas.microsoft.com/office/powerpoint/2010/main" val="1024771138"/>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57300" y="720725"/>
            <a:ext cx="4800600" cy="360045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706CE69-CB51-4C2B-9F9F-ED24A61C5D17}" type="slidenum">
              <a:rPr lang="en-US" smtClean="0"/>
              <a:pPr/>
              <a:t>58</a:t>
            </a:fld>
            <a:endParaRPr lang="en-US"/>
          </a:p>
        </p:txBody>
      </p:sp>
    </p:spTree>
    <p:extLst>
      <p:ext uri="{BB962C8B-B14F-4D97-AF65-F5344CB8AC3E}">
        <p14:creationId xmlns:p14="http://schemas.microsoft.com/office/powerpoint/2010/main" val="714239139"/>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57300" y="720725"/>
            <a:ext cx="4800600" cy="360045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706CE69-CB51-4C2B-9F9F-ED24A61C5D17}" type="slidenum">
              <a:rPr lang="en-US" smtClean="0"/>
              <a:pPr/>
              <a:t>59</a:t>
            </a:fld>
            <a:endParaRPr lang="en-US"/>
          </a:p>
        </p:txBody>
      </p:sp>
    </p:spTree>
    <p:extLst>
      <p:ext uri="{BB962C8B-B14F-4D97-AF65-F5344CB8AC3E}">
        <p14:creationId xmlns:p14="http://schemas.microsoft.com/office/powerpoint/2010/main" val="502138548"/>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57300" y="720725"/>
            <a:ext cx="4800600" cy="360045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9900113-2674-4029-85CA-D100E40C0858}" type="slidenum">
              <a:rPr lang="fa-IR" smtClean="0"/>
              <a:pPr/>
              <a:t>60</a:t>
            </a:fld>
            <a:endParaRPr lang="fa-IR"/>
          </a:p>
        </p:txBody>
      </p:sp>
    </p:spTree>
    <p:extLst>
      <p:ext uri="{BB962C8B-B14F-4D97-AF65-F5344CB8AC3E}">
        <p14:creationId xmlns:p14="http://schemas.microsoft.com/office/powerpoint/2010/main" val="269460310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57300" y="720725"/>
            <a:ext cx="4800600" cy="3600450"/>
          </a:xfrm>
        </p:spPr>
      </p:sp>
      <p:sp>
        <p:nvSpPr>
          <p:cNvPr id="3" name="Notes Placeholder 2"/>
          <p:cNvSpPr>
            <a:spLocks noGrp="1"/>
          </p:cNvSpPr>
          <p:nvPr>
            <p:ph type="body" idx="1"/>
          </p:nvPr>
        </p:nvSpPr>
        <p:spPr/>
        <p:txBody>
          <a:bodyPr>
            <a:normAutofit/>
          </a:bodyPr>
          <a:lstStyle/>
          <a:p>
            <a:endParaRPr lang="fa-IR"/>
          </a:p>
        </p:txBody>
      </p:sp>
      <p:sp>
        <p:nvSpPr>
          <p:cNvPr id="4" name="Slide Number Placeholder 3"/>
          <p:cNvSpPr>
            <a:spLocks noGrp="1"/>
          </p:cNvSpPr>
          <p:nvPr>
            <p:ph type="sldNum" sz="quarter" idx="10"/>
          </p:nvPr>
        </p:nvSpPr>
        <p:spPr/>
        <p:txBody>
          <a:bodyPr/>
          <a:lstStyle/>
          <a:p>
            <a:fld id="{59D2CF44-874F-435A-93D8-F26D77D7A36F}" type="slidenum">
              <a:rPr lang="en-US" smtClean="0"/>
              <a:pPr/>
              <a:t>6</a:t>
            </a:fld>
            <a:endParaRPr lang="en-US"/>
          </a:p>
        </p:txBody>
      </p:sp>
    </p:spTree>
    <p:extLst>
      <p:ext uri="{BB962C8B-B14F-4D97-AF65-F5344CB8AC3E}">
        <p14:creationId xmlns:p14="http://schemas.microsoft.com/office/powerpoint/2010/main" val="1758998686"/>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57300" y="720725"/>
            <a:ext cx="4800600" cy="360045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706CE69-CB51-4C2B-9F9F-ED24A61C5D17}" type="slidenum">
              <a:rPr lang="en-US" smtClean="0"/>
              <a:pPr/>
              <a:t>61</a:t>
            </a:fld>
            <a:endParaRPr lang="en-US"/>
          </a:p>
        </p:txBody>
      </p:sp>
    </p:spTree>
    <p:extLst>
      <p:ext uri="{BB962C8B-B14F-4D97-AF65-F5344CB8AC3E}">
        <p14:creationId xmlns:p14="http://schemas.microsoft.com/office/powerpoint/2010/main" val="82489821"/>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57300" y="720725"/>
            <a:ext cx="4800600" cy="360045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706CE69-CB51-4C2B-9F9F-ED24A61C5D17}" type="slidenum">
              <a:rPr lang="en-US" smtClean="0"/>
              <a:pPr/>
              <a:t>62</a:t>
            </a:fld>
            <a:endParaRPr lang="en-US"/>
          </a:p>
        </p:txBody>
      </p:sp>
    </p:spTree>
    <p:extLst>
      <p:ext uri="{BB962C8B-B14F-4D97-AF65-F5344CB8AC3E}">
        <p14:creationId xmlns:p14="http://schemas.microsoft.com/office/powerpoint/2010/main" val="2230780450"/>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57300" y="720725"/>
            <a:ext cx="4800600" cy="360045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706CE69-CB51-4C2B-9F9F-ED24A61C5D17}" type="slidenum">
              <a:rPr lang="en-US" smtClean="0"/>
              <a:pPr/>
              <a:t>63</a:t>
            </a:fld>
            <a:endParaRPr lang="en-US"/>
          </a:p>
        </p:txBody>
      </p:sp>
    </p:spTree>
    <p:extLst>
      <p:ext uri="{BB962C8B-B14F-4D97-AF65-F5344CB8AC3E}">
        <p14:creationId xmlns:p14="http://schemas.microsoft.com/office/powerpoint/2010/main" val="3433180051"/>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57300" y="720725"/>
            <a:ext cx="4800600" cy="360045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9900113-2674-4029-85CA-D100E40C0858}" type="slidenum">
              <a:rPr lang="fa-IR" smtClean="0"/>
              <a:pPr/>
              <a:t>64</a:t>
            </a:fld>
            <a:endParaRPr lang="fa-IR"/>
          </a:p>
        </p:txBody>
      </p:sp>
    </p:spTree>
    <p:extLst>
      <p:ext uri="{BB962C8B-B14F-4D97-AF65-F5344CB8AC3E}">
        <p14:creationId xmlns:p14="http://schemas.microsoft.com/office/powerpoint/2010/main" val="2676290567"/>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57300" y="720725"/>
            <a:ext cx="4800600" cy="360045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706CE69-CB51-4C2B-9F9F-ED24A61C5D17}" type="slidenum">
              <a:rPr lang="en-US" smtClean="0"/>
              <a:pPr/>
              <a:t>65</a:t>
            </a:fld>
            <a:endParaRPr lang="en-US"/>
          </a:p>
        </p:txBody>
      </p:sp>
    </p:spTree>
    <p:extLst>
      <p:ext uri="{BB962C8B-B14F-4D97-AF65-F5344CB8AC3E}">
        <p14:creationId xmlns:p14="http://schemas.microsoft.com/office/powerpoint/2010/main" val="3990069960"/>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57300" y="720725"/>
            <a:ext cx="4800600" cy="360045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706CE69-CB51-4C2B-9F9F-ED24A61C5D17}" type="slidenum">
              <a:rPr lang="en-US" smtClean="0"/>
              <a:pPr/>
              <a:t>66</a:t>
            </a:fld>
            <a:endParaRPr lang="en-US"/>
          </a:p>
        </p:txBody>
      </p:sp>
    </p:spTree>
    <p:extLst>
      <p:ext uri="{BB962C8B-B14F-4D97-AF65-F5344CB8AC3E}">
        <p14:creationId xmlns:p14="http://schemas.microsoft.com/office/powerpoint/2010/main" val="1915353270"/>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57300" y="720725"/>
            <a:ext cx="4800600" cy="360045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706CE69-CB51-4C2B-9F9F-ED24A61C5D17}" type="slidenum">
              <a:rPr lang="en-US" smtClean="0"/>
              <a:pPr/>
              <a:t>67</a:t>
            </a:fld>
            <a:endParaRPr lang="en-US"/>
          </a:p>
        </p:txBody>
      </p:sp>
    </p:spTree>
    <p:extLst>
      <p:ext uri="{BB962C8B-B14F-4D97-AF65-F5344CB8AC3E}">
        <p14:creationId xmlns:p14="http://schemas.microsoft.com/office/powerpoint/2010/main" val="2451869147"/>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57300" y="720725"/>
            <a:ext cx="4800600" cy="3600450"/>
          </a:xfrm>
        </p:spPr>
      </p:sp>
      <p:sp>
        <p:nvSpPr>
          <p:cNvPr id="3" name="Notes Placeholder 2"/>
          <p:cNvSpPr>
            <a:spLocks noGrp="1"/>
          </p:cNvSpPr>
          <p:nvPr>
            <p:ph type="body" idx="1"/>
          </p:nvPr>
        </p:nvSpPr>
        <p:spPr/>
        <p:txBody>
          <a:bodyPr>
            <a:normAutofit/>
          </a:bodyPr>
          <a:lstStyle/>
          <a:p>
            <a:endParaRPr lang="fa-IR"/>
          </a:p>
        </p:txBody>
      </p:sp>
      <p:sp>
        <p:nvSpPr>
          <p:cNvPr id="4" name="Slide Number Placeholder 3"/>
          <p:cNvSpPr>
            <a:spLocks noGrp="1"/>
          </p:cNvSpPr>
          <p:nvPr>
            <p:ph type="sldNum" sz="quarter" idx="10"/>
          </p:nvPr>
        </p:nvSpPr>
        <p:spPr/>
        <p:txBody>
          <a:bodyPr/>
          <a:lstStyle/>
          <a:p>
            <a:fld id="{39900113-2674-4029-85CA-D100E40C0858}" type="slidenum">
              <a:rPr lang="fa-IR" smtClean="0"/>
              <a:pPr/>
              <a:t>68</a:t>
            </a:fld>
            <a:endParaRPr lang="fa-IR"/>
          </a:p>
        </p:txBody>
      </p:sp>
    </p:spTree>
    <p:extLst>
      <p:ext uri="{BB962C8B-B14F-4D97-AF65-F5344CB8AC3E}">
        <p14:creationId xmlns:p14="http://schemas.microsoft.com/office/powerpoint/2010/main" val="2000675868"/>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57300" y="720725"/>
            <a:ext cx="4800600" cy="3600450"/>
          </a:xfrm>
        </p:spPr>
      </p:sp>
      <p:sp>
        <p:nvSpPr>
          <p:cNvPr id="3" name="Notes Placeholder 2"/>
          <p:cNvSpPr>
            <a:spLocks noGrp="1"/>
          </p:cNvSpPr>
          <p:nvPr>
            <p:ph type="body" idx="1"/>
          </p:nvPr>
        </p:nvSpPr>
        <p:spPr/>
        <p:txBody>
          <a:bodyPr>
            <a:normAutofit/>
          </a:bodyPr>
          <a:lstStyle/>
          <a:p>
            <a:endParaRPr lang="fa-IR"/>
          </a:p>
        </p:txBody>
      </p:sp>
      <p:sp>
        <p:nvSpPr>
          <p:cNvPr id="4" name="Slide Number Placeholder 3"/>
          <p:cNvSpPr>
            <a:spLocks noGrp="1"/>
          </p:cNvSpPr>
          <p:nvPr>
            <p:ph type="sldNum" sz="quarter" idx="10"/>
          </p:nvPr>
        </p:nvSpPr>
        <p:spPr/>
        <p:txBody>
          <a:bodyPr/>
          <a:lstStyle/>
          <a:p>
            <a:fld id="{39900113-2674-4029-85CA-D100E40C0858}" type="slidenum">
              <a:rPr lang="fa-IR" smtClean="0"/>
              <a:pPr/>
              <a:t>69</a:t>
            </a:fld>
            <a:endParaRPr lang="fa-IR"/>
          </a:p>
        </p:txBody>
      </p:sp>
    </p:spTree>
    <p:extLst>
      <p:ext uri="{BB962C8B-B14F-4D97-AF65-F5344CB8AC3E}">
        <p14:creationId xmlns:p14="http://schemas.microsoft.com/office/powerpoint/2010/main" val="3653566349"/>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57300" y="720725"/>
            <a:ext cx="4800600" cy="3600450"/>
          </a:xfrm>
        </p:spPr>
      </p:sp>
      <p:sp>
        <p:nvSpPr>
          <p:cNvPr id="3" name="Notes Placeholder 2"/>
          <p:cNvSpPr>
            <a:spLocks noGrp="1"/>
          </p:cNvSpPr>
          <p:nvPr>
            <p:ph type="body" idx="1"/>
          </p:nvPr>
        </p:nvSpPr>
        <p:spPr/>
        <p:txBody>
          <a:bodyPr>
            <a:normAutofit/>
          </a:bodyPr>
          <a:lstStyle/>
          <a:p>
            <a:endParaRPr lang="fa-IR"/>
          </a:p>
        </p:txBody>
      </p:sp>
      <p:sp>
        <p:nvSpPr>
          <p:cNvPr id="4" name="Slide Number Placeholder 3"/>
          <p:cNvSpPr>
            <a:spLocks noGrp="1"/>
          </p:cNvSpPr>
          <p:nvPr>
            <p:ph type="sldNum" sz="quarter" idx="10"/>
          </p:nvPr>
        </p:nvSpPr>
        <p:spPr/>
        <p:txBody>
          <a:bodyPr/>
          <a:lstStyle/>
          <a:p>
            <a:fld id="{39900113-2674-4029-85CA-D100E40C0858}" type="slidenum">
              <a:rPr lang="fa-IR" smtClean="0"/>
              <a:pPr/>
              <a:t>70</a:t>
            </a:fld>
            <a:endParaRPr lang="fa-IR"/>
          </a:p>
        </p:txBody>
      </p:sp>
    </p:spTree>
    <p:extLst>
      <p:ext uri="{BB962C8B-B14F-4D97-AF65-F5344CB8AC3E}">
        <p14:creationId xmlns:p14="http://schemas.microsoft.com/office/powerpoint/2010/main" val="1461192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57300" y="720725"/>
            <a:ext cx="4800600" cy="3600450"/>
          </a:xfrm>
        </p:spPr>
      </p:sp>
      <p:sp>
        <p:nvSpPr>
          <p:cNvPr id="3" name="Notes Placeholder 2"/>
          <p:cNvSpPr>
            <a:spLocks noGrp="1"/>
          </p:cNvSpPr>
          <p:nvPr>
            <p:ph type="body" idx="1"/>
          </p:nvPr>
        </p:nvSpPr>
        <p:spPr/>
        <p:txBody>
          <a:bodyPr>
            <a:normAutofit/>
          </a:bodyPr>
          <a:lstStyle/>
          <a:p>
            <a:endParaRPr lang="fa-IR" dirty="0"/>
          </a:p>
        </p:txBody>
      </p:sp>
      <p:sp>
        <p:nvSpPr>
          <p:cNvPr id="4" name="Slide Number Placeholder 3"/>
          <p:cNvSpPr>
            <a:spLocks noGrp="1"/>
          </p:cNvSpPr>
          <p:nvPr>
            <p:ph type="sldNum" sz="quarter" idx="10"/>
          </p:nvPr>
        </p:nvSpPr>
        <p:spPr/>
        <p:txBody>
          <a:bodyPr/>
          <a:lstStyle/>
          <a:p>
            <a:fld id="{39900113-2674-4029-85CA-D100E40C0858}" type="slidenum">
              <a:rPr lang="fa-IR" smtClean="0"/>
              <a:pPr/>
              <a:t>7</a:t>
            </a:fld>
            <a:endParaRPr lang="fa-IR"/>
          </a:p>
        </p:txBody>
      </p:sp>
    </p:spTree>
    <p:extLst>
      <p:ext uri="{BB962C8B-B14F-4D97-AF65-F5344CB8AC3E}">
        <p14:creationId xmlns:p14="http://schemas.microsoft.com/office/powerpoint/2010/main" val="176955679"/>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57300" y="720725"/>
            <a:ext cx="4800600" cy="3600450"/>
          </a:xfrm>
        </p:spPr>
      </p:sp>
      <p:sp>
        <p:nvSpPr>
          <p:cNvPr id="3" name="Notes Placeholder 2"/>
          <p:cNvSpPr>
            <a:spLocks noGrp="1"/>
          </p:cNvSpPr>
          <p:nvPr>
            <p:ph type="body" idx="1"/>
          </p:nvPr>
        </p:nvSpPr>
        <p:spPr/>
        <p:txBody>
          <a:bodyPr>
            <a:normAutofit/>
          </a:bodyPr>
          <a:lstStyle/>
          <a:p>
            <a:endParaRPr lang="fa-IR"/>
          </a:p>
        </p:txBody>
      </p:sp>
      <p:sp>
        <p:nvSpPr>
          <p:cNvPr id="4" name="Slide Number Placeholder 3"/>
          <p:cNvSpPr>
            <a:spLocks noGrp="1"/>
          </p:cNvSpPr>
          <p:nvPr>
            <p:ph type="sldNum" sz="quarter" idx="10"/>
          </p:nvPr>
        </p:nvSpPr>
        <p:spPr/>
        <p:txBody>
          <a:bodyPr/>
          <a:lstStyle/>
          <a:p>
            <a:fld id="{39900113-2674-4029-85CA-D100E40C0858}" type="slidenum">
              <a:rPr lang="fa-IR" smtClean="0"/>
              <a:pPr/>
              <a:t>71</a:t>
            </a:fld>
            <a:endParaRPr lang="fa-IR"/>
          </a:p>
        </p:txBody>
      </p:sp>
    </p:spTree>
    <p:extLst>
      <p:ext uri="{BB962C8B-B14F-4D97-AF65-F5344CB8AC3E}">
        <p14:creationId xmlns:p14="http://schemas.microsoft.com/office/powerpoint/2010/main" val="2540469157"/>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57300" y="720725"/>
            <a:ext cx="4800600" cy="3600450"/>
          </a:xfrm>
        </p:spPr>
      </p:sp>
      <p:sp>
        <p:nvSpPr>
          <p:cNvPr id="3" name="Notes Placeholder 2"/>
          <p:cNvSpPr>
            <a:spLocks noGrp="1"/>
          </p:cNvSpPr>
          <p:nvPr>
            <p:ph type="body" idx="1"/>
          </p:nvPr>
        </p:nvSpPr>
        <p:spPr/>
        <p:txBody>
          <a:bodyPr>
            <a:normAutofit/>
          </a:bodyPr>
          <a:lstStyle/>
          <a:p>
            <a:endParaRPr lang="fa-IR"/>
          </a:p>
        </p:txBody>
      </p:sp>
      <p:sp>
        <p:nvSpPr>
          <p:cNvPr id="4" name="Slide Number Placeholder 3"/>
          <p:cNvSpPr>
            <a:spLocks noGrp="1"/>
          </p:cNvSpPr>
          <p:nvPr>
            <p:ph type="sldNum" sz="quarter" idx="10"/>
          </p:nvPr>
        </p:nvSpPr>
        <p:spPr/>
        <p:txBody>
          <a:bodyPr/>
          <a:lstStyle/>
          <a:p>
            <a:fld id="{39900113-2674-4029-85CA-D100E40C0858}" type="slidenum">
              <a:rPr lang="fa-IR" smtClean="0"/>
              <a:pPr/>
              <a:t>72</a:t>
            </a:fld>
            <a:endParaRPr lang="fa-IR"/>
          </a:p>
        </p:txBody>
      </p:sp>
    </p:spTree>
    <p:extLst>
      <p:ext uri="{BB962C8B-B14F-4D97-AF65-F5344CB8AC3E}">
        <p14:creationId xmlns:p14="http://schemas.microsoft.com/office/powerpoint/2010/main" val="3425680741"/>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57300" y="720725"/>
            <a:ext cx="4800600" cy="3600450"/>
          </a:xfrm>
        </p:spPr>
      </p:sp>
      <p:sp>
        <p:nvSpPr>
          <p:cNvPr id="3" name="Notes Placeholder 2"/>
          <p:cNvSpPr>
            <a:spLocks noGrp="1"/>
          </p:cNvSpPr>
          <p:nvPr>
            <p:ph type="body" idx="1"/>
          </p:nvPr>
        </p:nvSpPr>
        <p:spPr/>
        <p:txBody>
          <a:bodyPr>
            <a:normAutofit/>
          </a:bodyPr>
          <a:lstStyle/>
          <a:p>
            <a:endParaRPr lang="fa-IR"/>
          </a:p>
        </p:txBody>
      </p:sp>
      <p:sp>
        <p:nvSpPr>
          <p:cNvPr id="4" name="Slide Number Placeholder 3"/>
          <p:cNvSpPr>
            <a:spLocks noGrp="1"/>
          </p:cNvSpPr>
          <p:nvPr>
            <p:ph type="sldNum" sz="quarter" idx="10"/>
          </p:nvPr>
        </p:nvSpPr>
        <p:spPr/>
        <p:txBody>
          <a:bodyPr/>
          <a:lstStyle/>
          <a:p>
            <a:fld id="{39900113-2674-4029-85CA-D100E40C0858}" type="slidenum">
              <a:rPr lang="fa-IR" smtClean="0"/>
              <a:pPr/>
              <a:t>73</a:t>
            </a:fld>
            <a:endParaRPr lang="fa-IR"/>
          </a:p>
        </p:txBody>
      </p:sp>
    </p:spTree>
    <p:extLst>
      <p:ext uri="{BB962C8B-B14F-4D97-AF65-F5344CB8AC3E}">
        <p14:creationId xmlns:p14="http://schemas.microsoft.com/office/powerpoint/2010/main" val="1449117021"/>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57300" y="720725"/>
            <a:ext cx="4800600" cy="3600450"/>
          </a:xfrm>
        </p:spPr>
      </p:sp>
      <p:sp>
        <p:nvSpPr>
          <p:cNvPr id="3" name="Notes Placeholder 2"/>
          <p:cNvSpPr>
            <a:spLocks noGrp="1"/>
          </p:cNvSpPr>
          <p:nvPr>
            <p:ph type="body" idx="1"/>
          </p:nvPr>
        </p:nvSpPr>
        <p:spPr/>
        <p:txBody>
          <a:bodyPr>
            <a:normAutofit/>
          </a:bodyPr>
          <a:lstStyle/>
          <a:p>
            <a:endParaRPr lang="fa-IR"/>
          </a:p>
        </p:txBody>
      </p:sp>
      <p:sp>
        <p:nvSpPr>
          <p:cNvPr id="4" name="Slide Number Placeholder 3"/>
          <p:cNvSpPr>
            <a:spLocks noGrp="1"/>
          </p:cNvSpPr>
          <p:nvPr>
            <p:ph type="sldNum" sz="quarter" idx="10"/>
          </p:nvPr>
        </p:nvSpPr>
        <p:spPr/>
        <p:txBody>
          <a:bodyPr/>
          <a:lstStyle/>
          <a:p>
            <a:fld id="{39900113-2674-4029-85CA-D100E40C0858}" type="slidenum">
              <a:rPr lang="fa-IR" smtClean="0"/>
              <a:pPr/>
              <a:t>74</a:t>
            </a:fld>
            <a:endParaRPr lang="fa-IR"/>
          </a:p>
        </p:txBody>
      </p:sp>
    </p:spTree>
    <p:extLst>
      <p:ext uri="{BB962C8B-B14F-4D97-AF65-F5344CB8AC3E}">
        <p14:creationId xmlns:p14="http://schemas.microsoft.com/office/powerpoint/2010/main" val="1277599120"/>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57300" y="720725"/>
            <a:ext cx="4800600" cy="3600450"/>
          </a:xfrm>
        </p:spPr>
      </p:sp>
      <p:sp>
        <p:nvSpPr>
          <p:cNvPr id="3" name="Notes Placeholder 2"/>
          <p:cNvSpPr>
            <a:spLocks noGrp="1"/>
          </p:cNvSpPr>
          <p:nvPr>
            <p:ph type="body" idx="1"/>
          </p:nvPr>
        </p:nvSpPr>
        <p:spPr/>
        <p:txBody>
          <a:bodyPr>
            <a:normAutofit/>
          </a:bodyPr>
          <a:lstStyle/>
          <a:p>
            <a:endParaRPr lang="fa-IR" dirty="0"/>
          </a:p>
        </p:txBody>
      </p:sp>
      <p:sp>
        <p:nvSpPr>
          <p:cNvPr id="4" name="Slide Number Placeholder 3"/>
          <p:cNvSpPr>
            <a:spLocks noGrp="1"/>
          </p:cNvSpPr>
          <p:nvPr>
            <p:ph type="sldNum" sz="quarter" idx="10"/>
          </p:nvPr>
        </p:nvSpPr>
        <p:spPr/>
        <p:txBody>
          <a:bodyPr/>
          <a:lstStyle/>
          <a:p>
            <a:fld id="{39900113-2674-4029-85CA-D100E40C0858}" type="slidenum">
              <a:rPr lang="fa-IR" smtClean="0"/>
              <a:pPr/>
              <a:t>75</a:t>
            </a:fld>
            <a:endParaRPr lang="fa-IR"/>
          </a:p>
        </p:txBody>
      </p:sp>
    </p:spTree>
    <p:extLst>
      <p:ext uri="{BB962C8B-B14F-4D97-AF65-F5344CB8AC3E}">
        <p14:creationId xmlns:p14="http://schemas.microsoft.com/office/powerpoint/2010/main" val="1421297539"/>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57300" y="720725"/>
            <a:ext cx="4800600" cy="360045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9900113-2674-4029-85CA-D100E40C0858}" type="slidenum">
              <a:rPr lang="fa-IR" smtClean="0"/>
              <a:pPr/>
              <a:t>76</a:t>
            </a:fld>
            <a:endParaRPr lang="fa-IR"/>
          </a:p>
        </p:txBody>
      </p:sp>
    </p:spTree>
    <p:extLst>
      <p:ext uri="{BB962C8B-B14F-4D97-AF65-F5344CB8AC3E}">
        <p14:creationId xmlns:p14="http://schemas.microsoft.com/office/powerpoint/2010/main" val="3425333300"/>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57300" y="720725"/>
            <a:ext cx="4800600" cy="3600450"/>
          </a:xfrm>
        </p:spPr>
      </p:sp>
      <p:sp>
        <p:nvSpPr>
          <p:cNvPr id="3" name="Notes Placeholder 2"/>
          <p:cNvSpPr>
            <a:spLocks noGrp="1"/>
          </p:cNvSpPr>
          <p:nvPr>
            <p:ph type="body" idx="1"/>
          </p:nvPr>
        </p:nvSpPr>
        <p:spPr/>
        <p:txBody>
          <a:bodyPr>
            <a:normAutofit/>
          </a:bodyPr>
          <a:lstStyle/>
          <a:p>
            <a:endParaRPr lang="fa-IR" dirty="0"/>
          </a:p>
        </p:txBody>
      </p:sp>
      <p:sp>
        <p:nvSpPr>
          <p:cNvPr id="4" name="Slide Number Placeholder 3"/>
          <p:cNvSpPr>
            <a:spLocks noGrp="1"/>
          </p:cNvSpPr>
          <p:nvPr>
            <p:ph type="sldNum" sz="quarter" idx="10"/>
          </p:nvPr>
        </p:nvSpPr>
        <p:spPr/>
        <p:txBody>
          <a:bodyPr/>
          <a:lstStyle/>
          <a:p>
            <a:fld id="{39900113-2674-4029-85CA-D100E40C0858}" type="slidenum">
              <a:rPr lang="fa-IR" smtClean="0"/>
              <a:pPr/>
              <a:t>77</a:t>
            </a:fld>
            <a:endParaRPr lang="fa-IR"/>
          </a:p>
        </p:txBody>
      </p:sp>
    </p:spTree>
    <p:extLst>
      <p:ext uri="{BB962C8B-B14F-4D97-AF65-F5344CB8AC3E}">
        <p14:creationId xmlns:p14="http://schemas.microsoft.com/office/powerpoint/2010/main" val="635157143"/>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57300" y="720725"/>
            <a:ext cx="4800600" cy="360045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706CE69-CB51-4C2B-9F9F-ED24A61C5D17}" type="slidenum">
              <a:rPr lang="en-US" smtClean="0"/>
              <a:pPr/>
              <a:t>78</a:t>
            </a:fld>
            <a:endParaRPr lang="en-US"/>
          </a:p>
        </p:txBody>
      </p:sp>
    </p:spTree>
    <p:extLst>
      <p:ext uri="{BB962C8B-B14F-4D97-AF65-F5344CB8AC3E}">
        <p14:creationId xmlns:p14="http://schemas.microsoft.com/office/powerpoint/2010/main" val="2675168264"/>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57300" y="720725"/>
            <a:ext cx="4800600" cy="360045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5706CE69-CB51-4C2B-9F9F-ED24A61C5D17}" type="slidenum">
              <a:rPr lang="en-US" smtClean="0"/>
              <a:pPr/>
              <a:t>79</a:t>
            </a:fld>
            <a:endParaRPr lang="en-US"/>
          </a:p>
        </p:txBody>
      </p:sp>
    </p:spTree>
    <p:extLst>
      <p:ext uri="{BB962C8B-B14F-4D97-AF65-F5344CB8AC3E}">
        <p14:creationId xmlns:p14="http://schemas.microsoft.com/office/powerpoint/2010/main" val="2534980332"/>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57300" y="720725"/>
            <a:ext cx="4800600" cy="3600450"/>
          </a:xfrm>
        </p:spPr>
      </p:sp>
      <p:sp>
        <p:nvSpPr>
          <p:cNvPr id="3" name="Notes Placeholder 2"/>
          <p:cNvSpPr>
            <a:spLocks noGrp="1"/>
          </p:cNvSpPr>
          <p:nvPr>
            <p:ph type="body" idx="1"/>
          </p:nvPr>
        </p:nvSpPr>
        <p:spPr/>
        <p:txBody>
          <a:bodyPr>
            <a:normAutofit/>
          </a:bodyPr>
          <a:lstStyle/>
          <a:p>
            <a:endParaRPr lang="fa-IR" dirty="0"/>
          </a:p>
        </p:txBody>
      </p:sp>
      <p:sp>
        <p:nvSpPr>
          <p:cNvPr id="4" name="Slide Number Placeholder 3"/>
          <p:cNvSpPr>
            <a:spLocks noGrp="1"/>
          </p:cNvSpPr>
          <p:nvPr>
            <p:ph type="sldNum" sz="quarter" idx="10"/>
          </p:nvPr>
        </p:nvSpPr>
        <p:spPr/>
        <p:txBody>
          <a:bodyPr/>
          <a:lstStyle/>
          <a:p>
            <a:fld id="{39900113-2674-4029-85CA-D100E40C0858}" type="slidenum">
              <a:rPr lang="fa-IR" smtClean="0"/>
              <a:pPr/>
              <a:t>80</a:t>
            </a:fld>
            <a:endParaRPr lang="fa-IR"/>
          </a:p>
        </p:txBody>
      </p:sp>
    </p:spTree>
    <p:extLst>
      <p:ext uri="{BB962C8B-B14F-4D97-AF65-F5344CB8AC3E}">
        <p14:creationId xmlns:p14="http://schemas.microsoft.com/office/powerpoint/2010/main" val="413953997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57300" y="720725"/>
            <a:ext cx="4800600" cy="3600450"/>
          </a:xfrm>
        </p:spPr>
      </p:sp>
      <p:sp>
        <p:nvSpPr>
          <p:cNvPr id="3" name="Notes Placeholder 2"/>
          <p:cNvSpPr>
            <a:spLocks noGrp="1"/>
          </p:cNvSpPr>
          <p:nvPr>
            <p:ph type="body" idx="1"/>
          </p:nvPr>
        </p:nvSpPr>
        <p:spPr/>
        <p:txBody>
          <a:bodyPr>
            <a:normAutofit/>
          </a:bodyPr>
          <a:lstStyle/>
          <a:p>
            <a:endParaRPr lang="fa-IR"/>
          </a:p>
        </p:txBody>
      </p:sp>
      <p:sp>
        <p:nvSpPr>
          <p:cNvPr id="4" name="Slide Number Placeholder 3"/>
          <p:cNvSpPr>
            <a:spLocks noGrp="1"/>
          </p:cNvSpPr>
          <p:nvPr>
            <p:ph type="sldNum" sz="quarter" idx="10"/>
          </p:nvPr>
        </p:nvSpPr>
        <p:spPr/>
        <p:txBody>
          <a:bodyPr/>
          <a:lstStyle/>
          <a:p>
            <a:fld id="{39900113-2674-4029-85CA-D100E40C0858}" type="slidenum">
              <a:rPr lang="fa-IR" smtClean="0"/>
              <a:pPr/>
              <a:t>8</a:t>
            </a:fld>
            <a:endParaRPr lang="fa-IR"/>
          </a:p>
        </p:txBody>
      </p:sp>
    </p:spTree>
    <p:extLst>
      <p:ext uri="{BB962C8B-B14F-4D97-AF65-F5344CB8AC3E}">
        <p14:creationId xmlns:p14="http://schemas.microsoft.com/office/powerpoint/2010/main" val="2898821140"/>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9900113-2674-4029-85CA-D100E40C0858}" type="slidenum">
              <a:rPr lang="fa-IR" smtClean="0"/>
              <a:pPr/>
              <a:t>81</a:t>
            </a:fld>
            <a:endParaRPr lang="fa-IR"/>
          </a:p>
        </p:txBody>
      </p:sp>
    </p:spTree>
    <p:extLst>
      <p:ext uri="{BB962C8B-B14F-4D97-AF65-F5344CB8AC3E}">
        <p14:creationId xmlns:p14="http://schemas.microsoft.com/office/powerpoint/2010/main" val="1114396822"/>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9900113-2674-4029-85CA-D100E40C0858}" type="slidenum">
              <a:rPr lang="fa-IR" smtClean="0"/>
              <a:pPr/>
              <a:t>82</a:t>
            </a:fld>
            <a:endParaRPr lang="fa-IR"/>
          </a:p>
        </p:txBody>
      </p:sp>
    </p:spTree>
    <p:extLst>
      <p:ext uri="{BB962C8B-B14F-4D97-AF65-F5344CB8AC3E}">
        <p14:creationId xmlns:p14="http://schemas.microsoft.com/office/powerpoint/2010/main" val="4175201434"/>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57300" y="720725"/>
            <a:ext cx="4800600" cy="360045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9900113-2674-4029-85CA-D100E40C0858}" type="slidenum">
              <a:rPr lang="fa-IR" smtClean="0"/>
              <a:pPr/>
              <a:t>83</a:t>
            </a:fld>
            <a:endParaRPr lang="fa-IR"/>
          </a:p>
        </p:txBody>
      </p:sp>
    </p:spTree>
    <p:extLst>
      <p:ext uri="{BB962C8B-B14F-4D97-AF65-F5344CB8AC3E}">
        <p14:creationId xmlns:p14="http://schemas.microsoft.com/office/powerpoint/2010/main" val="580255216"/>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57300" y="720725"/>
            <a:ext cx="4800600" cy="360045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9900113-2674-4029-85CA-D100E40C0858}" type="slidenum">
              <a:rPr lang="fa-IR" smtClean="0"/>
              <a:pPr/>
              <a:t>84</a:t>
            </a:fld>
            <a:endParaRPr lang="fa-IR"/>
          </a:p>
        </p:txBody>
      </p:sp>
    </p:spTree>
    <p:extLst>
      <p:ext uri="{BB962C8B-B14F-4D97-AF65-F5344CB8AC3E}">
        <p14:creationId xmlns:p14="http://schemas.microsoft.com/office/powerpoint/2010/main" val="3667509596"/>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57300" y="720725"/>
            <a:ext cx="4800600" cy="360045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5706CE69-CB51-4C2B-9F9F-ED24A61C5D17}" type="slidenum">
              <a:rPr lang="en-US" smtClean="0"/>
              <a:pPr/>
              <a:t>85</a:t>
            </a:fld>
            <a:endParaRPr lang="en-US"/>
          </a:p>
        </p:txBody>
      </p:sp>
    </p:spTree>
    <p:extLst>
      <p:ext uri="{BB962C8B-B14F-4D97-AF65-F5344CB8AC3E}">
        <p14:creationId xmlns:p14="http://schemas.microsoft.com/office/powerpoint/2010/main" val="4228494663"/>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57300" y="720725"/>
            <a:ext cx="4800600" cy="360045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5706CE69-CB51-4C2B-9F9F-ED24A61C5D17}" type="slidenum">
              <a:rPr lang="en-US" smtClean="0"/>
              <a:pPr/>
              <a:t>86</a:t>
            </a:fld>
            <a:endParaRPr lang="en-US"/>
          </a:p>
        </p:txBody>
      </p:sp>
    </p:spTree>
    <p:extLst>
      <p:ext uri="{BB962C8B-B14F-4D97-AF65-F5344CB8AC3E}">
        <p14:creationId xmlns:p14="http://schemas.microsoft.com/office/powerpoint/2010/main" val="2982363114"/>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57300" y="720725"/>
            <a:ext cx="4800600" cy="360045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5706CE69-CB51-4C2B-9F9F-ED24A61C5D17}" type="slidenum">
              <a:rPr lang="en-US" smtClean="0"/>
              <a:pPr/>
              <a:t>87</a:t>
            </a:fld>
            <a:endParaRPr lang="en-US"/>
          </a:p>
        </p:txBody>
      </p:sp>
    </p:spTree>
    <p:extLst>
      <p:ext uri="{BB962C8B-B14F-4D97-AF65-F5344CB8AC3E}">
        <p14:creationId xmlns:p14="http://schemas.microsoft.com/office/powerpoint/2010/main" val="2181732240"/>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57300" y="720725"/>
            <a:ext cx="4800600" cy="3600450"/>
          </a:xfrm>
        </p:spPr>
      </p:sp>
      <p:sp>
        <p:nvSpPr>
          <p:cNvPr id="3" name="Notes Placeholder 2"/>
          <p:cNvSpPr>
            <a:spLocks noGrp="1"/>
          </p:cNvSpPr>
          <p:nvPr>
            <p:ph type="body" idx="1"/>
          </p:nvPr>
        </p:nvSpPr>
        <p:spPr/>
        <p:txBody>
          <a:bodyPr>
            <a:normAutofit/>
          </a:bodyPr>
          <a:lstStyle/>
          <a:p>
            <a:endParaRPr lang="fa-IR"/>
          </a:p>
        </p:txBody>
      </p:sp>
      <p:sp>
        <p:nvSpPr>
          <p:cNvPr id="4" name="Slide Number Placeholder 3"/>
          <p:cNvSpPr>
            <a:spLocks noGrp="1"/>
          </p:cNvSpPr>
          <p:nvPr>
            <p:ph type="sldNum" sz="quarter" idx="10"/>
          </p:nvPr>
        </p:nvSpPr>
        <p:spPr/>
        <p:txBody>
          <a:bodyPr/>
          <a:lstStyle/>
          <a:p>
            <a:fld id="{83A9A0FB-8AC9-48B5-B86F-6603B598F46F}" type="slidenum">
              <a:rPr lang="fa-IR" smtClean="0"/>
              <a:pPr/>
              <a:t>88</a:t>
            </a:fld>
            <a:endParaRPr lang="fa-IR"/>
          </a:p>
        </p:txBody>
      </p:sp>
    </p:spTree>
    <p:extLst>
      <p:ext uri="{BB962C8B-B14F-4D97-AF65-F5344CB8AC3E}">
        <p14:creationId xmlns:p14="http://schemas.microsoft.com/office/powerpoint/2010/main" val="1817589231"/>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57300" y="720725"/>
            <a:ext cx="4800600" cy="360045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5706CE69-CB51-4C2B-9F9F-ED24A61C5D17}" type="slidenum">
              <a:rPr lang="en-US" smtClean="0"/>
              <a:pPr/>
              <a:t>89</a:t>
            </a:fld>
            <a:endParaRPr lang="en-US"/>
          </a:p>
        </p:txBody>
      </p:sp>
    </p:spTree>
    <p:extLst>
      <p:ext uri="{BB962C8B-B14F-4D97-AF65-F5344CB8AC3E}">
        <p14:creationId xmlns:p14="http://schemas.microsoft.com/office/powerpoint/2010/main" val="1739655467"/>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57300" y="720725"/>
            <a:ext cx="4800600" cy="360045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9900113-2674-4029-85CA-D100E40C0858}" type="slidenum">
              <a:rPr lang="fa-IR" smtClean="0"/>
              <a:pPr/>
              <a:t>90</a:t>
            </a:fld>
            <a:endParaRPr lang="fa-IR"/>
          </a:p>
        </p:txBody>
      </p:sp>
    </p:spTree>
    <p:extLst>
      <p:ext uri="{BB962C8B-B14F-4D97-AF65-F5344CB8AC3E}">
        <p14:creationId xmlns:p14="http://schemas.microsoft.com/office/powerpoint/2010/main" val="267207944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57300" y="720725"/>
            <a:ext cx="4800600" cy="360045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9900113-2674-4029-85CA-D100E40C0858}" type="slidenum">
              <a:rPr lang="fa-IR" smtClean="0"/>
              <a:pPr/>
              <a:t>9</a:t>
            </a:fld>
            <a:endParaRPr lang="fa-IR"/>
          </a:p>
        </p:txBody>
      </p:sp>
    </p:spTree>
    <p:extLst>
      <p:ext uri="{BB962C8B-B14F-4D97-AF65-F5344CB8AC3E}">
        <p14:creationId xmlns:p14="http://schemas.microsoft.com/office/powerpoint/2010/main" val="2149531128"/>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57300" y="720725"/>
            <a:ext cx="4800600" cy="360045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9900113-2674-4029-85CA-D100E40C0858}" type="slidenum">
              <a:rPr lang="fa-IR" smtClean="0"/>
              <a:pPr/>
              <a:t>91</a:t>
            </a:fld>
            <a:endParaRPr lang="fa-IR"/>
          </a:p>
        </p:txBody>
      </p:sp>
    </p:spTree>
    <p:extLst>
      <p:ext uri="{BB962C8B-B14F-4D97-AF65-F5344CB8AC3E}">
        <p14:creationId xmlns:p14="http://schemas.microsoft.com/office/powerpoint/2010/main" val="3885351705"/>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57300" y="720725"/>
            <a:ext cx="4800600" cy="3600450"/>
          </a:xfrm>
        </p:spPr>
      </p:sp>
      <p:sp>
        <p:nvSpPr>
          <p:cNvPr id="3" name="Notes Placeholder 2"/>
          <p:cNvSpPr>
            <a:spLocks noGrp="1"/>
          </p:cNvSpPr>
          <p:nvPr>
            <p:ph type="body" idx="1"/>
          </p:nvPr>
        </p:nvSpPr>
        <p:spPr/>
        <p:txBody>
          <a:bodyPr>
            <a:normAutofit/>
          </a:bodyPr>
          <a:lstStyle/>
          <a:p>
            <a:endParaRPr lang="fa-IR"/>
          </a:p>
        </p:txBody>
      </p:sp>
      <p:sp>
        <p:nvSpPr>
          <p:cNvPr id="4" name="Slide Number Placeholder 3"/>
          <p:cNvSpPr>
            <a:spLocks noGrp="1"/>
          </p:cNvSpPr>
          <p:nvPr>
            <p:ph type="sldNum" sz="quarter" idx="10"/>
          </p:nvPr>
        </p:nvSpPr>
        <p:spPr/>
        <p:txBody>
          <a:bodyPr/>
          <a:lstStyle/>
          <a:p>
            <a:fld id="{39900113-2674-4029-85CA-D100E40C0858}" type="slidenum">
              <a:rPr lang="fa-IR" smtClean="0"/>
              <a:pPr/>
              <a:t>92</a:t>
            </a:fld>
            <a:endParaRPr lang="fa-IR"/>
          </a:p>
        </p:txBody>
      </p:sp>
    </p:spTree>
    <p:extLst>
      <p:ext uri="{BB962C8B-B14F-4D97-AF65-F5344CB8AC3E}">
        <p14:creationId xmlns:p14="http://schemas.microsoft.com/office/powerpoint/2010/main" val="226325867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60120" y="2982632"/>
            <a:ext cx="10881360" cy="2058035"/>
          </a:xfrm>
        </p:spPr>
        <p:txBody>
          <a:bodyPr/>
          <a:lstStyle/>
          <a:p>
            <a:r>
              <a:rPr lang="en-US"/>
              <a:t>Click to edit Master title style</a:t>
            </a:r>
          </a:p>
        </p:txBody>
      </p:sp>
      <p:sp>
        <p:nvSpPr>
          <p:cNvPr id="3" name="Subtitle 2"/>
          <p:cNvSpPr>
            <a:spLocks noGrp="1"/>
          </p:cNvSpPr>
          <p:nvPr>
            <p:ph type="subTitle" idx="1"/>
          </p:nvPr>
        </p:nvSpPr>
        <p:spPr>
          <a:xfrm>
            <a:off x="1920241" y="5440680"/>
            <a:ext cx="8961120" cy="2453640"/>
          </a:xfrm>
        </p:spPr>
        <p:txBody>
          <a:bodyPr/>
          <a:lstStyle>
            <a:lvl1pPr marL="0" indent="0" algn="ctr">
              <a:buNone/>
              <a:defRPr>
                <a:solidFill>
                  <a:schemeClr val="tx1">
                    <a:tint val="75000"/>
                  </a:schemeClr>
                </a:solidFill>
              </a:defRPr>
            </a:lvl1pPr>
            <a:lvl2pPr marL="638232" indent="0" algn="ctr">
              <a:buNone/>
              <a:defRPr>
                <a:solidFill>
                  <a:schemeClr val="tx1">
                    <a:tint val="75000"/>
                  </a:schemeClr>
                </a:solidFill>
              </a:defRPr>
            </a:lvl2pPr>
            <a:lvl3pPr marL="1276465" indent="0" algn="ctr">
              <a:buNone/>
              <a:defRPr>
                <a:solidFill>
                  <a:schemeClr val="tx1">
                    <a:tint val="75000"/>
                  </a:schemeClr>
                </a:solidFill>
              </a:defRPr>
            </a:lvl3pPr>
            <a:lvl4pPr marL="1914703" indent="0" algn="ctr">
              <a:buNone/>
              <a:defRPr>
                <a:solidFill>
                  <a:schemeClr val="tx1">
                    <a:tint val="75000"/>
                  </a:schemeClr>
                </a:solidFill>
              </a:defRPr>
            </a:lvl4pPr>
            <a:lvl5pPr marL="2552949" indent="0" algn="ctr">
              <a:buNone/>
              <a:defRPr>
                <a:solidFill>
                  <a:schemeClr val="tx1">
                    <a:tint val="75000"/>
                  </a:schemeClr>
                </a:solidFill>
              </a:defRPr>
            </a:lvl5pPr>
            <a:lvl6pPr marL="3191194" indent="0" algn="ctr">
              <a:buNone/>
              <a:defRPr>
                <a:solidFill>
                  <a:schemeClr val="tx1">
                    <a:tint val="75000"/>
                  </a:schemeClr>
                </a:solidFill>
              </a:defRPr>
            </a:lvl6pPr>
            <a:lvl7pPr marL="3829435" indent="0" algn="ctr">
              <a:buNone/>
              <a:defRPr>
                <a:solidFill>
                  <a:schemeClr val="tx1">
                    <a:tint val="75000"/>
                  </a:schemeClr>
                </a:solidFill>
              </a:defRPr>
            </a:lvl7pPr>
            <a:lvl8pPr marL="4467674" indent="0" algn="ctr">
              <a:buNone/>
              <a:defRPr>
                <a:solidFill>
                  <a:schemeClr val="tx1">
                    <a:tint val="75000"/>
                  </a:schemeClr>
                </a:solidFill>
              </a:defRPr>
            </a:lvl8pPr>
            <a:lvl9pPr marL="5105915"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12/14/2020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12/14/2020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2994995" y="537847"/>
            <a:ext cx="4031615" cy="11470323"/>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95668" y="537847"/>
            <a:ext cx="11885931" cy="11470323"/>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12/14/2020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12/14/2020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11237" y="6169697"/>
            <a:ext cx="10881360" cy="1906905"/>
          </a:xfrm>
        </p:spPr>
        <p:txBody>
          <a:bodyPr anchor="t"/>
          <a:lstStyle>
            <a:lvl1pPr algn="l">
              <a:defRPr sz="5600" b="1" cap="all"/>
            </a:lvl1pPr>
          </a:lstStyle>
          <a:p>
            <a:r>
              <a:rPr lang="en-US"/>
              <a:t>Click to edit Master title style</a:t>
            </a:r>
          </a:p>
        </p:txBody>
      </p:sp>
      <p:sp>
        <p:nvSpPr>
          <p:cNvPr id="3" name="Text Placeholder 2"/>
          <p:cNvSpPr>
            <a:spLocks noGrp="1"/>
          </p:cNvSpPr>
          <p:nvPr>
            <p:ph type="body" idx="1"/>
          </p:nvPr>
        </p:nvSpPr>
        <p:spPr>
          <a:xfrm>
            <a:off x="1011237" y="4069400"/>
            <a:ext cx="10881360" cy="2100262"/>
          </a:xfrm>
        </p:spPr>
        <p:txBody>
          <a:bodyPr anchor="b"/>
          <a:lstStyle>
            <a:lvl1pPr marL="0" indent="0">
              <a:buNone/>
              <a:defRPr sz="2800">
                <a:solidFill>
                  <a:schemeClr val="tx1">
                    <a:tint val="75000"/>
                  </a:schemeClr>
                </a:solidFill>
              </a:defRPr>
            </a:lvl1pPr>
            <a:lvl2pPr marL="638232" indent="0">
              <a:buNone/>
              <a:defRPr sz="2500">
                <a:solidFill>
                  <a:schemeClr val="tx1">
                    <a:tint val="75000"/>
                  </a:schemeClr>
                </a:solidFill>
              </a:defRPr>
            </a:lvl2pPr>
            <a:lvl3pPr marL="1276465" indent="0">
              <a:buNone/>
              <a:defRPr sz="2200">
                <a:solidFill>
                  <a:schemeClr val="tx1">
                    <a:tint val="75000"/>
                  </a:schemeClr>
                </a:solidFill>
              </a:defRPr>
            </a:lvl3pPr>
            <a:lvl4pPr marL="1914703" indent="0">
              <a:buNone/>
              <a:defRPr sz="2000">
                <a:solidFill>
                  <a:schemeClr val="tx1">
                    <a:tint val="75000"/>
                  </a:schemeClr>
                </a:solidFill>
              </a:defRPr>
            </a:lvl4pPr>
            <a:lvl5pPr marL="2552949" indent="0">
              <a:buNone/>
              <a:defRPr sz="2000">
                <a:solidFill>
                  <a:schemeClr val="tx1">
                    <a:tint val="75000"/>
                  </a:schemeClr>
                </a:solidFill>
              </a:defRPr>
            </a:lvl5pPr>
            <a:lvl6pPr marL="3191194" indent="0">
              <a:buNone/>
              <a:defRPr sz="2000">
                <a:solidFill>
                  <a:schemeClr val="tx1">
                    <a:tint val="75000"/>
                  </a:schemeClr>
                </a:solidFill>
              </a:defRPr>
            </a:lvl6pPr>
            <a:lvl7pPr marL="3829435" indent="0">
              <a:buNone/>
              <a:defRPr sz="2000">
                <a:solidFill>
                  <a:schemeClr val="tx1">
                    <a:tint val="75000"/>
                  </a:schemeClr>
                </a:solidFill>
              </a:defRPr>
            </a:lvl7pPr>
            <a:lvl8pPr marL="4467674" indent="0">
              <a:buNone/>
              <a:defRPr sz="2000">
                <a:solidFill>
                  <a:schemeClr val="tx1">
                    <a:tint val="75000"/>
                  </a:schemeClr>
                </a:solidFill>
              </a:defRPr>
            </a:lvl8pPr>
            <a:lvl9pPr marL="5105915" indent="0">
              <a:buNone/>
              <a:defRPr sz="20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12/14/2020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95671" y="3135949"/>
            <a:ext cx="7958772" cy="8872220"/>
          </a:xfrm>
        </p:spPr>
        <p:txBody>
          <a:bodyPr/>
          <a:lstStyle>
            <a:lvl1pPr>
              <a:defRPr sz="3900"/>
            </a:lvl1pPr>
            <a:lvl2pPr>
              <a:defRPr sz="3400"/>
            </a:lvl2pPr>
            <a:lvl3pPr>
              <a:defRPr sz="2800"/>
            </a:lvl3pPr>
            <a:lvl4pPr>
              <a:defRPr sz="2500"/>
            </a:lvl4pPr>
            <a:lvl5pPr>
              <a:defRPr sz="2500"/>
            </a:lvl5pPr>
            <a:lvl6pPr>
              <a:defRPr sz="2500"/>
            </a:lvl6pPr>
            <a:lvl7pPr>
              <a:defRPr sz="2500"/>
            </a:lvl7pPr>
            <a:lvl8pPr>
              <a:defRPr sz="2500"/>
            </a:lvl8pPr>
            <a:lvl9pPr>
              <a:defRPr sz="2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9067803" y="3135949"/>
            <a:ext cx="7958773" cy="8872220"/>
          </a:xfrm>
        </p:spPr>
        <p:txBody>
          <a:bodyPr/>
          <a:lstStyle>
            <a:lvl1pPr>
              <a:defRPr sz="3900"/>
            </a:lvl1pPr>
            <a:lvl2pPr>
              <a:defRPr sz="3400"/>
            </a:lvl2pPr>
            <a:lvl3pPr>
              <a:defRPr sz="2800"/>
            </a:lvl3pPr>
            <a:lvl4pPr>
              <a:defRPr sz="2500"/>
            </a:lvl4pPr>
            <a:lvl5pPr>
              <a:defRPr sz="2500"/>
            </a:lvl5pPr>
            <a:lvl6pPr>
              <a:defRPr sz="2500"/>
            </a:lvl6pPr>
            <a:lvl7pPr>
              <a:defRPr sz="2500"/>
            </a:lvl7pPr>
            <a:lvl8pPr>
              <a:defRPr sz="2500"/>
            </a:lvl8pPr>
            <a:lvl9pPr>
              <a:defRPr sz="2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12/14/2020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40080" y="384493"/>
            <a:ext cx="11521440" cy="16002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40083" y="2149162"/>
            <a:ext cx="5656263" cy="895667"/>
          </a:xfrm>
        </p:spPr>
        <p:txBody>
          <a:bodyPr anchor="b"/>
          <a:lstStyle>
            <a:lvl1pPr marL="0" indent="0">
              <a:buNone/>
              <a:defRPr sz="3400" b="1"/>
            </a:lvl1pPr>
            <a:lvl2pPr marL="638232" indent="0">
              <a:buNone/>
              <a:defRPr sz="2800" b="1"/>
            </a:lvl2pPr>
            <a:lvl3pPr marL="1276465" indent="0">
              <a:buNone/>
              <a:defRPr sz="2500" b="1"/>
            </a:lvl3pPr>
            <a:lvl4pPr marL="1914703" indent="0">
              <a:buNone/>
              <a:defRPr sz="2200" b="1"/>
            </a:lvl4pPr>
            <a:lvl5pPr marL="2552949" indent="0">
              <a:buNone/>
              <a:defRPr sz="2200" b="1"/>
            </a:lvl5pPr>
            <a:lvl6pPr marL="3191194" indent="0">
              <a:buNone/>
              <a:defRPr sz="2200" b="1"/>
            </a:lvl6pPr>
            <a:lvl7pPr marL="3829435" indent="0">
              <a:buNone/>
              <a:defRPr sz="2200" b="1"/>
            </a:lvl7pPr>
            <a:lvl8pPr marL="4467674" indent="0">
              <a:buNone/>
              <a:defRPr sz="2200" b="1"/>
            </a:lvl8pPr>
            <a:lvl9pPr marL="5105915" indent="0">
              <a:buNone/>
              <a:defRPr sz="2200" b="1"/>
            </a:lvl9pPr>
          </a:lstStyle>
          <a:p>
            <a:pPr lvl="0"/>
            <a:r>
              <a:rPr lang="en-US"/>
              <a:t>Click to edit Master text styles</a:t>
            </a:r>
          </a:p>
        </p:txBody>
      </p:sp>
      <p:sp>
        <p:nvSpPr>
          <p:cNvPr id="4" name="Content Placeholder 3"/>
          <p:cNvSpPr>
            <a:spLocks noGrp="1"/>
          </p:cNvSpPr>
          <p:nvPr>
            <p:ph sz="half" idx="2"/>
          </p:nvPr>
        </p:nvSpPr>
        <p:spPr>
          <a:xfrm>
            <a:off x="640083" y="3044827"/>
            <a:ext cx="5656263" cy="5531803"/>
          </a:xfrm>
        </p:spPr>
        <p:txBody>
          <a:bodyPr/>
          <a:lstStyle>
            <a:lvl1pPr>
              <a:defRPr sz="3400"/>
            </a:lvl1pPr>
            <a:lvl2pPr>
              <a:defRPr sz="2800"/>
            </a:lvl2pPr>
            <a:lvl3pPr>
              <a:defRPr sz="2500"/>
            </a:lvl3pPr>
            <a:lvl4pPr>
              <a:defRPr sz="2200"/>
            </a:lvl4pPr>
            <a:lvl5pPr>
              <a:defRPr sz="2200"/>
            </a:lvl5pPr>
            <a:lvl6pPr>
              <a:defRPr sz="2200"/>
            </a:lvl6pPr>
            <a:lvl7pPr>
              <a:defRPr sz="2200"/>
            </a:lvl7pPr>
            <a:lvl8pPr>
              <a:defRPr sz="2200"/>
            </a:lvl8pPr>
            <a:lvl9pPr>
              <a:defRPr sz="2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503072" y="2149162"/>
            <a:ext cx="5658485" cy="895667"/>
          </a:xfrm>
        </p:spPr>
        <p:txBody>
          <a:bodyPr anchor="b"/>
          <a:lstStyle>
            <a:lvl1pPr marL="0" indent="0">
              <a:buNone/>
              <a:defRPr sz="3400" b="1"/>
            </a:lvl1pPr>
            <a:lvl2pPr marL="638232" indent="0">
              <a:buNone/>
              <a:defRPr sz="2800" b="1"/>
            </a:lvl2pPr>
            <a:lvl3pPr marL="1276465" indent="0">
              <a:buNone/>
              <a:defRPr sz="2500" b="1"/>
            </a:lvl3pPr>
            <a:lvl4pPr marL="1914703" indent="0">
              <a:buNone/>
              <a:defRPr sz="2200" b="1"/>
            </a:lvl4pPr>
            <a:lvl5pPr marL="2552949" indent="0">
              <a:buNone/>
              <a:defRPr sz="2200" b="1"/>
            </a:lvl5pPr>
            <a:lvl6pPr marL="3191194" indent="0">
              <a:buNone/>
              <a:defRPr sz="2200" b="1"/>
            </a:lvl6pPr>
            <a:lvl7pPr marL="3829435" indent="0">
              <a:buNone/>
              <a:defRPr sz="2200" b="1"/>
            </a:lvl7pPr>
            <a:lvl8pPr marL="4467674" indent="0">
              <a:buNone/>
              <a:defRPr sz="2200" b="1"/>
            </a:lvl8pPr>
            <a:lvl9pPr marL="5105915" indent="0">
              <a:buNone/>
              <a:defRPr sz="2200" b="1"/>
            </a:lvl9pPr>
          </a:lstStyle>
          <a:p>
            <a:pPr lvl="0"/>
            <a:r>
              <a:rPr lang="en-US"/>
              <a:t>Click to edit Master text styles</a:t>
            </a:r>
          </a:p>
        </p:txBody>
      </p:sp>
      <p:sp>
        <p:nvSpPr>
          <p:cNvPr id="6" name="Content Placeholder 5"/>
          <p:cNvSpPr>
            <a:spLocks noGrp="1"/>
          </p:cNvSpPr>
          <p:nvPr>
            <p:ph sz="quarter" idx="4"/>
          </p:nvPr>
        </p:nvSpPr>
        <p:spPr>
          <a:xfrm>
            <a:off x="6503072" y="3044827"/>
            <a:ext cx="5658485" cy="5531803"/>
          </a:xfrm>
        </p:spPr>
        <p:txBody>
          <a:bodyPr/>
          <a:lstStyle>
            <a:lvl1pPr>
              <a:defRPr sz="3400"/>
            </a:lvl1pPr>
            <a:lvl2pPr>
              <a:defRPr sz="2800"/>
            </a:lvl2pPr>
            <a:lvl3pPr>
              <a:defRPr sz="2500"/>
            </a:lvl3pPr>
            <a:lvl4pPr>
              <a:defRPr sz="2200"/>
            </a:lvl4pPr>
            <a:lvl5pPr>
              <a:defRPr sz="2200"/>
            </a:lvl5pPr>
            <a:lvl6pPr>
              <a:defRPr sz="2200"/>
            </a:lvl6pPr>
            <a:lvl7pPr>
              <a:defRPr sz="2200"/>
            </a:lvl7pPr>
            <a:lvl8pPr>
              <a:defRPr sz="2200"/>
            </a:lvl8pPr>
            <a:lvl9pPr>
              <a:defRPr sz="2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12/14/2020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12/14/2020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12/14/2020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40082" y="382270"/>
            <a:ext cx="4211639" cy="1626870"/>
          </a:xfrm>
        </p:spPr>
        <p:txBody>
          <a:bodyPr anchor="b"/>
          <a:lstStyle>
            <a:lvl1pPr algn="l">
              <a:defRPr sz="2800" b="1"/>
            </a:lvl1pPr>
          </a:lstStyle>
          <a:p>
            <a:r>
              <a:rPr lang="en-US"/>
              <a:t>Click to edit Master title style</a:t>
            </a:r>
          </a:p>
        </p:txBody>
      </p:sp>
      <p:sp>
        <p:nvSpPr>
          <p:cNvPr id="3" name="Content Placeholder 2"/>
          <p:cNvSpPr>
            <a:spLocks noGrp="1"/>
          </p:cNvSpPr>
          <p:nvPr>
            <p:ph idx="1"/>
          </p:nvPr>
        </p:nvSpPr>
        <p:spPr>
          <a:xfrm>
            <a:off x="5005069" y="382272"/>
            <a:ext cx="7156451" cy="8194358"/>
          </a:xfrm>
        </p:spPr>
        <p:txBody>
          <a:bodyPr/>
          <a:lstStyle>
            <a:lvl1pPr>
              <a:defRPr sz="4500"/>
            </a:lvl1pPr>
            <a:lvl2pPr>
              <a:defRPr sz="3900"/>
            </a:lvl2pPr>
            <a:lvl3pPr>
              <a:defRPr sz="3400"/>
            </a:lvl3pPr>
            <a:lvl4pPr>
              <a:defRPr sz="2800"/>
            </a:lvl4pPr>
            <a:lvl5pPr>
              <a:defRPr sz="2800"/>
            </a:lvl5pPr>
            <a:lvl6pPr>
              <a:defRPr sz="2800"/>
            </a:lvl6pPr>
            <a:lvl7pPr>
              <a:defRPr sz="2800"/>
            </a:lvl7pPr>
            <a:lvl8pPr>
              <a:defRPr sz="2800"/>
            </a:lvl8pPr>
            <a:lvl9pPr>
              <a:defRPr sz="2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40082" y="2009143"/>
            <a:ext cx="4211639" cy="6567488"/>
          </a:xfrm>
        </p:spPr>
        <p:txBody>
          <a:bodyPr/>
          <a:lstStyle>
            <a:lvl1pPr marL="0" indent="0">
              <a:buNone/>
              <a:defRPr sz="2000"/>
            </a:lvl1pPr>
            <a:lvl2pPr marL="638232" indent="0">
              <a:buNone/>
              <a:defRPr sz="1700"/>
            </a:lvl2pPr>
            <a:lvl3pPr marL="1276465" indent="0">
              <a:buNone/>
              <a:defRPr sz="1400"/>
            </a:lvl3pPr>
            <a:lvl4pPr marL="1914703" indent="0">
              <a:buNone/>
              <a:defRPr sz="1300"/>
            </a:lvl4pPr>
            <a:lvl5pPr marL="2552949" indent="0">
              <a:buNone/>
              <a:defRPr sz="1300"/>
            </a:lvl5pPr>
            <a:lvl6pPr marL="3191194" indent="0">
              <a:buNone/>
              <a:defRPr sz="1300"/>
            </a:lvl6pPr>
            <a:lvl7pPr marL="3829435" indent="0">
              <a:buNone/>
              <a:defRPr sz="1300"/>
            </a:lvl7pPr>
            <a:lvl8pPr marL="4467674" indent="0">
              <a:buNone/>
              <a:defRPr sz="1300"/>
            </a:lvl8pPr>
            <a:lvl9pPr marL="5105915" indent="0">
              <a:buNone/>
              <a:defRPr sz="13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12/14/2020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09203" y="6720844"/>
            <a:ext cx="7680960" cy="793433"/>
          </a:xfrm>
        </p:spPr>
        <p:txBody>
          <a:bodyPr anchor="b"/>
          <a:lstStyle>
            <a:lvl1pPr algn="l">
              <a:defRPr sz="2800" b="1"/>
            </a:lvl1pPr>
          </a:lstStyle>
          <a:p>
            <a:r>
              <a:rPr lang="en-US"/>
              <a:t>Click to edit Master title style</a:t>
            </a:r>
          </a:p>
        </p:txBody>
      </p:sp>
      <p:sp>
        <p:nvSpPr>
          <p:cNvPr id="3" name="Picture Placeholder 2"/>
          <p:cNvSpPr>
            <a:spLocks noGrp="1"/>
          </p:cNvSpPr>
          <p:nvPr>
            <p:ph type="pic" idx="1"/>
          </p:nvPr>
        </p:nvSpPr>
        <p:spPr>
          <a:xfrm>
            <a:off x="2509203" y="857885"/>
            <a:ext cx="7680960" cy="5760720"/>
          </a:xfrm>
        </p:spPr>
        <p:txBody>
          <a:bodyPr/>
          <a:lstStyle>
            <a:lvl1pPr marL="0" indent="0">
              <a:buNone/>
              <a:defRPr sz="4500"/>
            </a:lvl1pPr>
            <a:lvl2pPr marL="638232" indent="0">
              <a:buNone/>
              <a:defRPr sz="3900"/>
            </a:lvl2pPr>
            <a:lvl3pPr marL="1276465" indent="0">
              <a:buNone/>
              <a:defRPr sz="3400"/>
            </a:lvl3pPr>
            <a:lvl4pPr marL="1914703" indent="0">
              <a:buNone/>
              <a:defRPr sz="2800"/>
            </a:lvl4pPr>
            <a:lvl5pPr marL="2552949" indent="0">
              <a:buNone/>
              <a:defRPr sz="2800"/>
            </a:lvl5pPr>
            <a:lvl6pPr marL="3191194" indent="0">
              <a:buNone/>
              <a:defRPr sz="2800"/>
            </a:lvl6pPr>
            <a:lvl7pPr marL="3829435" indent="0">
              <a:buNone/>
              <a:defRPr sz="2800"/>
            </a:lvl7pPr>
            <a:lvl8pPr marL="4467674" indent="0">
              <a:buNone/>
              <a:defRPr sz="2800"/>
            </a:lvl8pPr>
            <a:lvl9pPr marL="5105915" indent="0">
              <a:buNone/>
              <a:defRPr sz="2800"/>
            </a:lvl9pPr>
          </a:lstStyle>
          <a:p>
            <a:endParaRPr lang="en-US"/>
          </a:p>
        </p:txBody>
      </p:sp>
      <p:sp>
        <p:nvSpPr>
          <p:cNvPr id="4" name="Text Placeholder 3"/>
          <p:cNvSpPr>
            <a:spLocks noGrp="1"/>
          </p:cNvSpPr>
          <p:nvPr>
            <p:ph type="body" sz="half" idx="2"/>
          </p:nvPr>
        </p:nvSpPr>
        <p:spPr>
          <a:xfrm>
            <a:off x="2509203" y="7514277"/>
            <a:ext cx="7680960" cy="1126807"/>
          </a:xfrm>
        </p:spPr>
        <p:txBody>
          <a:bodyPr/>
          <a:lstStyle>
            <a:lvl1pPr marL="0" indent="0">
              <a:buNone/>
              <a:defRPr sz="2000"/>
            </a:lvl1pPr>
            <a:lvl2pPr marL="638232" indent="0">
              <a:buNone/>
              <a:defRPr sz="1700"/>
            </a:lvl2pPr>
            <a:lvl3pPr marL="1276465" indent="0">
              <a:buNone/>
              <a:defRPr sz="1400"/>
            </a:lvl3pPr>
            <a:lvl4pPr marL="1914703" indent="0">
              <a:buNone/>
              <a:defRPr sz="1300"/>
            </a:lvl4pPr>
            <a:lvl5pPr marL="2552949" indent="0">
              <a:buNone/>
              <a:defRPr sz="1300"/>
            </a:lvl5pPr>
            <a:lvl6pPr marL="3191194" indent="0">
              <a:buNone/>
              <a:defRPr sz="1300"/>
            </a:lvl6pPr>
            <a:lvl7pPr marL="3829435" indent="0">
              <a:buNone/>
              <a:defRPr sz="1300"/>
            </a:lvl7pPr>
            <a:lvl8pPr marL="4467674" indent="0">
              <a:buNone/>
              <a:defRPr sz="1300"/>
            </a:lvl8pPr>
            <a:lvl9pPr marL="5105915" indent="0">
              <a:buNone/>
              <a:defRPr sz="13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12/14/2020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40080" y="384493"/>
            <a:ext cx="11521440" cy="1600200"/>
          </a:xfrm>
          <a:prstGeom prst="rect">
            <a:avLst/>
          </a:prstGeom>
        </p:spPr>
        <p:txBody>
          <a:bodyPr vert="horz" lIns="127646" tIns="63840" rIns="127646" bIns="63840" rtlCol="0" anchor="ctr">
            <a:normAutofit/>
          </a:bodyPr>
          <a:lstStyle/>
          <a:p>
            <a:r>
              <a:rPr lang="en-US"/>
              <a:t>Click to edit Master title style</a:t>
            </a:r>
          </a:p>
        </p:txBody>
      </p:sp>
      <p:sp>
        <p:nvSpPr>
          <p:cNvPr id="3" name="Text Placeholder 2"/>
          <p:cNvSpPr>
            <a:spLocks noGrp="1"/>
          </p:cNvSpPr>
          <p:nvPr>
            <p:ph type="body" idx="1"/>
          </p:nvPr>
        </p:nvSpPr>
        <p:spPr>
          <a:xfrm>
            <a:off x="640080" y="2240282"/>
            <a:ext cx="11521440" cy="6336348"/>
          </a:xfrm>
          <a:prstGeom prst="rect">
            <a:avLst/>
          </a:prstGeom>
        </p:spPr>
        <p:txBody>
          <a:bodyPr vert="horz" lIns="127646" tIns="63840" rIns="127646" bIns="6384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40080" y="8898927"/>
            <a:ext cx="2987040" cy="511175"/>
          </a:xfrm>
          <a:prstGeom prst="rect">
            <a:avLst/>
          </a:prstGeom>
        </p:spPr>
        <p:txBody>
          <a:bodyPr vert="horz" lIns="127646" tIns="63840" rIns="127646" bIns="63840" rtlCol="0" anchor="ctr"/>
          <a:lstStyle>
            <a:lvl1pPr algn="l">
              <a:defRPr sz="1700">
                <a:solidFill>
                  <a:schemeClr val="tx1">
                    <a:tint val="75000"/>
                  </a:schemeClr>
                </a:solidFill>
              </a:defRPr>
            </a:lvl1pPr>
          </a:lstStyle>
          <a:p>
            <a:fld id="{1D8BD707-D9CF-40AE-B4C6-C98DA3205C09}" type="datetimeFigureOut">
              <a:rPr lang="en-US" smtClean="0"/>
              <a:pPr/>
              <a:t>12/14/2020</a:t>
            </a:fld>
            <a:endParaRPr lang="en-US"/>
          </a:p>
        </p:txBody>
      </p:sp>
      <p:sp>
        <p:nvSpPr>
          <p:cNvPr id="5" name="Footer Placeholder 4"/>
          <p:cNvSpPr>
            <a:spLocks noGrp="1"/>
          </p:cNvSpPr>
          <p:nvPr>
            <p:ph type="ftr" sz="quarter" idx="3"/>
          </p:nvPr>
        </p:nvSpPr>
        <p:spPr>
          <a:xfrm>
            <a:off x="4373881" y="8898927"/>
            <a:ext cx="4053840" cy="511175"/>
          </a:xfrm>
          <a:prstGeom prst="rect">
            <a:avLst/>
          </a:prstGeom>
        </p:spPr>
        <p:txBody>
          <a:bodyPr vert="horz" lIns="127646" tIns="63840" rIns="127646" bIns="63840" rtlCol="0" anchor="ctr"/>
          <a:lstStyle>
            <a:lvl1pPr algn="ctr">
              <a:defRPr sz="17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9174480" y="8898927"/>
            <a:ext cx="2987040" cy="511175"/>
          </a:xfrm>
          <a:prstGeom prst="rect">
            <a:avLst/>
          </a:prstGeom>
        </p:spPr>
        <p:txBody>
          <a:bodyPr vert="horz" lIns="127646" tIns="63840" rIns="127646" bIns="63840" rtlCol="0" anchor="ctr"/>
          <a:lstStyle>
            <a:lvl1pPr algn="r">
              <a:defRPr sz="17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defTabSz="1276465" rtl="0" eaLnBrk="1" latinLnBrk="0" hangingPunct="1">
        <a:spcBef>
          <a:spcPct val="0"/>
        </a:spcBef>
        <a:buNone/>
        <a:defRPr sz="6200" kern="1200">
          <a:solidFill>
            <a:schemeClr val="tx1"/>
          </a:solidFill>
          <a:latin typeface="+mj-lt"/>
          <a:ea typeface="+mj-ea"/>
          <a:cs typeface="+mj-cs"/>
        </a:defRPr>
      </a:lvl1pPr>
    </p:titleStyle>
    <p:bodyStyle>
      <a:lvl1pPr marL="478682" indent="-478682" algn="l" defTabSz="1276465" rtl="0" eaLnBrk="1" latinLnBrk="0" hangingPunct="1">
        <a:spcBef>
          <a:spcPct val="20000"/>
        </a:spcBef>
        <a:buFont typeface="Arial" pitchFamily="34" charset="0"/>
        <a:buChar char="•"/>
        <a:defRPr sz="4500" kern="1200">
          <a:solidFill>
            <a:schemeClr val="tx1"/>
          </a:solidFill>
          <a:latin typeface="+mn-lt"/>
          <a:ea typeface="+mn-ea"/>
          <a:cs typeface="+mn-cs"/>
        </a:defRPr>
      </a:lvl1pPr>
      <a:lvl2pPr marL="1037140" indent="-398882" algn="l" defTabSz="1276465" rtl="0" eaLnBrk="1" latinLnBrk="0" hangingPunct="1">
        <a:spcBef>
          <a:spcPct val="20000"/>
        </a:spcBef>
        <a:buFont typeface="Arial" pitchFamily="34" charset="0"/>
        <a:buChar char="–"/>
        <a:defRPr sz="3900" kern="1200">
          <a:solidFill>
            <a:schemeClr val="tx1"/>
          </a:solidFill>
          <a:latin typeface="+mn-lt"/>
          <a:ea typeface="+mn-ea"/>
          <a:cs typeface="+mn-cs"/>
        </a:defRPr>
      </a:lvl2pPr>
      <a:lvl3pPr marL="1595598" indent="-319117" algn="l" defTabSz="1276465" rtl="0" eaLnBrk="1" latinLnBrk="0" hangingPunct="1">
        <a:spcBef>
          <a:spcPct val="20000"/>
        </a:spcBef>
        <a:buFont typeface="Arial" pitchFamily="34" charset="0"/>
        <a:buChar char="•"/>
        <a:defRPr sz="3400" kern="1200">
          <a:solidFill>
            <a:schemeClr val="tx1"/>
          </a:solidFill>
          <a:latin typeface="+mn-lt"/>
          <a:ea typeface="+mn-ea"/>
          <a:cs typeface="+mn-cs"/>
        </a:defRPr>
      </a:lvl3pPr>
      <a:lvl4pPr marL="2233834" indent="-319117" algn="l" defTabSz="1276465" rtl="0" eaLnBrk="1" latinLnBrk="0" hangingPunct="1">
        <a:spcBef>
          <a:spcPct val="20000"/>
        </a:spcBef>
        <a:buFont typeface="Arial" pitchFamily="34" charset="0"/>
        <a:buChar char="–"/>
        <a:defRPr sz="2800" kern="1200">
          <a:solidFill>
            <a:schemeClr val="tx1"/>
          </a:solidFill>
          <a:latin typeface="+mn-lt"/>
          <a:ea typeface="+mn-ea"/>
          <a:cs typeface="+mn-cs"/>
        </a:defRPr>
      </a:lvl4pPr>
      <a:lvl5pPr marL="2872073" indent="-319117" algn="l" defTabSz="1276465" rtl="0" eaLnBrk="1" latinLnBrk="0" hangingPunct="1">
        <a:spcBef>
          <a:spcPct val="20000"/>
        </a:spcBef>
        <a:buFont typeface="Arial" pitchFamily="34" charset="0"/>
        <a:buChar char="»"/>
        <a:defRPr sz="2800" kern="1200">
          <a:solidFill>
            <a:schemeClr val="tx1"/>
          </a:solidFill>
          <a:latin typeface="+mn-lt"/>
          <a:ea typeface="+mn-ea"/>
          <a:cs typeface="+mn-cs"/>
        </a:defRPr>
      </a:lvl5pPr>
      <a:lvl6pPr marL="3510314" indent="-319117" algn="l" defTabSz="1276465" rtl="0" eaLnBrk="1" latinLnBrk="0" hangingPunct="1">
        <a:spcBef>
          <a:spcPct val="20000"/>
        </a:spcBef>
        <a:buFont typeface="Arial" pitchFamily="34" charset="0"/>
        <a:buChar char="•"/>
        <a:defRPr sz="2800" kern="1200">
          <a:solidFill>
            <a:schemeClr val="tx1"/>
          </a:solidFill>
          <a:latin typeface="+mn-lt"/>
          <a:ea typeface="+mn-ea"/>
          <a:cs typeface="+mn-cs"/>
        </a:defRPr>
      </a:lvl6pPr>
      <a:lvl7pPr marL="4148556" indent="-319117" algn="l" defTabSz="1276465" rtl="0" eaLnBrk="1" latinLnBrk="0" hangingPunct="1">
        <a:spcBef>
          <a:spcPct val="20000"/>
        </a:spcBef>
        <a:buFont typeface="Arial" pitchFamily="34" charset="0"/>
        <a:buChar char="•"/>
        <a:defRPr sz="2800" kern="1200">
          <a:solidFill>
            <a:schemeClr val="tx1"/>
          </a:solidFill>
          <a:latin typeface="+mn-lt"/>
          <a:ea typeface="+mn-ea"/>
          <a:cs typeface="+mn-cs"/>
        </a:defRPr>
      </a:lvl7pPr>
      <a:lvl8pPr marL="4786795" indent="-319117" algn="l" defTabSz="1276465" rtl="0" eaLnBrk="1" latinLnBrk="0" hangingPunct="1">
        <a:spcBef>
          <a:spcPct val="20000"/>
        </a:spcBef>
        <a:buFont typeface="Arial" pitchFamily="34" charset="0"/>
        <a:buChar char="•"/>
        <a:defRPr sz="2800" kern="1200">
          <a:solidFill>
            <a:schemeClr val="tx1"/>
          </a:solidFill>
          <a:latin typeface="+mn-lt"/>
          <a:ea typeface="+mn-ea"/>
          <a:cs typeface="+mn-cs"/>
        </a:defRPr>
      </a:lvl8pPr>
      <a:lvl9pPr marL="5425041" indent="-319117" algn="l" defTabSz="1276465" rtl="0" eaLnBrk="1" latinLnBrk="0" hangingPunct="1">
        <a:spcBef>
          <a:spcPct val="20000"/>
        </a:spcBef>
        <a:buFont typeface="Arial" pitchFamily="34" charset="0"/>
        <a:buChar char="•"/>
        <a:defRPr sz="2800" kern="1200">
          <a:solidFill>
            <a:schemeClr val="tx1"/>
          </a:solidFill>
          <a:latin typeface="+mn-lt"/>
          <a:ea typeface="+mn-ea"/>
          <a:cs typeface="+mn-cs"/>
        </a:defRPr>
      </a:lvl9pPr>
    </p:bodyStyle>
    <p:otherStyle>
      <a:defPPr>
        <a:defRPr lang="en-US"/>
      </a:defPPr>
      <a:lvl1pPr marL="0" algn="l" defTabSz="1276465" rtl="0" eaLnBrk="1" latinLnBrk="0" hangingPunct="1">
        <a:defRPr sz="2500" kern="1200">
          <a:solidFill>
            <a:schemeClr val="tx1"/>
          </a:solidFill>
          <a:latin typeface="+mn-lt"/>
          <a:ea typeface="+mn-ea"/>
          <a:cs typeface="+mn-cs"/>
        </a:defRPr>
      </a:lvl1pPr>
      <a:lvl2pPr marL="638232" algn="l" defTabSz="1276465" rtl="0" eaLnBrk="1" latinLnBrk="0" hangingPunct="1">
        <a:defRPr sz="2500" kern="1200">
          <a:solidFill>
            <a:schemeClr val="tx1"/>
          </a:solidFill>
          <a:latin typeface="+mn-lt"/>
          <a:ea typeface="+mn-ea"/>
          <a:cs typeface="+mn-cs"/>
        </a:defRPr>
      </a:lvl2pPr>
      <a:lvl3pPr marL="1276465" algn="l" defTabSz="1276465" rtl="0" eaLnBrk="1" latinLnBrk="0" hangingPunct="1">
        <a:defRPr sz="2500" kern="1200">
          <a:solidFill>
            <a:schemeClr val="tx1"/>
          </a:solidFill>
          <a:latin typeface="+mn-lt"/>
          <a:ea typeface="+mn-ea"/>
          <a:cs typeface="+mn-cs"/>
        </a:defRPr>
      </a:lvl3pPr>
      <a:lvl4pPr marL="1914703" algn="l" defTabSz="1276465" rtl="0" eaLnBrk="1" latinLnBrk="0" hangingPunct="1">
        <a:defRPr sz="2500" kern="1200">
          <a:solidFill>
            <a:schemeClr val="tx1"/>
          </a:solidFill>
          <a:latin typeface="+mn-lt"/>
          <a:ea typeface="+mn-ea"/>
          <a:cs typeface="+mn-cs"/>
        </a:defRPr>
      </a:lvl4pPr>
      <a:lvl5pPr marL="2552949" algn="l" defTabSz="1276465" rtl="0" eaLnBrk="1" latinLnBrk="0" hangingPunct="1">
        <a:defRPr sz="2500" kern="1200">
          <a:solidFill>
            <a:schemeClr val="tx1"/>
          </a:solidFill>
          <a:latin typeface="+mn-lt"/>
          <a:ea typeface="+mn-ea"/>
          <a:cs typeface="+mn-cs"/>
        </a:defRPr>
      </a:lvl5pPr>
      <a:lvl6pPr marL="3191194" algn="l" defTabSz="1276465" rtl="0" eaLnBrk="1" latinLnBrk="0" hangingPunct="1">
        <a:defRPr sz="2500" kern="1200">
          <a:solidFill>
            <a:schemeClr val="tx1"/>
          </a:solidFill>
          <a:latin typeface="+mn-lt"/>
          <a:ea typeface="+mn-ea"/>
          <a:cs typeface="+mn-cs"/>
        </a:defRPr>
      </a:lvl6pPr>
      <a:lvl7pPr marL="3829435" algn="l" defTabSz="1276465" rtl="0" eaLnBrk="1" latinLnBrk="0" hangingPunct="1">
        <a:defRPr sz="2500" kern="1200">
          <a:solidFill>
            <a:schemeClr val="tx1"/>
          </a:solidFill>
          <a:latin typeface="+mn-lt"/>
          <a:ea typeface="+mn-ea"/>
          <a:cs typeface="+mn-cs"/>
        </a:defRPr>
      </a:lvl7pPr>
      <a:lvl8pPr marL="4467674" algn="l" defTabSz="1276465" rtl="0" eaLnBrk="1" latinLnBrk="0" hangingPunct="1">
        <a:defRPr sz="2500" kern="1200">
          <a:solidFill>
            <a:schemeClr val="tx1"/>
          </a:solidFill>
          <a:latin typeface="+mn-lt"/>
          <a:ea typeface="+mn-ea"/>
          <a:cs typeface="+mn-cs"/>
        </a:defRPr>
      </a:lvl8pPr>
      <a:lvl9pPr marL="5105915" algn="l" defTabSz="1276465" rtl="0" eaLnBrk="1" latinLnBrk="0" hangingPunct="1">
        <a:defRPr sz="25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21.png"/></Relationships>
</file>

<file path=ppt/slides/_rels/slide11.xml.rels><?xml version="1.0" encoding="UTF-8" standalone="yes"?>
<Relationships xmlns="http://schemas.openxmlformats.org/package/2006/relationships"><Relationship Id="rId8" Type="http://schemas.openxmlformats.org/officeDocument/2006/relationships/image" Target="../media/image26.jpeg"/><Relationship Id="rId3" Type="http://schemas.openxmlformats.org/officeDocument/2006/relationships/image" Target="../media/image2.jpeg"/><Relationship Id="rId7" Type="http://schemas.openxmlformats.org/officeDocument/2006/relationships/image" Target="../media/image25.jpeg"/><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image" Target="../media/image24.jpeg"/><Relationship Id="rId5" Type="http://schemas.openxmlformats.org/officeDocument/2006/relationships/image" Target="../media/image23.jpeg"/><Relationship Id="rId10" Type="http://schemas.openxmlformats.org/officeDocument/2006/relationships/image" Target="../media/image28.jpeg"/><Relationship Id="rId4" Type="http://schemas.openxmlformats.org/officeDocument/2006/relationships/image" Target="../media/image22.jpeg"/><Relationship Id="rId9" Type="http://schemas.openxmlformats.org/officeDocument/2006/relationships/image" Target="../media/image27.jpeg"/></Relationships>
</file>

<file path=ppt/slides/_rels/slide12.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32.jpeg"/><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image" Target="../media/image31.jpeg"/><Relationship Id="rId5" Type="http://schemas.openxmlformats.org/officeDocument/2006/relationships/image" Target="../media/image30.jpeg"/><Relationship Id="rId4" Type="http://schemas.openxmlformats.org/officeDocument/2006/relationships/image" Target="../media/image29.jpeg"/></Relationships>
</file>

<file path=ppt/slides/_rels/slide13.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chart" Target="../charts/chart4.xml"/><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chart" Target="../charts/chart3.xml"/><Relationship Id="rId5" Type="http://schemas.openxmlformats.org/officeDocument/2006/relationships/chart" Target="../charts/chart2.xml"/><Relationship Id="rId4" Type="http://schemas.openxmlformats.org/officeDocument/2006/relationships/chart" Target="../charts/chart1.xml"/></Relationships>
</file>

<file path=ppt/slides/_rels/slide14.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36.jpeg"/><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image" Target="../media/image35.jpeg"/><Relationship Id="rId5" Type="http://schemas.openxmlformats.org/officeDocument/2006/relationships/image" Target="../media/image34.jpeg"/><Relationship Id="rId4" Type="http://schemas.openxmlformats.org/officeDocument/2006/relationships/image" Target="../media/image33.jpeg"/></Relationships>
</file>

<file path=ppt/slides/_rels/slide1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chart" Target="../charts/chart6.xml"/><Relationship Id="rId5" Type="http://schemas.openxmlformats.org/officeDocument/2006/relationships/chart" Target="../charts/chart5.xml"/><Relationship Id="rId4" Type="http://schemas.openxmlformats.org/officeDocument/2006/relationships/image" Target="../media/image37.jpeg"/></Relationships>
</file>

<file path=ppt/slides/_rels/slide1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6.xml"/><Relationship Id="rId1" Type="http://schemas.openxmlformats.org/officeDocument/2006/relationships/slideLayout" Target="../slideLayouts/slideLayout1.xml"/><Relationship Id="rId6" Type="http://schemas.openxmlformats.org/officeDocument/2006/relationships/image" Target="../media/image40.jpeg"/><Relationship Id="rId5" Type="http://schemas.openxmlformats.org/officeDocument/2006/relationships/image" Target="../media/image39.jpeg"/><Relationship Id="rId4" Type="http://schemas.openxmlformats.org/officeDocument/2006/relationships/image" Target="../media/image38.jpeg"/></Relationships>
</file>

<file path=ppt/slides/_rels/slide1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7.xml"/><Relationship Id="rId1" Type="http://schemas.openxmlformats.org/officeDocument/2006/relationships/slideLayout" Target="../slideLayouts/slideLayout1.xml"/><Relationship Id="rId6" Type="http://schemas.openxmlformats.org/officeDocument/2006/relationships/chart" Target="../charts/chart8.xml"/><Relationship Id="rId5" Type="http://schemas.openxmlformats.org/officeDocument/2006/relationships/chart" Target="../charts/chart7.xml"/><Relationship Id="rId4" Type="http://schemas.openxmlformats.org/officeDocument/2006/relationships/image" Target="../media/image41.jpeg"/></Relationships>
</file>

<file path=ppt/slides/_rels/slide18.xml.rels><?xml version="1.0" encoding="UTF-8" standalone="yes"?>
<Relationships xmlns="http://schemas.openxmlformats.org/package/2006/relationships"><Relationship Id="rId8" Type="http://schemas.openxmlformats.org/officeDocument/2006/relationships/image" Target="../media/image44.wmf"/><Relationship Id="rId3" Type="http://schemas.openxmlformats.org/officeDocument/2006/relationships/image" Target="../media/image2.jpeg"/><Relationship Id="rId7" Type="http://schemas.openxmlformats.org/officeDocument/2006/relationships/image" Target="../media/image43.jpeg"/><Relationship Id="rId2" Type="http://schemas.openxmlformats.org/officeDocument/2006/relationships/notesSlide" Target="../notesSlides/notesSlide18.xml"/><Relationship Id="rId1" Type="http://schemas.openxmlformats.org/officeDocument/2006/relationships/slideLayout" Target="../slideLayouts/slideLayout1.xml"/><Relationship Id="rId6" Type="http://schemas.openxmlformats.org/officeDocument/2006/relationships/image" Target="../media/image42.jpeg"/><Relationship Id="rId5" Type="http://schemas.openxmlformats.org/officeDocument/2006/relationships/chart" Target="../charts/chart10.xml"/><Relationship Id="rId4" Type="http://schemas.openxmlformats.org/officeDocument/2006/relationships/chart" Target="../charts/chart9.xml"/></Relationships>
</file>

<file path=ppt/slides/_rels/slide1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9.xml"/><Relationship Id="rId1" Type="http://schemas.openxmlformats.org/officeDocument/2006/relationships/slideLayout" Target="../slideLayouts/slideLayout1.xml"/><Relationship Id="rId4" Type="http://schemas.openxmlformats.org/officeDocument/2006/relationships/image" Target="../media/image21.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1.xml"/><Relationship Id="rId1" Type="http://schemas.openxmlformats.org/officeDocument/2006/relationships/slideLayout" Target="../slideLayouts/slideLayout1.xml"/><Relationship Id="rId4" Type="http://schemas.openxmlformats.org/officeDocument/2006/relationships/image" Target="../media/image21.png"/></Relationships>
</file>

<file path=ppt/slides/_rels/slide22.xml.rels><?xml version="1.0" encoding="UTF-8" standalone="yes"?>
<Relationships xmlns="http://schemas.openxmlformats.org/package/2006/relationships"><Relationship Id="rId8" Type="http://schemas.openxmlformats.org/officeDocument/2006/relationships/image" Target="../media/image49.jpeg"/><Relationship Id="rId3" Type="http://schemas.openxmlformats.org/officeDocument/2006/relationships/image" Target="../media/image2.jpeg"/><Relationship Id="rId7" Type="http://schemas.openxmlformats.org/officeDocument/2006/relationships/image" Target="../media/image48.jpeg"/><Relationship Id="rId2" Type="http://schemas.openxmlformats.org/officeDocument/2006/relationships/notesSlide" Target="../notesSlides/notesSlide22.xml"/><Relationship Id="rId1" Type="http://schemas.openxmlformats.org/officeDocument/2006/relationships/slideLayout" Target="../slideLayouts/slideLayout7.xml"/><Relationship Id="rId6" Type="http://schemas.openxmlformats.org/officeDocument/2006/relationships/image" Target="../media/image47.jpeg"/><Relationship Id="rId5" Type="http://schemas.openxmlformats.org/officeDocument/2006/relationships/image" Target="../media/image46.jpeg"/><Relationship Id="rId4" Type="http://schemas.openxmlformats.org/officeDocument/2006/relationships/image" Target="../media/image45.jpeg"/></Relationships>
</file>

<file path=ppt/slides/_rels/slide23.xml.rels><?xml version="1.0" encoding="UTF-8" standalone="yes"?>
<Relationships xmlns="http://schemas.openxmlformats.org/package/2006/relationships"><Relationship Id="rId8" Type="http://schemas.openxmlformats.org/officeDocument/2006/relationships/image" Target="../media/image54.jpeg"/><Relationship Id="rId3" Type="http://schemas.openxmlformats.org/officeDocument/2006/relationships/image" Target="../media/image2.jpeg"/><Relationship Id="rId7" Type="http://schemas.openxmlformats.org/officeDocument/2006/relationships/image" Target="../media/image53.jpeg"/><Relationship Id="rId2" Type="http://schemas.openxmlformats.org/officeDocument/2006/relationships/notesSlide" Target="../notesSlides/notesSlide23.xml"/><Relationship Id="rId1" Type="http://schemas.openxmlformats.org/officeDocument/2006/relationships/slideLayout" Target="../slideLayouts/slideLayout7.xml"/><Relationship Id="rId6" Type="http://schemas.openxmlformats.org/officeDocument/2006/relationships/image" Target="../media/image52.jpeg"/><Relationship Id="rId5" Type="http://schemas.openxmlformats.org/officeDocument/2006/relationships/image" Target="../media/image51.jpeg"/><Relationship Id="rId10" Type="http://schemas.openxmlformats.org/officeDocument/2006/relationships/image" Target="../media/image7.wmf"/><Relationship Id="rId4" Type="http://schemas.openxmlformats.org/officeDocument/2006/relationships/image" Target="../media/image50.jpeg"/><Relationship Id="rId9" Type="http://schemas.openxmlformats.org/officeDocument/2006/relationships/image" Target="../media/image55.jpeg"/></Relationships>
</file>

<file path=ppt/slides/_rels/slide2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4.xml"/><Relationship Id="rId1" Type="http://schemas.openxmlformats.org/officeDocument/2006/relationships/slideLayout" Target="../slideLayouts/slideLayout7.xml"/><Relationship Id="rId5" Type="http://schemas.openxmlformats.org/officeDocument/2006/relationships/image" Target="../media/image7.wmf"/><Relationship Id="rId4" Type="http://schemas.openxmlformats.org/officeDocument/2006/relationships/image" Target="../media/image56.jpeg"/></Relationships>
</file>

<file path=ppt/slides/_rels/slide2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image" Target="../media/image57.jpeg"/></Relationships>
</file>

<file path=ppt/slides/_rels/slide2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6.xml"/><Relationship Id="rId1" Type="http://schemas.openxmlformats.org/officeDocument/2006/relationships/slideLayout" Target="../slideLayouts/slideLayout2.xml"/><Relationship Id="rId6" Type="http://schemas.openxmlformats.org/officeDocument/2006/relationships/image" Target="../media/image60.jpeg"/><Relationship Id="rId5" Type="http://schemas.openxmlformats.org/officeDocument/2006/relationships/image" Target="../media/image59.jpeg"/><Relationship Id="rId4" Type="http://schemas.openxmlformats.org/officeDocument/2006/relationships/image" Target="../media/image58.jpeg"/></Relationships>
</file>

<file path=ppt/slides/_rels/slide27.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64.jpeg"/><Relationship Id="rId2" Type="http://schemas.openxmlformats.org/officeDocument/2006/relationships/notesSlide" Target="../notesSlides/notesSlide27.xml"/><Relationship Id="rId1" Type="http://schemas.openxmlformats.org/officeDocument/2006/relationships/slideLayout" Target="../slideLayouts/slideLayout2.xml"/><Relationship Id="rId6" Type="http://schemas.openxmlformats.org/officeDocument/2006/relationships/image" Target="../media/image63.jpeg"/><Relationship Id="rId5" Type="http://schemas.openxmlformats.org/officeDocument/2006/relationships/image" Target="../media/image62.jpeg"/><Relationship Id="rId4" Type="http://schemas.openxmlformats.org/officeDocument/2006/relationships/image" Target="../media/image61.jpeg"/></Relationships>
</file>

<file path=ppt/slides/_rels/slide28.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2.jpeg"/><Relationship Id="rId7" Type="http://schemas.openxmlformats.org/officeDocument/2006/relationships/diagramColors" Target="../diagrams/colors1.xml"/><Relationship Id="rId2" Type="http://schemas.openxmlformats.org/officeDocument/2006/relationships/notesSlide" Target="../notesSlides/notesSlide28.xml"/><Relationship Id="rId1" Type="http://schemas.openxmlformats.org/officeDocument/2006/relationships/slideLayout" Target="../slideLayouts/slideLayout7.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29.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7.wmf"/><Relationship Id="rId2" Type="http://schemas.openxmlformats.org/officeDocument/2006/relationships/notesSlide" Target="../notesSlides/notesSlide29.xml"/><Relationship Id="rId1" Type="http://schemas.openxmlformats.org/officeDocument/2006/relationships/slideLayout" Target="../slideLayouts/slideLayout7.xml"/><Relationship Id="rId6" Type="http://schemas.openxmlformats.org/officeDocument/2006/relationships/image" Target="../media/image67.jpeg"/><Relationship Id="rId5" Type="http://schemas.openxmlformats.org/officeDocument/2006/relationships/image" Target="../media/image66.jpeg"/><Relationship Id="rId4" Type="http://schemas.openxmlformats.org/officeDocument/2006/relationships/image" Target="../media/image65.jpeg"/></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8" Type="http://schemas.openxmlformats.org/officeDocument/2006/relationships/image" Target="../media/image72.jpeg"/><Relationship Id="rId3" Type="http://schemas.openxmlformats.org/officeDocument/2006/relationships/image" Target="../media/image2.jpeg"/><Relationship Id="rId7" Type="http://schemas.openxmlformats.org/officeDocument/2006/relationships/image" Target="../media/image71.jpeg"/><Relationship Id="rId12" Type="http://schemas.openxmlformats.org/officeDocument/2006/relationships/image" Target="../media/image76.jpeg"/><Relationship Id="rId2" Type="http://schemas.openxmlformats.org/officeDocument/2006/relationships/notesSlide" Target="../notesSlides/notesSlide30.xml"/><Relationship Id="rId1" Type="http://schemas.openxmlformats.org/officeDocument/2006/relationships/slideLayout" Target="../slideLayouts/slideLayout7.xml"/><Relationship Id="rId6" Type="http://schemas.openxmlformats.org/officeDocument/2006/relationships/image" Target="../media/image70.jpeg"/><Relationship Id="rId11" Type="http://schemas.openxmlformats.org/officeDocument/2006/relationships/image" Target="../media/image75.jpeg"/><Relationship Id="rId5" Type="http://schemas.openxmlformats.org/officeDocument/2006/relationships/image" Target="../media/image69.jpeg"/><Relationship Id="rId10" Type="http://schemas.openxmlformats.org/officeDocument/2006/relationships/image" Target="../media/image74.jpeg"/><Relationship Id="rId4" Type="http://schemas.openxmlformats.org/officeDocument/2006/relationships/image" Target="../media/image68.jpeg"/><Relationship Id="rId9" Type="http://schemas.openxmlformats.org/officeDocument/2006/relationships/image" Target="../media/image73.jpeg"/></Relationships>
</file>

<file path=ppt/slides/_rels/slide31.xml.rels><?xml version="1.0" encoding="UTF-8" standalone="yes"?>
<Relationships xmlns="http://schemas.openxmlformats.org/package/2006/relationships"><Relationship Id="rId8" Type="http://schemas.openxmlformats.org/officeDocument/2006/relationships/image" Target="../media/image81.jpeg"/><Relationship Id="rId3" Type="http://schemas.openxmlformats.org/officeDocument/2006/relationships/image" Target="../media/image2.jpeg"/><Relationship Id="rId7" Type="http://schemas.openxmlformats.org/officeDocument/2006/relationships/image" Target="../media/image80.jpeg"/><Relationship Id="rId2" Type="http://schemas.openxmlformats.org/officeDocument/2006/relationships/notesSlide" Target="../notesSlides/notesSlide31.xml"/><Relationship Id="rId1" Type="http://schemas.openxmlformats.org/officeDocument/2006/relationships/slideLayout" Target="../slideLayouts/slideLayout7.xml"/><Relationship Id="rId6" Type="http://schemas.openxmlformats.org/officeDocument/2006/relationships/image" Target="../media/image79.jpeg"/><Relationship Id="rId5" Type="http://schemas.openxmlformats.org/officeDocument/2006/relationships/image" Target="../media/image78.jpeg"/><Relationship Id="rId10" Type="http://schemas.openxmlformats.org/officeDocument/2006/relationships/image" Target="../media/image83.jpeg"/><Relationship Id="rId4" Type="http://schemas.openxmlformats.org/officeDocument/2006/relationships/image" Target="../media/image77.jpeg"/><Relationship Id="rId9" Type="http://schemas.openxmlformats.org/officeDocument/2006/relationships/image" Target="../media/image82.jpeg"/></Relationships>
</file>

<file path=ppt/slides/_rels/slide32.xml.rels><?xml version="1.0" encoding="UTF-8" standalone="yes"?>
<Relationships xmlns="http://schemas.openxmlformats.org/package/2006/relationships"><Relationship Id="rId8" Type="http://schemas.openxmlformats.org/officeDocument/2006/relationships/image" Target="../media/image7.wmf"/><Relationship Id="rId3" Type="http://schemas.openxmlformats.org/officeDocument/2006/relationships/image" Target="../media/image2.jpeg"/><Relationship Id="rId7" Type="http://schemas.openxmlformats.org/officeDocument/2006/relationships/image" Target="../media/image87.jpeg"/><Relationship Id="rId2" Type="http://schemas.openxmlformats.org/officeDocument/2006/relationships/notesSlide" Target="../notesSlides/notesSlide32.xml"/><Relationship Id="rId1" Type="http://schemas.openxmlformats.org/officeDocument/2006/relationships/slideLayout" Target="../slideLayouts/slideLayout7.xml"/><Relationship Id="rId6" Type="http://schemas.openxmlformats.org/officeDocument/2006/relationships/image" Target="../media/image86.jpeg"/><Relationship Id="rId5" Type="http://schemas.openxmlformats.org/officeDocument/2006/relationships/image" Target="../media/image85.jpeg"/><Relationship Id="rId4" Type="http://schemas.openxmlformats.org/officeDocument/2006/relationships/image" Target="../media/image84.jpeg"/></Relationships>
</file>

<file path=ppt/slides/_rels/slide33.xml.rels><?xml version="1.0" encoding="UTF-8" standalone="yes"?>
<Relationships xmlns="http://schemas.openxmlformats.org/package/2006/relationships"><Relationship Id="rId8" Type="http://schemas.openxmlformats.org/officeDocument/2006/relationships/image" Target="../media/image93.jpeg"/><Relationship Id="rId3" Type="http://schemas.openxmlformats.org/officeDocument/2006/relationships/image" Target="../media/image88.jpeg"/><Relationship Id="rId7" Type="http://schemas.openxmlformats.org/officeDocument/2006/relationships/image" Target="../media/image92.jpeg"/><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image" Target="../media/image91.jpeg"/><Relationship Id="rId11" Type="http://schemas.openxmlformats.org/officeDocument/2006/relationships/image" Target="../media/image7.wmf"/><Relationship Id="rId5" Type="http://schemas.openxmlformats.org/officeDocument/2006/relationships/image" Target="../media/image90.jpeg"/><Relationship Id="rId10" Type="http://schemas.openxmlformats.org/officeDocument/2006/relationships/image" Target="../media/image95.jpeg"/><Relationship Id="rId4" Type="http://schemas.openxmlformats.org/officeDocument/2006/relationships/image" Target="../media/image89.jpeg"/><Relationship Id="rId9" Type="http://schemas.openxmlformats.org/officeDocument/2006/relationships/image" Target="../media/image94.jpeg"/></Relationships>
</file>

<file path=ppt/slides/_rels/slide34.xml.rels><?xml version="1.0" encoding="UTF-8" standalone="yes"?>
<Relationships xmlns="http://schemas.openxmlformats.org/package/2006/relationships"><Relationship Id="rId8" Type="http://schemas.openxmlformats.org/officeDocument/2006/relationships/image" Target="../media/image100.jpeg"/><Relationship Id="rId3" Type="http://schemas.openxmlformats.org/officeDocument/2006/relationships/image" Target="../media/image2.jpeg"/><Relationship Id="rId7" Type="http://schemas.openxmlformats.org/officeDocument/2006/relationships/image" Target="../media/image99.jpeg"/><Relationship Id="rId2" Type="http://schemas.openxmlformats.org/officeDocument/2006/relationships/notesSlide" Target="../notesSlides/notesSlide33.xml"/><Relationship Id="rId1" Type="http://schemas.openxmlformats.org/officeDocument/2006/relationships/slideLayout" Target="../slideLayouts/slideLayout2.xml"/><Relationship Id="rId6" Type="http://schemas.openxmlformats.org/officeDocument/2006/relationships/image" Target="../media/image98.jpeg"/><Relationship Id="rId11" Type="http://schemas.openxmlformats.org/officeDocument/2006/relationships/image" Target="../media/image7.wmf"/><Relationship Id="rId5" Type="http://schemas.openxmlformats.org/officeDocument/2006/relationships/image" Target="../media/image97.jpeg"/><Relationship Id="rId10" Type="http://schemas.openxmlformats.org/officeDocument/2006/relationships/image" Target="../media/image102.jpeg"/><Relationship Id="rId4" Type="http://schemas.openxmlformats.org/officeDocument/2006/relationships/image" Target="../media/image96.jpeg"/><Relationship Id="rId9" Type="http://schemas.openxmlformats.org/officeDocument/2006/relationships/image" Target="../media/image101.jpeg"/></Relationships>
</file>

<file path=ppt/slides/_rels/slide3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4.xml"/><Relationship Id="rId1" Type="http://schemas.openxmlformats.org/officeDocument/2006/relationships/slideLayout" Target="../slideLayouts/slideLayout2.xml"/><Relationship Id="rId5" Type="http://schemas.openxmlformats.org/officeDocument/2006/relationships/image" Target="../media/image104.jpeg"/><Relationship Id="rId4" Type="http://schemas.openxmlformats.org/officeDocument/2006/relationships/image" Target="../media/image103.jpeg"/></Relationships>
</file>

<file path=ppt/slides/_rels/slide3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6.xml"/><Relationship Id="rId1" Type="http://schemas.openxmlformats.org/officeDocument/2006/relationships/slideLayout" Target="../slideLayouts/slideLayout1.xml"/><Relationship Id="rId4" Type="http://schemas.openxmlformats.org/officeDocument/2006/relationships/image" Target="../media/image21.png"/></Relationships>
</file>

<file path=ppt/slides/_rels/slide38.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7.wmf"/><Relationship Id="rId2" Type="http://schemas.openxmlformats.org/officeDocument/2006/relationships/notesSlide" Target="../notesSlides/notesSlide37.xml"/><Relationship Id="rId1" Type="http://schemas.openxmlformats.org/officeDocument/2006/relationships/slideLayout" Target="../slideLayouts/slideLayout7.xml"/><Relationship Id="rId6" Type="http://schemas.openxmlformats.org/officeDocument/2006/relationships/image" Target="../media/image107.jpeg"/><Relationship Id="rId5" Type="http://schemas.openxmlformats.org/officeDocument/2006/relationships/image" Target="../media/image106.jpeg"/><Relationship Id="rId4" Type="http://schemas.openxmlformats.org/officeDocument/2006/relationships/image" Target="../media/image105.jpeg"/></Relationships>
</file>

<file path=ppt/slides/_rels/slide39.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7.wmf"/><Relationship Id="rId2" Type="http://schemas.openxmlformats.org/officeDocument/2006/relationships/notesSlide" Target="../notesSlides/notesSlide38.xml"/><Relationship Id="rId1" Type="http://schemas.openxmlformats.org/officeDocument/2006/relationships/slideLayout" Target="../slideLayouts/slideLayout7.xml"/><Relationship Id="rId6" Type="http://schemas.openxmlformats.org/officeDocument/2006/relationships/image" Target="../media/image110.jpeg"/><Relationship Id="rId5" Type="http://schemas.openxmlformats.org/officeDocument/2006/relationships/image" Target="../media/image109.jpeg"/><Relationship Id="rId4" Type="http://schemas.openxmlformats.org/officeDocument/2006/relationships/image" Target="../media/image108.jpeg"/></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3.jpeg"/></Relationships>
</file>

<file path=ppt/slides/_rels/slide40.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image" Target="../media/image20.png"/><Relationship Id="rId7" Type="http://schemas.openxmlformats.org/officeDocument/2006/relationships/diagramColors" Target="../diagrams/colors2.xml"/><Relationship Id="rId2" Type="http://schemas.openxmlformats.org/officeDocument/2006/relationships/notesSlide" Target="../notesSlides/notesSlide39.xml"/><Relationship Id="rId1" Type="http://schemas.openxmlformats.org/officeDocument/2006/relationships/slideLayout" Target="../slideLayouts/slideLayout1.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 Id="rId9" Type="http://schemas.openxmlformats.org/officeDocument/2006/relationships/image" Target="../media/image21.png"/></Relationships>
</file>

<file path=ppt/slides/_rels/slide41.xml.rels><?xml version="1.0" encoding="UTF-8" standalone="yes"?>
<Relationships xmlns="http://schemas.openxmlformats.org/package/2006/relationships"><Relationship Id="rId8" Type="http://schemas.openxmlformats.org/officeDocument/2006/relationships/image" Target="../media/image115.jpeg"/><Relationship Id="rId3" Type="http://schemas.openxmlformats.org/officeDocument/2006/relationships/image" Target="../media/image2.jpeg"/><Relationship Id="rId7" Type="http://schemas.openxmlformats.org/officeDocument/2006/relationships/image" Target="../media/image114.jpeg"/><Relationship Id="rId12" Type="http://schemas.openxmlformats.org/officeDocument/2006/relationships/image" Target="../media/image7.wmf"/><Relationship Id="rId2" Type="http://schemas.openxmlformats.org/officeDocument/2006/relationships/notesSlide" Target="../notesSlides/notesSlide40.xml"/><Relationship Id="rId1" Type="http://schemas.openxmlformats.org/officeDocument/2006/relationships/slideLayout" Target="../slideLayouts/slideLayout7.xml"/><Relationship Id="rId6" Type="http://schemas.openxmlformats.org/officeDocument/2006/relationships/image" Target="../media/image113.jpeg"/><Relationship Id="rId11" Type="http://schemas.openxmlformats.org/officeDocument/2006/relationships/image" Target="../media/image118.jpeg"/><Relationship Id="rId5" Type="http://schemas.openxmlformats.org/officeDocument/2006/relationships/image" Target="../media/image112.jpeg"/><Relationship Id="rId10" Type="http://schemas.openxmlformats.org/officeDocument/2006/relationships/image" Target="../media/image117.jpeg"/><Relationship Id="rId4" Type="http://schemas.openxmlformats.org/officeDocument/2006/relationships/image" Target="../media/image111.jpeg"/><Relationship Id="rId9" Type="http://schemas.openxmlformats.org/officeDocument/2006/relationships/image" Target="../media/image116.jpeg"/></Relationships>
</file>

<file path=ppt/slides/_rels/slide4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1.xml"/><Relationship Id="rId1" Type="http://schemas.openxmlformats.org/officeDocument/2006/relationships/slideLayout" Target="../slideLayouts/slideLayout1.xml"/><Relationship Id="rId4" Type="http://schemas.openxmlformats.org/officeDocument/2006/relationships/image" Target="../media/image19.png"/></Relationships>
</file>

<file path=ppt/slides/_rels/slide4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42.xml"/><Relationship Id="rId1" Type="http://schemas.openxmlformats.org/officeDocument/2006/relationships/slideLayout" Target="../slideLayouts/slideLayout1.xml"/><Relationship Id="rId4" Type="http://schemas.openxmlformats.org/officeDocument/2006/relationships/image" Target="../media/image21.png"/></Relationships>
</file>

<file path=ppt/slides/_rels/slide44.xml.rels><?xml version="1.0" encoding="UTF-8" standalone="yes"?>
<Relationships xmlns="http://schemas.openxmlformats.org/package/2006/relationships"><Relationship Id="rId3" Type="http://schemas.openxmlformats.org/officeDocument/2006/relationships/image" Target="../media/image119.jpeg"/><Relationship Id="rId2" Type="http://schemas.openxmlformats.org/officeDocument/2006/relationships/notesSlide" Target="../notesSlides/notesSlide43.xml"/><Relationship Id="rId1" Type="http://schemas.openxmlformats.org/officeDocument/2006/relationships/slideLayout" Target="../slideLayouts/slideLayout1.xml"/><Relationship Id="rId5" Type="http://schemas.openxmlformats.org/officeDocument/2006/relationships/chart" Target="../charts/chart12.xml"/><Relationship Id="rId4" Type="http://schemas.openxmlformats.org/officeDocument/2006/relationships/chart" Target="../charts/chart11.xml"/></Relationships>
</file>

<file path=ppt/slides/_rels/slide45.xml.rels><?xml version="1.0" encoding="UTF-8" standalone="yes"?>
<Relationships xmlns="http://schemas.openxmlformats.org/package/2006/relationships"><Relationship Id="rId3" Type="http://schemas.openxmlformats.org/officeDocument/2006/relationships/image" Target="../media/image119.jpeg"/><Relationship Id="rId2" Type="http://schemas.openxmlformats.org/officeDocument/2006/relationships/notesSlide" Target="../notesSlides/notesSlide44.xml"/><Relationship Id="rId1" Type="http://schemas.openxmlformats.org/officeDocument/2006/relationships/slideLayout" Target="../slideLayouts/slideLayout1.xml"/><Relationship Id="rId5" Type="http://schemas.openxmlformats.org/officeDocument/2006/relationships/image" Target="../media/image121.jpeg"/><Relationship Id="rId4" Type="http://schemas.openxmlformats.org/officeDocument/2006/relationships/image" Target="../media/image120.jpeg"/></Relationships>
</file>

<file path=ppt/slides/_rels/slide4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45.xml"/><Relationship Id="rId1" Type="http://schemas.openxmlformats.org/officeDocument/2006/relationships/slideLayout" Target="../slideLayouts/slideLayout1.xml"/><Relationship Id="rId4" Type="http://schemas.openxmlformats.org/officeDocument/2006/relationships/image" Target="../media/image21.png"/></Relationships>
</file>

<file path=ppt/slides/_rels/slide4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6.xml"/><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8" Type="http://schemas.openxmlformats.org/officeDocument/2006/relationships/image" Target="../media/image127.jpeg"/><Relationship Id="rId3" Type="http://schemas.openxmlformats.org/officeDocument/2006/relationships/image" Target="../media/image122.jpeg"/><Relationship Id="rId7" Type="http://schemas.openxmlformats.org/officeDocument/2006/relationships/image" Target="../media/image126.jpeg"/><Relationship Id="rId2" Type="http://schemas.openxmlformats.org/officeDocument/2006/relationships/notesSlide" Target="../notesSlides/notesSlide47.xml"/><Relationship Id="rId1" Type="http://schemas.openxmlformats.org/officeDocument/2006/relationships/slideLayout" Target="../slideLayouts/slideLayout1.xml"/><Relationship Id="rId6" Type="http://schemas.openxmlformats.org/officeDocument/2006/relationships/image" Target="../media/image125.jpeg"/><Relationship Id="rId5" Type="http://schemas.openxmlformats.org/officeDocument/2006/relationships/image" Target="../media/image124.jpeg"/><Relationship Id="rId10" Type="http://schemas.openxmlformats.org/officeDocument/2006/relationships/image" Target="../media/image129.jpeg"/><Relationship Id="rId4" Type="http://schemas.openxmlformats.org/officeDocument/2006/relationships/image" Target="../media/image123.jpeg"/><Relationship Id="rId9" Type="http://schemas.openxmlformats.org/officeDocument/2006/relationships/image" Target="../media/image128.jpeg"/></Relationships>
</file>

<file path=ppt/slides/_rels/slide4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8.xml"/><Relationship Id="rId1" Type="http://schemas.openxmlformats.org/officeDocument/2006/relationships/slideLayout" Target="../slideLayouts/slideLayout7.xml"/><Relationship Id="rId5" Type="http://schemas.openxmlformats.org/officeDocument/2006/relationships/image" Target="../media/image131.jpeg"/><Relationship Id="rId4" Type="http://schemas.openxmlformats.org/officeDocument/2006/relationships/image" Target="../media/image130.jpeg"/></Relationships>
</file>

<file path=ppt/slides/_rels/slide5.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7.wmf"/><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s>
</file>

<file path=ppt/slides/_rels/slide50.xml.rels><?xml version="1.0" encoding="UTF-8" standalone="yes"?>
<Relationships xmlns="http://schemas.openxmlformats.org/package/2006/relationships"><Relationship Id="rId8" Type="http://schemas.openxmlformats.org/officeDocument/2006/relationships/image" Target="../media/image137.jpeg"/><Relationship Id="rId3" Type="http://schemas.openxmlformats.org/officeDocument/2006/relationships/image" Target="../media/image132.jpeg"/><Relationship Id="rId7" Type="http://schemas.openxmlformats.org/officeDocument/2006/relationships/image" Target="../media/image136.jpeg"/><Relationship Id="rId2" Type="http://schemas.openxmlformats.org/officeDocument/2006/relationships/notesSlide" Target="../notesSlides/notesSlide49.xml"/><Relationship Id="rId1" Type="http://schemas.openxmlformats.org/officeDocument/2006/relationships/slideLayout" Target="../slideLayouts/slideLayout1.xml"/><Relationship Id="rId6" Type="http://schemas.openxmlformats.org/officeDocument/2006/relationships/image" Target="../media/image135.jpeg"/><Relationship Id="rId5" Type="http://schemas.openxmlformats.org/officeDocument/2006/relationships/image" Target="../media/image134.jpeg"/><Relationship Id="rId4" Type="http://schemas.openxmlformats.org/officeDocument/2006/relationships/image" Target="../media/image133.jpeg"/><Relationship Id="rId9" Type="http://schemas.openxmlformats.org/officeDocument/2006/relationships/image" Target="../media/image138.jpeg"/></Relationships>
</file>

<file path=ppt/slides/_rels/slide5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50.xml"/><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139.jpeg"/><Relationship Id="rId2" Type="http://schemas.openxmlformats.org/officeDocument/2006/relationships/notesSlide" Target="../notesSlides/notesSlide52.xml"/><Relationship Id="rId1" Type="http://schemas.openxmlformats.org/officeDocument/2006/relationships/slideLayout" Target="../slideLayouts/slideLayout1.xml"/><Relationship Id="rId6" Type="http://schemas.openxmlformats.org/officeDocument/2006/relationships/image" Target="../media/image142.jpeg"/><Relationship Id="rId5" Type="http://schemas.openxmlformats.org/officeDocument/2006/relationships/image" Target="../media/image141.jpeg"/><Relationship Id="rId4" Type="http://schemas.openxmlformats.org/officeDocument/2006/relationships/image" Target="../media/image140.jpeg"/></Relationships>
</file>

<file path=ppt/slides/_rels/slide54.xml.rels><?xml version="1.0" encoding="UTF-8" standalone="yes"?>
<Relationships xmlns="http://schemas.openxmlformats.org/package/2006/relationships"><Relationship Id="rId3" Type="http://schemas.openxmlformats.org/officeDocument/2006/relationships/image" Target="../media/image143.jpeg"/><Relationship Id="rId2" Type="http://schemas.openxmlformats.org/officeDocument/2006/relationships/notesSlide" Target="../notesSlides/notesSlide53.xml"/><Relationship Id="rId1" Type="http://schemas.openxmlformats.org/officeDocument/2006/relationships/slideLayout" Target="../slideLayouts/slideLayout1.xml"/><Relationship Id="rId6" Type="http://schemas.openxmlformats.org/officeDocument/2006/relationships/image" Target="../media/image146.jpeg"/><Relationship Id="rId5" Type="http://schemas.openxmlformats.org/officeDocument/2006/relationships/image" Target="../media/image145.jpeg"/><Relationship Id="rId4" Type="http://schemas.openxmlformats.org/officeDocument/2006/relationships/image" Target="../media/image144.jpeg"/></Relationships>
</file>

<file path=ppt/slides/_rels/slide55.xml.rels><?xml version="1.0" encoding="UTF-8" standalone="yes"?>
<Relationships xmlns="http://schemas.openxmlformats.org/package/2006/relationships"><Relationship Id="rId3" Type="http://schemas.openxmlformats.org/officeDocument/2006/relationships/image" Target="../media/image147.jpeg"/><Relationship Id="rId2" Type="http://schemas.openxmlformats.org/officeDocument/2006/relationships/notesSlide" Target="../notesSlides/notesSlide54.xml"/><Relationship Id="rId1" Type="http://schemas.openxmlformats.org/officeDocument/2006/relationships/slideLayout" Target="../slideLayouts/slideLayout1.xml"/><Relationship Id="rId6" Type="http://schemas.openxmlformats.org/officeDocument/2006/relationships/image" Target="../media/image150.jpeg"/><Relationship Id="rId5" Type="http://schemas.openxmlformats.org/officeDocument/2006/relationships/image" Target="../media/image149.jpeg"/><Relationship Id="rId4" Type="http://schemas.openxmlformats.org/officeDocument/2006/relationships/image" Target="../media/image148.jpeg"/></Relationships>
</file>

<file path=ppt/slides/_rels/slide5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151.jpeg"/><Relationship Id="rId2" Type="http://schemas.openxmlformats.org/officeDocument/2006/relationships/notesSlide" Target="../notesSlides/notesSlide56.xml"/><Relationship Id="rId1" Type="http://schemas.openxmlformats.org/officeDocument/2006/relationships/slideLayout" Target="../slideLayouts/slideLayout2.xml"/><Relationship Id="rId6" Type="http://schemas.openxmlformats.org/officeDocument/2006/relationships/image" Target="../media/image142.jpeg"/><Relationship Id="rId5" Type="http://schemas.openxmlformats.org/officeDocument/2006/relationships/image" Target="../media/image141.jpeg"/><Relationship Id="rId4" Type="http://schemas.openxmlformats.org/officeDocument/2006/relationships/image" Target="../media/image140.jpeg"/></Relationships>
</file>

<file path=ppt/slides/_rels/slide58.xml.rels><?xml version="1.0" encoding="UTF-8" standalone="yes"?>
<Relationships xmlns="http://schemas.openxmlformats.org/package/2006/relationships"><Relationship Id="rId3" Type="http://schemas.openxmlformats.org/officeDocument/2006/relationships/image" Target="../media/image152.jpeg"/><Relationship Id="rId2" Type="http://schemas.openxmlformats.org/officeDocument/2006/relationships/notesSlide" Target="../notesSlides/notesSlide57.xml"/><Relationship Id="rId1" Type="http://schemas.openxmlformats.org/officeDocument/2006/relationships/slideLayout" Target="../slideLayouts/slideLayout1.xml"/><Relationship Id="rId6" Type="http://schemas.openxmlformats.org/officeDocument/2006/relationships/image" Target="../media/image146.jpeg"/><Relationship Id="rId5" Type="http://schemas.openxmlformats.org/officeDocument/2006/relationships/image" Target="../media/image145.jpeg"/><Relationship Id="rId4" Type="http://schemas.openxmlformats.org/officeDocument/2006/relationships/image" Target="../media/image144.jpeg"/></Relationships>
</file>

<file path=ppt/slides/_rels/slide59.xml.rels><?xml version="1.0" encoding="UTF-8" standalone="yes"?>
<Relationships xmlns="http://schemas.openxmlformats.org/package/2006/relationships"><Relationship Id="rId3" Type="http://schemas.openxmlformats.org/officeDocument/2006/relationships/image" Target="../media/image153.jpeg"/><Relationship Id="rId2" Type="http://schemas.openxmlformats.org/officeDocument/2006/relationships/notesSlide" Target="../notesSlides/notesSlide58.xml"/><Relationship Id="rId1" Type="http://schemas.openxmlformats.org/officeDocument/2006/relationships/slideLayout" Target="../slideLayouts/slideLayout1.xml"/><Relationship Id="rId6" Type="http://schemas.openxmlformats.org/officeDocument/2006/relationships/image" Target="../media/image150.jpeg"/><Relationship Id="rId5" Type="http://schemas.openxmlformats.org/officeDocument/2006/relationships/image" Target="../media/image149.jpeg"/><Relationship Id="rId4" Type="http://schemas.openxmlformats.org/officeDocument/2006/relationships/image" Target="../media/image148.jpeg"/></Relationships>
</file>

<file path=ppt/slides/_rels/slide6.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11.jpe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8.jpeg"/></Relationships>
</file>

<file path=ppt/slides/_rels/slide60.xml.rels><?xml version="1.0" encoding="UTF-8" standalone="yes"?>
<Relationships xmlns="http://schemas.openxmlformats.org/package/2006/relationships"><Relationship Id="rId8" Type="http://schemas.openxmlformats.org/officeDocument/2006/relationships/image" Target="../media/image158.jpeg"/><Relationship Id="rId3" Type="http://schemas.openxmlformats.org/officeDocument/2006/relationships/image" Target="../media/image2.jpeg"/><Relationship Id="rId7" Type="http://schemas.openxmlformats.org/officeDocument/2006/relationships/image" Target="../media/image157.jpeg"/><Relationship Id="rId2" Type="http://schemas.openxmlformats.org/officeDocument/2006/relationships/notesSlide" Target="../notesSlides/notesSlide59.xml"/><Relationship Id="rId1" Type="http://schemas.openxmlformats.org/officeDocument/2006/relationships/slideLayout" Target="../slideLayouts/slideLayout2.xml"/><Relationship Id="rId6" Type="http://schemas.openxmlformats.org/officeDocument/2006/relationships/image" Target="../media/image156.jpeg"/><Relationship Id="rId5" Type="http://schemas.openxmlformats.org/officeDocument/2006/relationships/image" Target="../media/image155.jpeg"/><Relationship Id="rId4" Type="http://schemas.openxmlformats.org/officeDocument/2006/relationships/image" Target="../media/image154.jpeg"/><Relationship Id="rId9" Type="http://schemas.openxmlformats.org/officeDocument/2006/relationships/image" Target="../media/image159.jpeg"/></Relationships>
</file>

<file path=ppt/slides/_rels/slide61.xml.rels><?xml version="1.0" encoding="UTF-8" standalone="yes"?>
<Relationships xmlns="http://schemas.openxmlformats.org/package/2006/relationships"><Relationship Id="rId8" Type="http://schemas.openxmlformats.org/officeDocument/2006/relationships/image" Target="../media/image161.jpeg"/><Relationship Id="rId3" Type="http://schemas.openxmlformats.org/officeDocument/2006/relationships/notesSlide" Target="../notesSlides/notesSlide60.xml"/><Relationship Id="rId7" Type="http://schemas.openxmlformats.org/officeDocument/2006/relationships/image" Target="../media/image142.jpeg"/><Relationship Id="rId2" Type="http://schemas.openxmlformats.org/officeDocument/2006/relationships/slideLayout" Target="../slideLayouts/slideLayout1.xml"/><Relationship Id="rId1" Type="http://schemas.openxmlformats.org/officeDocument/2006/relationships/themeOverride" Target="../theme/themeOverride1.xml"/><Relationship Id="rId6" Type="http://schemas.openxmlformats.org/officeDocument/2006/relationships/image" Target="../media/image141.jpeg"/><Relationship Id="rId5" Type="http://schemas.openxmlformats.org/officeDocument/2006/relationships/image" Target="../media/image140.jpeg"/><Relationship Id="rId4" Type="http://schemas.openxmlformats.org/officeDocument/2006/relationships/image" Target="../media/image160.jpeg"/></Relationships>
</file>

<file path=ppt/slides/_rels/slide62.xml.rels><?xml version="1.0" encoding="UTF-8" standalone="yes"?>
<Relationships xmlns="http://schemas.openxmlformats.org/package/2006/relationships"><Relationship Id="rId3" Type="http://schemas.openxmlformats.org/officeDocument/2006/relationships/image" Target="../media/image162.jpeg"/><Relationship Id="rId7" Type="http://schemas.openxmlformats.org/officeDocument/2006/relationships/image" Target="../media/image161.jpeg"/><Relationship Id="rId2" Type="http://schemas.openxmlformats.org/officeDocument/2006/relationships/notesSlide" Target="../notesSlides/notesSlide61.xml"/><Relationship Id="rId1" Type="http://schemas.openxmlformats.org/officeDocument/2006/relationships/slideLayout" Target="../slideLayouts/slideLayout1.xml"/><Relationship Id="rId6" Type="http://schemas.openxmlformats.org/officeDocument/2006/relationships/image" Target="../media/image146.jpeg"/><Relationship Id="rId5" Type="http://schemas.openxmlformats.org/officeDocument/2006/relationships/image" Target="../media/image145.jpeg"/><Relationship Id="rId4" Type="http://schemas.openxmlformats.org/officeDocument/2006/relationships/image" Target="../media/image144.jpeg"/></Relationships>
</file>

<file path=ppt/slides/_rels/slide63.xml.rels><?xml version="1.0" encoding="UTF-8" standalone="yes"?>
<Relationships xmlns="http://schemas.openxmlformats.org/package/2006/relationships"><Relationship Id="rId3" Type="http://schemas.openxmlformats.org/officeDocument/2006/relationships/image" Target="../media/image163.jpeg"/><Relationship Id="rId7" Type="http://schemas.openxmlformats.org/officeDocument/2006/relationships/image" Target="../media/image161.jpeg"/><Relationship Id="rId2" Type="http://schemas.openxmlformats.org/officeDocument/2006/relationships/notesSlide" Target="../notesSlides/notesSlide62.xml"/><Relationship Id="rId1" Type="http://schemas.openxmlformats.org/officeDocument/2006/relationships/slideLayout" Target="../slideLayouts/slideLayout1.xml"/><Relationship Id="rId6" Type="http://schemas.openxmlformats.org/officeDocument/2006/relationships/image" Target="../media/image150.jpeg"/><Relationship Id="rId5" Type="http://schemas.openxmlformats.org/officeDocument/2006/relationships/image" Target="../media/image149.jpeg"/><Relationship Id="rId4" Type="http://schemas.openxmlformats.org/officeDocument/2006/relationships/image" Target="../media/image148.jpeg"/></Relationships>
</file>

<file path=ppt/slides/_rels/slide6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164.jpeg"/><Relationship Id="rId2" Type="http://schemas.openxmlformats.org/officeDocument/2006/relationships/notesSlide" Target="../notesSlides/notesSlide64.xml"/><Relationship Id="rId1" Type="http://schemas.openxmlformats.org/officeDocument/2006/relationships/slideLayout" Target="../slideLayouts/slideLayout1.xml"/><Relationship Id="rId6" Type="http://schemas.openxmlformats.org/officeDocument/2006/relationships/image" Target="../media/image142.jpeg"/><Relationship Id="rId5" Type="http://schemas.openxmlformats.org/officeDocument/2006/relationships/image" Target="../media/image141.jpeg"/><Relationship Id="rId4" Type="http://schemas.openxmlformats.org/officeDocument/2006/relationships/image" Target="../media/image140.jpeg"/></Relationships>
</file>

<file path=ppt/slides/_rels/slide66.xml.rels><?xml version="1.0" encoding="UTF-8" standalone="yes"?>
<Relationships xmlns="http://schemas.openxmlformats.org/package/2006/relationships"><Relationship Id="rId3" Type="http://schemas.openxmlformats.org/officeDocument/2006/relationships/image" Target="../media/image165.jpeg"/><Relationship Id="rId2" Type="http://schemas.openxmlformats.org/officeDocument/2006/relationships/notesSlide" Target="../notesSlides/notesSlide65.xml"/><Relationship Id="rId1" Type="http://schemas.openxmlformats.org/officeDocument/2006/relationships/slideLayout" Target="../slideLayouts/slideLayout1.xml"/><Relationship Id="rId6" Type="http://schemas.openxmlformats.org/officeDocument/2006/relationships/image" Target="../media/image146.jpeg"/><Relationship Id="rId5" Type="http://schemas.openxmlformats.org/officeDocument/2006/relationships/image" Target="../media/image145.jpeg"/><Relationship Id="rId4" Type="http://schemas.openxmlformats.org/officeDocument/2006/relationships/image" Target="../media/image144.jpeg"/></Relationships>
</file>

<file path=ppt/slides/_rels/slide67.xml.rels><?xml version="1.0" encoding="UTF-8" standalone="yes"?>
<Relationships xmlns="http://schemas.openxmlformats.org/package/2006/relationships"><Relationship Id="rId3" Type="http://schemas.openxmlformats.org/officeDocument/2006/relationships/image" Target="../media/image166.jpeg"/><Relationship Id="rId2" Type="http://schemas.openxmlformats.org/officeDocument/2006/relationships/notesSlide" Target="../notesSlides/notesSlide66.xml"/><Relationship Id="rId1" Type="http://schemas.openxmlformats.org/officeDocument/2006/relationships/slideLayout" Target="../slideLayouts/slideLayout1.xml"/><Relationship Id="rId6" Type="http://schemas.openxmlformats.org/officeDocument/2006/relationships/image" Target="../media/image150.jpeg"/><Relationship Id="rId5" Type="http://schemas.openxmlformats.org/officeDocument/2006/relationships/image" Target="../media/image149.jpeg"/><Relationship Id="rId4" Type="http://schemas.openxmlformats.org/officeDocument/2006/relationships/image" Target="../media/image148.jpeg"/></Relationships>
</file>

<file path=ppt/slides/_rels/slide68.xml.rels><?xml version="1.0" encoding="UTF-8" standalone="yes"?>
<Relationships xmlns="http://schemas.openxmlformats.org/package/2006/relationships"><Relationship Id="rId8" Type="http://schemas.openxmlformats.org/officeDocument/2006/relationships/image" Target="../media/image171.jpeg"/><Relationship Id="rId3" Type="http://schemas.openxmlformats.org/officeDocument/2006/relationships/image" Target="../media/image2.jpeg"/><Relationship Id="rId7" Type="http://schemas.openxmlformats.org/officeDocument/2006/relationships/image" Target="../media/image170.jpeg"/><Relationship Id="rId2" Type="http://schemas.openxmlformats.org/officeDocument/2006/relationships/notesSlide" Target="../notesSlides/notesSlide67.xml"/><Relationship Id="rId1" Type="http://schemas.openxmlformats.org/officeDocument/2006/relationships/slideLayout" Target="../slideLayouts/slideLayout7.xml"/><Relationship Id="rId6" Type="http://schemas.openxmlformats.org/officeDocument/2006/relationships/image" Target="../media/image169.jpeg"/><Relationship Id="rId5" Type="http://schemas.openxmlformats.org/officeDocument/2006/relationships/image" Target="../media/image168.jpeg"/><Relationship Id="rId4" Type="http://schemas.openxmlformats.org/officeDocument/2006/relationships/image" Target="../media/image167.jpeg"/></Relationships>
</file>

<file path=ppt/slides/_rels/slide69.xml.rels><?xml version="1.0" encoding="UTF-8" standalone="yes"?>
<Relationships xmlns="http://schemas.openxmlformats.org/package/2006/relationships"><Relationship Id="rId3" Type="http://schemas.openxmlformats.org/officeDocument/2006/relationships/image" Target="../media/image172.jpeg"/><Relationship Id="rId2" Type="http://schemas.openxmlformats.org/officeDocument/2006/relationships/notesSlide" Target="../notesSlides/notesSlide68.xml"/><Relationship Id="rId1" Type="http://schemas.openxmlformats.org/officeDocument/2006/relationships/slideLayout" Target="../slideLayouts/slideLayout7.xml"/><Relationship Id="rId6" Type="http://schemas.openxmlformats.org/officeDocument/2006/relationships/image" Target="../media/image175.jpeg"/><Relationship Id="rId5" Type="http://schemas.openxmlformats.org/officeDocument/2006/relationships/image" Target="../media/image174.jpeg"/><Relationship Id="rId4" Type="http://schemas.openxmlformats.org/officeDocument/2006/relationships/image" Target="../media/image173.jpeg"/></Relationships>
</file>

<file path=ppt/slides/_rels/slide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7.wmf"/><Relationship Id="rId5" Type="http://schemas.openxmlformats.org/officeDocument/2006/relationships/image" Target="../media/image13.jpeg"/><Relationship Id="rId4" Type="http://schemas.openxmlformats.org/officeDocument/2006/relationships/image" Target="../media/image12.jpeg"/></Relationships>
</file>

<file path=ppt/slides/_rels/slide70.xml.rels><?xml version="1.0" encoding="UTF-8" standalone="yes"?>
<Relationships xmlns="http://schemas.openxmlformats.org/package/2006/relationships"><Relationship Id="rId3" Type="http://schemas.openxmlformats.org/officeDocument/2006/relationships/image" Target="../media/image176.jpeg"/><Relationship Id="rId2" Type="http://schemas.openxmlformats.org/officeDocument/2006/relationships/notesSlide" Target="../notesSlides/notesSlide69.xml"/><Relationship Id="rId1" Type="http://schemas.openxmlformats.org/officeDocument/2006/relationships/slideLayout" Target="../slideLayouts/slideLayout7.xml"/><Relationship Id="rId6" Type="http://schemas.openxmlformats.org/officeDocument/2006/relationships/image" Target="../media/image175.jpeg"/><Relationship Id="rId5" Type="http://schemas.openxmlformats.org/officeDocument/2006/relationships/image" Target="../media/image174.jpeg"/><Relationship Id="rId4" Type="http://schemas.openxmlformats.org/officeDocument/2006/relationships/image" Target="../media/image173.jpeg"/></Relationships>
</file>

<file path=ppt/slides/_rels/slide71.xml.rels><?xml version="1.0" encoding="UTF-8" standalone="yes"?>
<Relationships xmlns="http://schemas.openxmlformats.org/package/2006/relationships"><Relationship Id="rId3" Type="http://schemas.openxmlformats.org/officeDocument/2006/relationships/image" Target="../media/image177.jpeg"/><Relationship Id="rId2" Type="http://schemas.openxmlformats.org/officeDocument/2006/relationships/notesSlide" Target="../notesSlides/notesSlide70.xml"/><Relationship Id="rId1" Type="http://schemas.openxmlformats.org/officeDocument/2006/relationships/slideLayout" Target="../slideLayouts/slideLayout7.xml"/><Relationship Id="rId6" Type="http://schemas.openxmlformats.org/officeDocument/2006/relationships/image" Target="../media/image175.jpeg"/><Relationship Id="rId5" Type="http://schemas.openxmlformats.org/officeDocument/2006/relationships/image" Target="../media/image174.jpeg"/><Relationship Id="rId4" Type="http://schemas.openxmlformats.org/officeDocument/2006/relationships/image" Target="../media/image173.jpeg"/></Relationships>
</file>

<file path=ppt/slides/_rels/slide72.xml.rels><?xml version="1.0" encoding="UTF-8" standalone="yes"?>
<Relationships xmlns="http://schemas.openxmlformats.org/package/2006/relationships"><Relationship Id="rId3" Type="http://schemas.openxmlformats.org/officeDocument/2006/relationships/image" Target="../media/image178.jpeg"/><Relationship Id="rId2" Type="http://schemas.openxmlformats.org/officeDocument/2006/relationships/notesSlide" Target="../notesSlides/notesSlide71.xml"/><Relationship Id="rId1" Type="http://schemas.openxmlformats.org/officeDocument/2006/relationships/slideLayout" Target="../slideLayouts/slideLayout7.xml"/><Relationship Id="rId6" Type="http://schemas.openxmlformats.org/officeDocument/2006/relationships/image" Target="../media/image175.jpeg"/><Relationship Id="rId5" Type="http://schemas.openxmlformats.org/officeDocument/2006/relationships/image" Target="../media/image174.jpeg"/><Relationship Id="rId4" Type="http://schemas.openxmlformats.org/officeDocument/2006/relationships/image" Target="../media/image173.jpeg"/></Relationships>
</file>

<file path=ppt/slides/_rels/slide73.xml.rels><?xml version="1.0" encoding="UTF-8" standalone="yes"?>
<Relationships xmlns="http://schemas.openxmlformats.org/package/2006/relationships"><Relationship Id="rId3" Type="http://schemas.openxmlformats.org/officeDocument/2006/relationships/image" Target="../media/image179.jpeg"/><Relationship Id="rId2" Type="http://schemas.openxmlformats.org/officeDocument/2006/relationships/notesSlide" Target="../notesSlides/notesSlide72.xml"/><Relationship Id="rId1" Type="http://schemas.openxmlformats.org/officeDocument/2006/relationships/slideLayout" Target="../slideLayouts/slideLayout7.xml"/><Relationship Id="rId6" Type="http://schemas.openxmlformats.org/officeDocument/2006/relationships/image" Target="../media/image175.jpeg"/><Relationship Id="rId5" Type="http://schemas.openxmlformats.org/officeDocument/2006/relationships/image" Target="../media/image174.jpeg"/><Relationship Id="rId4" Type="http://schemas.openxmlformats.org/officeDocument/2006/relationships/image" Target="../media/image173.jpeg"/></Relationships>
</file>

<file path=ppt/slides/_rels/slide74.xml.rels><?xml version="1.0" encoding="UTF-8" standalone="yes"?>
<Relationships xmlns="http://schemas.openxmlformats.org/package/2006/relationships"><Relationship Id="rId8" Type="http://schemas.openxmlformats.org/officeDocument/2006/relationships/image" Target="../media/image184.jpeg"/><Relationship Id="rId3" Type="http://schemas.openxmlformats.org/officeDocument/2006/relationships/image" Target="../media/image2.jpeg"/><Relationship Id="rId7" Type="http://schemas.openxmlformats.org/officeDocument/2006/relationships/image" Target="../media/image183.jpeg"/><Relationship Id="rId2" Type="http://schemas.openxmlformats.org/officeDocument/2006/relationships/notesSlide" Target="../notesSlides/notesSlide73.xml"/><Relationship Id="rId1" Type="http://schemas.openxmlformats.org/officeDocument/2006/relationships/slideLayout" Target="../slideLayouts/slideLayout7.xml"/><Relationship Id="rId6" Type="http://schemas.openxmlformats.org/officeDocument/2006/relationships/image" Target="../media/image182.jpeg"/><Relationship Id="rId5" Type="http://schemas.openxmlformats.org/officeDocument/2006/relationships/image" Target="../media/image181.jpeg"/><Relationship Id="rId4" Type="http://schemas.openxmlformats.org/officeDocument/2006/relationships/image" Target="../media/image180.jpeg"/></Relationships>
</file>

<file path=ppt/slides/_rels/slide75.xml.rels><?xml version="1.0" encoding="UTF-8" standalone="yes"?>
<Relationships xmlns="http://schemas.openxmlformats.org/package/2006/relationships"><Relationship Id="rId8" Type="http://schemas.openxmlformats.org/officeDocument/2006/relationships/image" Target="../media/image189.jpeg"/><Relationship Id="rId3" Type="http://schemas.openxmlformats.org/officeDocument/2006/relationships/image" Target="../media/image2.jpeg"/><Relationship Id="rId7" Type="http://schemas.openxmlformats.org/officeDocument/2006/relationships/image" Target="../media/image188.jpeg"/><Relationship Id="rId2" Type="http://schemas.openxmlformats.org/officeDocument/2006/relationships/notesSlide" Target="../notesSlides/notesSlide74.xml"/><Relationship Id="rId1" Type="http://schemas.openxmlformats.org/officeDocument/2006/relationships/slideLayout" Target="../slideLayouts/slideLayout7.xml"/><Relationship Id="rId6" Type="http://schemas.openxmlformats.org/officeDocument/2006/relationships/image" Target="../media/image187.jpeg"/><Relationship Id="rId5" Type="http://schemas.openxmlformats.org/officeDocument/2006/relationships/image" Target="../media/image186.jpeg"/><Relationship Id="rId10" Type="http://schemas.openxmlformats.org/officeDocument/2006/relationships/image" Target="../media/image191.jpeg"/><Relationship Id="rId4" Type="http://schemas.openxmlformats.org/officeDocument/2006/relationships/image" Target="../media/image185.jpeg"/><Relationship Id="rId9" Type="http://schemas.openxmlformats.org/officeDocument/2006/relationships/image" Target="../media/image190.jpeg"/></Relationships>
</file>

<file path=ppt/slides/_rels/slide7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75.xml"/><Relationship Id="rId1" Type="http://schemas.openxmlformats.org/officeDocument/2006/relationships/slideLayout" Target="../slideLayouts/slideLayout1.xml"/><Relationship Id="rId4" Type="http://schemas.openxmlformats.org/officeDocument/2006/relationships/image" Target="../media/image21.png"/></Relationships>
</file>

<file path=ppt/slides/_rels/slide7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76.xml"/><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77.xml"/><Relationship Id="rId1" Type="http://schemas.openxmlformats.org/officeDocument/2006/relationships/slideLayout" Target="../slideLayouts/slideLayout1.xml"/></Relationships>
</file>

<file path=ppt/slides/_rels/slide79.xml.rels><?xml version="1.0" encoding="UTF-8" standalone="yes"?>
<Relationships xmlns="http://schemas.openxmlformats.org/package/2006/relationships"><Relationship Id="rId8" Type="http://schemas.openxmlformats.org/officeDocument/2006/relationships/image" Target="../media/image7.wmf"/><Relationship Id="rId3" Type="http://schemas.openxmlformats.org/officeDocument/2006/relationships/image" Target="../media/image2.jpeg"/><Relationship Id="rId7" Type="http://schemas.openxmlformats.org/officeDocument/2006/relationships/image" Target="../media/image195.jpeg"/><Relationship Id="rId2" Type="http://schemas.openxmlformats.org/officeDocument/2006/relationships/notesSlide" Target="../notesSlides/notesSlide78.xml"/><Relationship Id="rId1" Type="http://schemas.openxmlformats.org/officeDocument/2006/relationships/slideLayout" Target="../slideLayouts/slideLayout1.xml"/><Relationship Id="rId6" Type="http://schemas.openxmlformats.org/officeDocument/2006/relationships/image" Target="../media/image194.jpeg"/><Relationship Id="rId5" Type="http://schemas.openxmlformats.org/officeDocument/2006/relationships/image" Target="../media/image193.jpeg"/><Relationship Id="rId4" Type="http://schemas.openxmlformats.org/officeDocument/2006/relationships/image" Target="../media/image192.jpeg"/></Relationships>
</file>

<file path=ppt/slides/_rels/slide8.xml.rels><?xml version="1.0" encoding="UTF-8" standalone="yes"?>
<Relationships xmlns="http://schemas.openxmlformats.org/package/2006/relationships"><Relationship Id="rId8" Type="http://schemas.openxmlformats.org/officeDocument/2006/relationships/image" Target="../media/image18.jpeg"/><Relationship Id="rId3" Type="http://schemas.openxmlformats.org/officeDocument/2006/relationships/image" Target="../media/image2.jpeg"/><Relationship Id="rId7" Type="http://schemas.openxmlformats.org/officeDocument/2006/relationships/image" Target="../media/image17.jpeg"/><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image" Target="../media/image16.jpeg"/><Relationship Id="rId5" Type="http://schemas.openxmlformats.org/officeDocument/2006/relationships/image" Target="../media/image15.jpeg"/><Relationship Id="rId4" Type="http://schemas.openxmlformats.org/officeDocument/2006/relationships/image" Target="../media/image14.jpeg"/><Relationship Id="rId9" Type="http://schemas.openxmlformats.org/officeDocument/2006/relationships/image" Target="../media/image7.wmf"/></Relationships>
</file>

<file path=ppt/slides/_rels/slide8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79.xml"/><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80.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81.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2.xml"/><Relationship Id="rId1" Type="http://schemas.openxmlformats.org/officeDocument/2006/relationships/slideLayout" Target="../slideLayouts/slideLayout1.xml"/><Relationship Id="rId4" Type="http://schemas.openxmlformats.org/officeDocument/2006/relationships/image" Target="../media/image19.png"/></Relationships>
</file>

<file path=ppt/slides/_rels/slide8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83.xml"/><Relationship Id="rId1" Type="http://schemas.openxmlformats.org/officeDocument/2006/relationships/slideLayout" Target="../slideLayouts/slideLayout1.xml"/><Relationship Id="rId4" Type="http://schemas.openxmlformats.org/officeDocument/2006/relationships/image" Target="../media/image21.png"/></Relationships>
</file>

<file path=ppt/slides/_rels/slide8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84.xml"/><Relationship Id="rId1" Type="http://schemas.openxmlformats.org/officeDocument/2006/relationships/slideLayout" Target="../slideLayouts/slideLayout1.xml"/><Relationship Id="rId5" Type="http://schemas.openxmlformats.org/officeDocument/2006/relationships/image" Target="../media/image197.png"/><Relationship Id="rId4" Type="http://schemas.openxmlformats.org/officeDocument/2006/relationships/image" Target="../media/image196.png"/></Relationships>
</file>

<file path=ppt/slides/_rels/slide8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85.xml"/><Relationship Id="rId1" Type="http://schemas.openxmlformats.org/officeDocument/2006/relationships/slideLayout" Target="../slideLayouts/slideLayout1.xml"/><Relationship Id="rId4" Type="http://schemas.openxmlformats.org/officeDocument/2006/relationships/image" Target="../media/image198.png"/></Relationships>
</file>

<file path=ppt/slides/_rels/slide8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86.xml"/><Relationship Id="rId1" Type="http://schemas.openxmlformats.org/officeDocument/2006/relationships/slideLayout" Target="../slideLayouts/slideLayout1.xml"/><Relationship Id="rId5" Type="http://schemas.openxmlformats.org/officeDocument/2006/relationships/image" Target="../media/image200.png"/><Relationship Id="rId4" Type="http://schemas.openxmlformats.org/officeDocument/2006/relationships/image" Target="../media/image199.png"/></Relationships>
</file>

<file path=ppt/slides/_rels/slide8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87.xml"/><Relationship Id="rId1" Type="http://schemas.openxmlformats.org/officeDocument/2006/relationships/slideLayout" Target="../slideLayouts/slideLayout7.xml"/><Relationship Id="rId5" Type="http://schemas.openxmlformats.org/officeDocument/2006/relationships/image" Target="../media/image202.wmf"/><Relationship Id="rId4" Type="http://schemas.openxmlformats.org/officeDocument/2006/relationships/image" Target="../media/image201.jpeg"/></Relationships>
</file>

<file path=ppt/slides/_rels/slide89.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206.png"/><Relationship Id="rId2" Type="http://schemas.openxmlformats.org/officeDocument/2006/relationships/notesSlide" Target="../notesSlides/notesSlide88.xml"/><Relationship Id="rId1" Type="http://schemas.openxmlformats.org/officeDocument/2006/relationships/slideLayout" Target="../slideLayouts/slideLayout1.xml"/><Relationship Id="rId6" Type="http://schemas.openxmlformats.org/officeDocument/2006/relationships/image" Target="../media/image205.png"/><Relationship Id="rId5" Type="http://schemas.openxmlformats.org/officeDocument/2006/relationships/image" Target="../media/image204.png"/><Relationship Id="rId4" Type="http://schemas.openxmlformats.org/officeDocument/2006/relationships/image" Target="../media/image203.png"/></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19.png"/></Relationships>
</file>

<file path=ppt/slides/_rels/slide9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89.xml"/><Relationship Id="rId1" Type="http://schemas.openxmlformats.org/officeDocument/2006/relationships/slideLayout" Target="../slideLayouts/slideLayout1.xml"/><Relationship Id="rId4" Type="http://schemas.openxmlformats.org/officeDocument/2006/relationships/image" Target="../media/image21.png"/></Relationships>
</file>

<file path=ppt/slides/_rels/slide9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90.xml"/><Relationship Id="rId1" Type="http://schemas.openxmlformats.org/officeDocument/2006/relationships/slideLayout" Target="../slideLayouts/slideLayout1.xml"/><Relationship Id="rId4" Type="http://schemas.openxmlformats.org/officeDocument/2006/relationships/image" Target="../media/image21.png"/></Relationships>
</file>

<file path=ppt/slides/_rels/slide92.xml.rels><?xml version="1.0" encoding="UTF-8" standalone="yes"?>
<Relationships xmlns="http://schemas.openxmlformats.org/package/2006/relationships"><Relationship Id="rId8" Type="http://schemas.openxmlformats.org/officeDocument/2006/relationships/image" Target="../media/image210.jpeg"/><Relationship Id="rId3" Type="http://schemas.openxmlformats.org/officeDocument/2006/relationships/image" Target="../media/image2.jpeg"/><Relationship Id="rId7" Type="http://schemas.openxmlformats.org/officeDocument/2006/relationships/image" Target="../media/image209.jpeg"/><Relationship Id="rId2" Type="http://schemas.openxmlformats.org/officeDocument/2006/relationships/notesSlide" Target="../notesSlides/notesSlide91.xml"/><Relationship Id="rId1" Type="http://schemas.openxmlformats.org/officeDocument/2006/relationships/slideLayout" Target="../slideLayouts/slideLayout7.xml"/><Relationship Id="rId6" Type="http://schemas.openxmlformats.org/officeDocument/2006/relationships/audio" Target="../media/audio1.wav"/><Relationship Id="rId11" Type="http://schemas.openxmlformats.org/officeDocument/2006/relationships/image" Target="../media/image7.wmf"/><Relationship Id="rId5" Type="http://schemas.openxmlformats.org/officeDocument/2006/relationships/image" Target="../media/image208.jpeg"/><Relationship Id="rId10" Type="http://schemas.openxmlformats.org/officeDocument/2006/relationships/image" Target="../media/image212.jpeg"/><Relationship Id="rId4" Type="http://schemas.openxmlformats.org/officeDocument/2006/relationships/image" Target="../media/image207.jpeg"/><Relationship Id="rId9" Type="http://schemas.openxmlformats.org/officeDocument/2006/relationships/image" Target="../media/image21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5" name="Group 134"/>
          <p:cNvGrpSpPr/>
          <p:nvPr/>
        </p:nvGrpSpPr>
        <p:grpSpPr>
          <a:xfrm>
            <a:off x="533400" y="457200"/>
            <a:ext cx="11687775" cy="8760844"/>
            <a:chOff x="556913" y="421687"/>
            <a:chExt cx="11687776" cy="8760845"/>
          </a:xfrm>
        </p:grpSpPr>
        <p:grpSp>
          <p:nvGrpSpPr>
            <p:cNvPr id="129" name="Group 128"/>
            <p:cNvGrpSpPr/>
            <p:nvPr/>
          </p:nvGrpSpPr>
          <p:grpSpPr>
            <a:xfrm>
              <a:off x="556913" y="421687"/>
              <a:ext cx="11687776" cy="8757826"/>
              <a:chOff x="556912" y="421687"/>
              <a:chExt cx="11687776" cy="8757826"/>
            </a:xfrm>
          </p:grpSpPr>
          <p:sp>
            <p:nvSpPr>
              <p:cNvPr id="4" name="Straight Connector 3"/>
              <p:cNvSpPr/>
              <p:nvPr/>
            </p:nvSpPr>
            <p:spPr>
              <a:xfrm>
                <a:off x="10403463" y="3495732"/>
                <a:ext cx="240159" cy="5283515"/>
              </a:xfrm>
              <a:custGeom>
                <a:avLst/>
                <a:gdLst/>
                <a:ahLst/>
                <a:cxnLst/>
                <a:rect l="0" t="0" r="0" b="0"/>
                <a:pathLst>
                  <a:path>
                    <a:moveTo>
                      <a:pt x="0" y="0"/>
                    </a:moveTo>
                    <a:lnTo>
                      <a:pt x="0" y="5283515"/>
                    </a:lnTo>
                    <a:lnTo>
                      <a:pt x="240159" y="5283515"/>
                    </a:lnTo>
                  </a:path>
                </a:pathLst>
              </a:custGeom>
              <a:noFill/>
              <a:ln w="38100">
                <a:solidFill>
                  <a:schemeClr val="tx1">
                    <a:lumMod val="65000"/>
                    <a:lumOff val="35000"/>
                  </a:schemeClr>
                </a:solidFill>
              </a:ln>
              <a:scene3d>
                <a:camera prst="orthographicFront"/>
                <a:lightRig rig="threePt" dir="t">
                  <a:rot lat="0" lon="0" rev="7500000"/>
                </a:lightRig>
              </a:scene3d>
              <a:sp3d z="-40000" prstMaterial="matte"/>
            </p:spPr>
            <p:style>
              <a:lnRef idx="2">
                <a:schemeClr val="dk2">
                  <a:shade val="80000"/>
                  <a:hueOff val="0"/>
                  <a:satOff val="0"/>
                  <a:lumOff val="0"/>
                  <a:alphaOff val="0"/>
                </a:schemeClr>
              </a:lnRef>
              <a:fillRef idx="0">
                <a:scrgbClr r="0" g="0" b="0"/>
              </a:fillRef>
              <a:effectRef idx="0">
                <a:schemeClr val="dk2">
                  <a:hueOff val="0"/>
                  <a:satOff val="0"/>
                  <a:lumOff val="0"/>
                  <a:alphaOff val="0"/>
                </a:schemeClr>
              </a:effectRef>
              <a:fontRef idx="minor">
                <a:schemeClr val="tx1">
                  <a:hueOff val="0"/>
                  <a:satOff val="0"/>
                  <a:lumOff val="0"/>
                  <a:alphaOff val="0"/>
                </a:schemeClr>
              </a:fontRef>
            </p:style>
          </p:sp>
          <p:sp>
            <p:nvSpPr>
              <p:cNvPr id="5" name="Straight Connector 4"/>
              <p:cNvSpPr/>
              <p:nvPr/>
            </p:nvSpPr>
            <p:spPr>
              <a:xfrm>
                <a:off x="10403463" y="3495732"/>
                <a:ext cx="240159" cy="4146758"/>
              </a:xfrm>
              <a:custGeom>
                <a:avLst/>
                <a:gdLst/>
                <a:ahLst/>
                <a:cxnLst/>
                <a:rect l="0" t="0" r="0" b="0"/>
                <a:pathLst>
                  <a:path>
                    <a:moveTo>
                      <a:pt x="0" y="0"/>
                    </a:moveTo>
                    <a:lnTo>
                      <a:pt x="0" y="4146758"/>
                    </a:lnTo>
                    <a:lnTo>
                      <a:pt x="240159" y="4146758"/>
                    </a:lnTo>
                  </a:path>
                </a:pathLst>
              </a:custGeom>
              <a:noFill/>
              <a:ln w="38100">
                <a:solidFill>
                  <a:schemeClr val="tx1">
                    <a:lumMod val="65000"/>
                    <a:lumOff val="35000"/>
                  </a:schemeClr>
                </a:solidFill>
              </a:ln>
              <a:scene3d>
                <a:camera prst="orthographicFront"/>
                <a:lightRig rig="threePt" dir="t">
                  <a:rot lat="0" lon="0" rev="7500000"/>
                </a:lightRig>
              </a:scene3d>
              <a:sp3d z="-40000" prstMaterial="matte"/>
            </p:spPr>
            <p:style>
              <a:lnRef idx="2">
                <a:schemeClr val="dk2">
                  <a:shade val="80000"/>
                  <a:hueOff val="0"/>
                  <a:satOff val="0"/>
                  <a:lumOff val="0"/>
                  <a:alphaOff val="0"/>
                </a:schemeClr>
              </a:lnRef>
              <a:fillRef idx="0">
                <a:scrgbClr r="0" g="0" b="0"/>
              </a:fillRef>
              <a:effectRef idx="0">
                <a:schemeClr val="dk2">
                  <a:hueOff val="0"/>
                  <a:satOff val="0"/>
                  <a:lumOff val="0"/>
                  <a:alphaOff val="0"/>
                </a:schemeClr>
              </a:effectRef>
              <a:fontRef idx="minor">
                <a:schemeClr val="tx1">
                  <a:hueOff val="0"/>
                  <a:satOff val="0"/>
                  <a:lumOff val="0"/>
                  <a:alphaOff val="0"/>
                </a:schemeClr>
              </a:fontRef>
            </p:style>
          </p:sp>
          <p:sp>
            <p:nvSpPr>
              <p:cNvPr id="6" name="Straight Connector 5"/>
              <p:cNvSpPr/>
              <p:nvPr/>
            </p:nvSpPr>
            <p:spPr>
              <a:xfrm>
                <a:off x="10403463" y="3495732"/>
                <a:ext cx="240159" cy="3010002"/>
              </a:xfrm>
              <a:custGeom>
                <a:avLst/>
                <a:gdLst/>
                <a:ahLst/>
                <a:cxnLst/>
                <a:rect l="0" t="0" r="0" b="0"/>
                <a:pathLst>
                  <a:path>
                    <a:moveTo>
                      <a:pt x="0" y="0"/>
                    </a:moveTo>
                    <a:lnTo>
                      <a:pt x="0" y="3010002"/>
                    </a:lnTo>
                    <a:lnTo>
                      <a:pt x="240159" y="3010002"/>
                    </a:lnTo>
                  </a:path>
                </a:pathLst>
              </a:custGeom>
              <a:noFill/>
              <a:ln w="38100">
                <a:solidFill>
                  <a:schemeClr val="tx1">
                    <a:lumMod val="65000"/>
                    <a:lumOff val="35000"/>
                  </a:schemeClr>
                </a:solidFill>
              </a:ln>
              <a:scene3d>
                <a:camera prst="orthographicFront"/>
                <a:lightRig rig="threePt" dir="t">
                  <a:rot lat="0" lon="0" rev="7500000"/>
                </a:lightRig>
              </a:scene3d>
              <a:sp3d z="-40000" prstMaterial="matte"/>
            </p:spPr>
            <p:style>
              <a:lnRef idx="2">
                <a:schemeClr val="dk2">
                  <a:shade val="80000"/>
                  <a:hueOff val="0"/>
                  <a:satOff val="0"/>
                  <a:lumOff val="0"/>
                  <a:alphaOff val="0"/>
                </a:schemeClr>
              </a:lnRef>
              <a:fillRef idx="0">
                <a:scrgbClr r="0" g="0" b="0"/>
              </a:fillRef>
              <a:effectRef idx="0">
                <a:schemeClr val="dk2">
                  <a:hueOff val="0"/>
                  <a:satOff val="0"/>
                  <a:lumOff val="0"/>
                  <a:alphaOff val="0"/>
                </a:schemeClr>
              </a:effectRef>
              <a:fontRef idx="minor">
                <a:schemeClr val="tx1">
                  <a:hueOff val="0"/>
                  <a:satOff val="0"/>
                  <a:lumOff val="0"/>
                  <a:alphaOff val="0"/>
                </a:schemeClr>
              </a:fontRef>
            </p:style>
          </p:sp>
          <p:sp>
            <p:nvSpPr>
              <p:cNvPr id="7" name="Straight Connector 6"/>
              <p:cNvSpPr/>
              <p:nvPr/>
            </p:nvSpPr>
            <p:spPr>
              <a:xfrm>
                <a:off x="10403463" y="3495732"/>
                <a:ext cx="240159" cy="1873246"/>
              </a:xfrm>
              <a:custGeom>
                <a:avLst/>
                <a:gdLst/>
                <a:ahLst/>
                <a:cxnLst/>
                <a:rect l="0" t="0" r="0" b="0"/>
                <a:pathLst>
                  <a:path>
                    <a:moveTo>
                      <a:pt x="0" y="0"/>
                    </a:moveTo>
                    <a:lnTo>
                      <a:pt x="0" y="1873246"/>
                    </a:lnTo>
                    <a:lnTo>
                      <a:pt x="240159" y="1873246"/>
                    </a:lnTo>
                  </a:path>
                </a:pathLst>
              </a:custGeom>
              <a:noFill/>
              <a:ln w="38100">
                <a:solidFill>
                  <a:schemeClr val="tx1">
                    <a:lumMod val="65000"/>
                    <a:lumOff val="35000"/>
                  </a:schemeClr>
                </a:solidFill>
              </a:ln>
              <a:scene3d>
                <a:camera prst="orthographicFront"/>
                <a:lightRig rig="threePt" dir="t">
                  <a:rot lat="0" lon="0" rev="7500000"/>
                </a:lightRig>
              </a:scene3d>
              <a:sp3d z="-40000" prstMaterial="matte"/>
            </p:spPr>
            <p:style>
              <a:lnRef idx="2">
                <a:schemeClr val="dk2">
                  <a:shade val="80000"/>
                  <a:hueOff val="0"/>
                  <a:satOff val="0"/>
                  <a:lumOff val="0"/>
                  <a:alphaOff val="0"/>
                </a:schemeClr>
              </a:lnRef>
              <a:fillRef idx="0">
                <a:scrgbClr r="0" g="0" b="0"/>
              </a:fillRef>
              <a:effectRef idx="0">
                <a:schemeClr val="dk2">
                  <a:hueOff val="0"/>
                  <a:satOff val="0"/>
                  <a:lumOff val="0"/>
                  <a:alphaOff val="0"/>
                </a:schemeClr>
              </a:effectRef>
              <a:fontRef idx="minor">
                <a:schemeClr val="tx1">
                  <a:hueOff val="0"/>
                  <a:satOff val="0"/>
                  <a:lumOff val="0"/>
                  <a:alphaOff val="0"/>
                </a:schemeClr>
              </a:fontRef>
            </p:style>
          </p:sp>
          <p:sp>
            <p:nvSpPr>
              <p:cNvPr id="8" name="Straight Connector 7"/>
              <p:cNvSpPr/>
              <p:nvPr/>
            </p:nvSpPr>
            <p:spPr>
              <a:xfrm>
                <a:off x="10403463" y="3495732"/>
                <a:ext cx="240159" cy="736489"/>
              </a:xfrm>
              <a:custGeom>
                <a:avLst/>
                <a:gdLst/>
                <a:ahLst/>
                <a:cxnLst/>
                <a:rect l="0" t="0" r="0" b="0"/>
                <a:pathLst>
                  <a:path>
                    <a:moveTo>
                      <a:pt x="0" y="0"/>
                    </a:moveTo>
                    <a:lnTo>
                      <a:pt x="0" y="736489"/>
                    </a:lnTo>
                    <a:lnTo>
                      <a:pt x="240159" y="736489"/>
                    </a:lnTo>
                  </a:path>
                </a:pathLst>
              </a:custGeom>
              <a:noFill/>
              <a:ln w="38100">
                <a:solidFill>
                  <a:schemeClr val="tx1">
                    <a:lumMod val="65000"/>
                    <a:lumOff val="35000"/>
                  </a:schemeClr>
                </a:solidFill>
              </a:ln>
              <a:scene3d>
                <a:camera prst="orthographicFront"/>
                <a:lightRig rig="threePt" dir="t">
                  <a:rot lat="0" lon="0" rev="7500000"/>
                </a:lightRig>
              </a:scene3d>
              <a:sp3d z="-40000" prstMaterial="matte"/>
            </p:spPr>
            <p:style>
              <a:lnRef idx="2">
                <a:schemeClr val="dk2">
                  <a:shade val="80000"/>
                  <a:hueOff val="0"/>
                  <a:satOff val="0"/>
                  <a:lumOff val="0"/>
                  <a:alphaOff val="0"/>
                </a:schemeClr>
              </a:lnRef>
              <a:fillRef idx="0">
                <a:scrgbClr r="0" g="0" b="0"/>
              </a:fillRef>
              <a:effectRef idx="0">
                <a:schemeClr val="dk2">
                  <a:hueOff val="0"/>
                  <a:satOff val="0"/>
                  <a:lumOff val="0"/>
                  <a:alphaOff val="0"/>
                </a:schemeClr>
              </a:effectRef>
              <a:fontRef idx="minor">
                <a:schemeClr val="tx1">
                  <a:hueOff val="0"/>
                  <a:satOff val="0"/>
                  <a:lumOff val="0"/>
                  <a:alphaOff val="0"/>
                </a:schemeClr>
              </a:fontRef>
            </p:style>
          </p:sp>
          <p:sp>
            <p:nvSpPr>
              <p:cNvPr id="9" name="Straight Connector 8"/>
              <p:cNvSpPr/>
              <p:nvPr/>
            </p:nvSpPr>
            <p:spPr>
              <a:xfrm>
                <a:off x="9106600" y="2358976"/>
                <a:ext cx="1937288" cy="336223"/>
              </a:xfrm>
              <a:custGeom>
                <a:avLst/>
                <a:gdLst/>
                <a:ahLst/>
                <a:cxnLst/>
                <a:rect l="0" t="0" r="0" b="0"/>
                <a:pathLst>
                  <a:path>
                    <a:moveTo>
                      <a:pt x="0" y="0"/>
                    </a:moveTo>
                    <a:lnTo>
                      <a:pt x="0" y="168111"/>
                    </a:lnTo>
                    <a:lnTo>
                      <a:pt x="1937288" y="168111"/>
                    </a:lnTo>
                    <a:lnTo>
                      <a:pt x="1937288" y="336223"/>
                    </a:lnTo>
                  </a:path>
                </a:pathLst>
              </a:custGeom>
              <a:noFill/>
              <a:ln w="38100">
                <a:solidFill>
                  <a:schemeClr val="tx1">
                    <a:lumMod val="65000"/>
                    <a:lumOff val="35000"/>
                  </a:schemeClr>
                </a:solidFill>
              </a:ln>
              <a:scene3d>
                <a:camera prst="orthographicFront"/>
                <a:lightRig rig="threePt" dir="t">
                  <a:rot lat="0" lon="0" rev="7500000"/>
                </a:lightRig>
              </a:scene3d>
              <a:sp3d z="-40000" prstMaterial="matte"/>
            </p:spPr>
            <p:style>
              <a:lnRef idx="2">
                <a:schemeClr val="dk2">
                  <a:shade val="80000"/>
                  <a:hueOff val="0"/>
                  <a:satOff val="0"/>
                  <a:lumOff val="0"/>
                  <a:alphaOff val="0"/>
                </a:schemeClr>
              </a:lnRef>
              <a:fillRef idx="0">
                <a:scrgbClr r="0" g="0" b="0"/>
              </a:fillRef>
              <a:effectRef idx="0">
                <a:schemeClr val="dk2">
                  <a:hueOff val="0"/>
                  <a:satOff val="0"/>
                  <a:lumOff val="0"/>
                  <a:alphaOff val="0"/>
                </a:schemeClr>
              </a:effectRef>
              <a:fontRef idx="minor">
                <a:schemeClr val="tx1">
                  <a:hueOff val="0"/>
                  <a:satOff val="0"/>
                  <a:lumOff val="0"/>
                  <a:alphaOff val="0"/>
                </a:schemeClr>
              </a:fontRef>
            </p:style>
          </p:sp>
          <p:sp>
            <p:nvSpPr>
              <p:cNvPr id="10" name="Straight Connector 9"/>
              <p:cNvSpPr/>
              <p:nvPr/>
            </p:nvSpPr>
            <p:spPr>
              <a:xfrm>
                <a:off x="8466174" y="3495732"/>
                <a:ext cx="240159" cy="3010002"/>
              </a:xfrm>
              <a:custGeom>
                <a:avLst/>
                <a:gdLst/>
                <a:ahLst/>
                <a:cxnLst/>
                <a:rect l="0" t="0" r="0" b="0"/>
                <a:pathLst>
                  <a:path>
                    <a:moveTo>
                      <a:pt x="0" y="0"/>
                    </a:moveTo>
                    <a:lnTo>
                      <a:pt x="0" y="3010002"/>
                    </a:lnTo>
                    <a:lnTo>
                      <a:pt x="240159" y="3010002"/>
                    </a:lnTo>
                  </a:path>
                </a:pathLst>
              </a:custGeom>
              <a:noFill/>
              <a:ln w="38100">
                <a:solidFill>
                  <a:schemeClr val="tx1">
                    <a:lumMod val="65000"/>
                    <a:lumOff val="35000"/>
                  </a:schemeClr>
                </a:solidFill>
              </a:ln>
              <a:scene3d>
                <a:camera prst="orthographicFront"/>
                <a:lightRig rig="threePt" dir="t">
                  <a:rot lat="0" lon="0" rev="7500000"/>
                </a:lightRig>
              </a:scene3d>
              <a:sp3d z="-40000" prstMaterial="matte"/>
            </p:spPr>
            <p:style>
              <a:lnRef idx="2">
                <a:schemeClr val="dk2">
                  <a:shade val="80000"/>
                  <a:hueOff val="0"/>
                  <a:satOff val="0"/>
                  <a:lumOff val="0"/>
                  <a:alphaOff val="0"/>
                </a:schemeClr>
              </a:lnRef>
              <a:fillRef idx="0">
                <a:scrgbClr r="0" g="0" b="0"/>
              </a:fillRef>
              <a:effectRef idx="0">
                <a:schemeClr val="dk2">
                  <a:hueOff val="0"/>
                  <a:satOff val="0"/>
                  <a:lumOff val="0"/>
                  <a:alphaOff val="0"/>
                </a:schemeClr>
              </a:effectRef>
              <a:fontRef idx="minor">
                <a:schemeClr val="tx1">
                  <a:hueOff val="0"/>
                  <a:satOff val="0"/>
                  <a:lumOff val="0"/>
                  <a:alphaOff val="0"/>
                </a:schemeClr>
              </a:fontRef>
            </p:style>
          </p:sp>
          <p:sp>
            <p:nvSpPr>
              <p:cNvPr id="11" name="Straight Connector 10"/>
              <p:cNvSpPr/>
              <p:nvPr/>
            </p:nvSpPr>
            <p:spPr>
              <a:xfrm>
                <a:off x="8466174" y="3495732"/>
                <a:ext cx="240159" cy="1873246"/>
              </a:xfrm>
              <a:custGeom>
                <a:avLst/>
                <a:gdLst/>
                <a:ahLst/>
                <a:cxnLst/>
                <a:rect l="0" t="0" r="0" b="0"/>
                <a:pathLst>
                  <a:path>
                    <a:moveTo>
                      <a:pt x="0" y="0"/>
                    </a:moveTo>
                    <a:lnTo>
                      <a:pt x="0" y="1873246"/>
                    </a:lnTo>
                    <a:lnTo>
                      <a:pt x="240159" y="1873246"/>
                    </a:lnTo>
                  </a:path>
                </a:pathLst>
              </a:custGeom>
              <a:noFill/>
              <a:ln w="38100">
                <a:solidFill>
                  <a:schemeClr val="tx1">
                    <a:lumMod val="65000"/>
                    <a:lumOff val="35000"/>
                  </a:schemeClr>
                </a:solidFill>
              </a:ln>
              <a:scene3d>
                <a:camera prst="orthographicFront"/>
                <a:lightRig rig="threePt" dir="t">
                  <a:rot lat="0" lon="0" rev="7500000"/>
                </a:lightRig>
              </a:scene3d>
              <a:sp3d z="-40000" prstMaterial="matte"/>
            </p:spPr>
            <p:style>
              <a:lnRef idx="2">
                <a:schemeClr val="dk2">
                  <a:shade val="80000"/>
                  <a:hueOff val="0"/>
                  <a:satOff val="0"/>
                  <a:lumOff val="0"/>
                  <a:alphaOff val="0"/>
                </a:schemeClr>
              </a:lnRef>
              <a:fillRef idx="0">
                <a:scrgbClr r="0" g="0" b="0"/>
              </a:fillRef>
              <a:effectRef idx="0">
                <a:schemeClr val="dk2">
                  <a:hueOff val="0"/>
                  <a:satOff val="0"/>
                  <a:lumOff val="0"/>
                  <a:alphaOff val="0"/>
                </a:schemeClr>
              </a:effectRef>
              <a:fontRef idx="minor">
                <a:schemeClr val="tx1">
                  <a:hueOff val="0"/>
                  <a:satOff val="0"/>
                  <a:lumOff val="0"/>
                  <a:alphaOff val="0"/>
                </a:schemeClr>
              </a:fontRef>
            </p:style>
          </p:sp>
          <p:sp>
            <p:nvSpPr>
              <p:cNvPr id="12" name="Straight Connector 11"/>
              <p:cNvSpPr/>
              <p:nvPr/>
            </p:nvSpPr>
            <p:spPr>
              <a:xfrm>
                <a:off x="8466174" y="3495732"/>
                <a:ext cx="240159" cy="736489"/>
              </a:xfrm>
              <a:custGeom>
                <a:avLst/>
                <a:gdLst/>
                <a:ahLst/>
                <a:cxnLst/>
                <a:rect l="0" t="0" r="0" b="0"/>
                <a:pathLst>
                  <a:path>
                    <a:moveTo>
                      <a:pt x="0" y="0"/>
                    </a:moveTo>
                    <a:lnTo>
                      <a:pt x="0" y="736489"/>
                    </a:lnTo>
                    <a:lnTo>
                      <a:pt x="240159" y="736489"/>
                    </a:lnTo>
                  </a:path>
                </a:pathLst>
              </a:custGeom>
              <a:noFill/>
              <a:ln w="38100">
                <a:solidFill>
                  <a:schemeClr val="tx1">
                    <a:lumMod val="65000"/>
                    <a:lumOff val="35000"/>
                  </a:schemeClr>
                </a:solidFill>
              </a:ln>
              <a:scene3d>
                <a:camera prst="orthographicFront"/>
                <a:lightRig rig="threePt" dir="t">
                  <a:rot lat="0" lon="0" rev="7500000"/>
                </a:lightRig>
              </a:scene3d>
              <a:sp3d z="-40000" prstMaterial="matte"/>
            </p:spPr>
            <p:style>
              <a:lnRef idx="2">
                <a:schemeClr val="dk2">
                  <a:shade val="80000"/>
                  <a:hueOff val="0"/>
                  <a:satOff val="0"/>
                  <a:lumOff val="0"/>
                  <a:alphaOff val="0"/>
                </a:schemeClr>
              </a:lnRef>
              <a:fillRef idx="0">
                <a:scrgbClr r="0" g="0" b="0"/>
              </a:fillRef>
              <a:effectRef idx="0">
                <a:schemeClr val="dk2">
                  <a:hueOff val="0"/>
                  <a:satOff val="0"/>
                  <a:lumOff val="0"/>
                  <a:alphaOff val="0"/>
                </a:schemeClr>
              </a:effectRef>
              <a:fontRef idx="minor">
                <a:schemeClr val="tx1">
                  <a:hueOff val="0"/>
                  <a:satOff val="0"/>
                  <a:lumOff val="0"/>
                  <a:alphaOff val="0"/>
                </a:schemeClr>
              </a:fontRef>
            </p:style>
          </p:sp>
          <p:sp>
            <p:nvSpPr>
              <p:cNvPr id="13" name="Straight Connector 12"/>
              <p:cNvSpPr/>
              <p:nvPr/>
            </p:nvSpPr>
            <p:spPr>
              <a:xfrm>
                <a:off x="9060880" y="2358976"/>
                <a:ext cx="91440" cy="336223"/>
              </a:xfrm>
              <a:custGeom>
                <a:avLst/>
                <a:gdLst/>
                <a:ahLst/>
                <a:cxnLst/>
                <a:rect l="0" t="0" r="0" b="0"/>
                <a:pathLst>
                  <a:path>
                    <a:moveTo>
                      <a:pt x="45720" y="0"/>
                    </a:moveTo>
                    <a:lnTo>
                      <a:pt x="45720" y="336223"/>
                    </a:lnTo>
                  </a:path>
                </a:pathLst>
              </a:custGeom>
              <a:noFill/>
              <a:ln w="38100">
                <a:solidFill>
                  <a:schemeClr val="tx1">
                    <a:lumMod val="65000"/>
                    <a:lumOff val="35000"/>
                  </a:schemeClr>
                </a:solidFill>
              </a:ln>
              <a:scene3d>
                <a:camera prst="orthographicFront"/>
                <a:lightRig rig="threePt" dir="t">
                  <a:rot lat="0" lon="0" rev="7500000"/>
                </a:lightRig>
              </a:scene3d>
              <a:sp3d z="-40000" prstMaterial="matte"/>
            </p:spPr>
            <p:style>
              <a:lnRef idx="2">
                <a:schemeClr val="dk2">
                  <a:shade val="80000"/>
                  <a:hueOff val="0"/>
                  <a:satOff val="0"/>
                  <a:lumOff val="0"/>
                  <a:alphaOff val="0"/>
                </a:schemeClr>
              </a:lnRef>
              <a:fillRef idx="0">
                <a:scrgbClr r="0" g="0" b="0"/>
              </a:fillRef>
              <a:effectRef idx="0">
                <a:schemeClr val="dk2">
                  <a:hueOff val="0"/>
                  <a:satOff val="0"/>
                  <a:lumOff val="0"/>
                  <a:alphaOff val="0"/>
                </a:schemeClr>
              </a:effectRef>
              <a:fontRef idx="minor">
                <a:schemeClr val="tx1">
                  <a:hueOff val="0"/>
                  <a:satOff val="0"/>
                  <a:lumOff val="0"/>
                  <a:alphaOff val="0"/>
                </a:schemeClr>
              </a:fontRef>
            </p:style>
          </p:sp>
          <p:sp>
            <p:nvSpPr>
              <p:cNvPr id="14" name="Straight Connector 13"/>
              <p:cNvSpPr/>
              <p:nvPr/>
            </p:nvSpPr>
            <p:spPr>
              <a:xfrm>
                <a:off x="6528885" y="3495732"/>
                <a:ext cx="240159" cy="3010002"/>
              </a:xfrm>
              <a:custGeom>
                <a:avLst/>
                <a:gdLst/>
                <a:ahLst/>
                <a:cxnLst/>
                <a:rect l="0" t="0" r="0" b="0"/>
                <a:pathLst>
                  <a:path>
                    <a:moveTo>
                      <a:pt x="0" y="0"/>
                    </a:moveTo>
                    <a:lnTo>
                      <a:pt x="0" y="3010002"/>
                    </a:lnTo>
                    <a:lnTo>
                      <a:pt x="240159" y="3010002"/>
                    </a:lnTo>
                  </a:path>
                </a:pathLst>
              </a:custGeom>
              <a:noFill/>
              <a:ln w="38100">
                <a:solidFill>
                  <a:schemeClr val="tx1">
                    <a:lumMod val="65000"/>
                    <a:lumOff val="35000"/>
                  </a:schemeClr>
                </a:solidFill>
              </a:ln>
              <a:scene3d>
                <a:camera prst="orthographicFront"/>
                <a:lightRig rig="threePt" dir="t">
                  <a:rot lat="0" lon="0" rev="7500000"/>
                </a:lightRig>
              </a:scene3d>
              <a:sp3d z="-40000" prstMaterial="matte"/>
            </p:spPr>
            <p:style>
              <a:lnRef idx="2">
                <a:schemeClr val="dk2">
                  <a:shade val="80000"/>
                  <a:hueOff val="0"/>
                  <a:satOff val="0"/>
                  <a:lumOff val="0"/>
                  <a:alphaOff val="0"/>
                </a:schemeClr>
              </a:lnRef>
              <a:fillRef idx="0">
                <a:scrgbClr r="0" g="0" b="0"/>
              </a:fillRef>
              <a:effectRef idx="0">
                <a:schemeClr val="dk2">
                  <a:hueOff val="0"/>
                  <a:satOff val="0"/>
                  <a:lumOff val="0"/>
                  <a:alphaOff val="0"/>
                </a:schemeClr>
              </a:effectRef>
              <a:fontRef idx="minor">
                <a:schemeClr val="tx1">
                  <a:hueOff val="0"/>
                  <a:satOff val="0"/>
                  <a:lumOff val="0"/>
                  <a:alphaOff val="0"/>
                </a:schemeClr>
              </a:fontRef>
            </p:style>
          </p:sp>
          <p:sp>
            <p:nvSpPr>
              <p:cNvPr id="15" name="Straight Connector 14"/>
              <p:cNvSpPr/>
              <p:nvPr/>
            </p:nvSpPr>
            <p:spPr>
              <a:xfrm>
                <a:off x="6528885" y="3495732"/>
                <a:ext cx="240159" cy="1873246"/>
              </a:xfrm>
              <a:custGeom>
                <a:avLst/>
                <a:gdLst/>
                <a:ahLst/>
                <a:cxnLst/>
                <a:rect l="0" t="0" r="0" b="0"/>
                <a:pathLst>
                  <a:path>
                    <a:moveTo>
                      <a:pt x="0" y="0"/>
                    </a:moveTo>
                    <a:lnTo>
                      <a:pt x="0" y="1873246"/>
                    </a:lnTo>
                    <a:lnTo>
                      <a:pt x="240159" y="1873246"/>
                    </a:lnTo>
                  </a:path>
                </a:pathLst>
              </a:custGeom>
              <a:noFill/>
              <a:ln w="38100">
                <a:solidFill>
                  <a:schemeClr val="tx1">
                    <a:lumMod val="65000"/>
                    <a:lumOff val="35000"/>
                  </a:schemeClr>
                </a:solidFill>
              </a:ln>
              <a:scene3d>
                <a:camera prst="orthographicFront"/>
                <a:lightRig rig="threePt" dir="t">
                  <a:rot lat="0" lon="0" rev="7500000"/>
                </a:lightRig>
              </a:scene3d>
              <a:sp3d z="-40000" prstMaterial="matte"/>
            </p:spPr>
            <p:style>
              <a:lnRef idx="2">
                <a:schemeClr val="dk2">
                  <a:shade val="80000"/>
                  <a:hueOff val="0"/>
                  <a:satOff val="0"/>
                  <a:lumOff val="0"/>
                  <a:alphaOff val="0"/>
                </a:schemeClr>
              </a:lnRef>
              <a:fillRef idx="0">
                <a:scrgbClr r="0" g="0" b="0"/>
              </a:fillRef>
              <a:effectRef idx="0">
                <a:schemeClr val="dk2">
                  <a:hueOff val="0"/>
                  <a:satOff val="0"/>
                  <a:lumOff val="0"/>
                  <a:alphaOff val="0"/>
                </a:schemeClr>
              </a:effectRef>
              <a:fontRef idx="minor">
                <a:schemeClr val="tx1">
                  <a:hueOff val="0"/>
                  <a:satOff val="0"/>
                  <a:lumOff val="0"/>
                  <a:alphaOff val="0"/>
                </a:schemeClr>
              </a:fontRef>
            </p:style>
          </p:sp>
          <p:sp>
            <p:nvSpPr>
              <p:cNvPr id="16" name="Straight Connector 15"/>
              <p:cNvSpPr/>
              <p:nvPr/>
            </p:nvSpPr>
            <p:spPr>
              <a:xfrm>
                <a:off x="6528885" y="3495732"/>
                <a:ext cx="154758" cy="752636"/>
              </a:xfrm>
              <a:custGeom>
                <a:avLst/>
                <a:gdLst/>
                <a:ahLst/>
                <a:cxnLst/>
                <a:rect l="0" t="0" r="0" b="0"/>
                <a:pathLst>
                  <a:path>
                    <a:moveTo>
                      <a:pt x="0" y="0"/>
                    </a:moveTo>
                    <a:lnTo>
                      <a:pt x="0" y="752636"/>
                    </a:lnTo>
                    <a:lnTo>
                      <a:pt x="154758" y="752636"/>
                    </a:lnTo>
                  </a:path>
                </a:pathLst>
              </a:custGeom>
              <a:noFill/>
              <a:ln w="38100">
                <a:solidFill>
                  <a:schemeClr val="tx1">
                    <a:lumMod val="65000"/>
                    <a:lumOff val="35000"/>
                  </a:schemeClr>
                </a:solidFill>
              </a:ln>
              <a:scene3d>
                <a:camera prst="orthographicFront"/>
                <a:lightRig rig="threePt" dir="t">
                  <a:rot lat="0" lon="0" rev="7500000"/>
                </a:lightRig>
              </a:scene3d>
              <a:sp3d z="-40000" prstMaterial="matte"/>
            </p:spPr>
            <p:style>
              <a:lnRef idx="2">
                <a:schemeClr val="dk2">
                  <a:shade val="80000"/>
                  <a:hueOff val="0"/>
                  <a:satOff val="0"/>
                  <a:lumOff val="0"/>
                  <a:alphaOff val="0"/>
                </a:schemeClr>
              </a:lnRef>
              <a:fillRef idx="0">
                <a:scrgbClr r="0" g="0" b="0"/>
              </a:fillRef>
              <a:effectRef idx="0">
                <a:schemeClr val="dk2">
                  <a:hueOff val="0"/>
                  <a:satOff val="0"/>
                  <a:lumOff val="0"/>
                  <a:alphaOff val="0"/>
                </a:schemeClr>
              </a:effectRef>
              <a:fontRef idx="minor">
                <a:schemeClr val="tx1">
                  <a:hueOff val="0"/>
                  <a:satOff val="0"/>
                  <a:lumOff val="0"/>
                  <a:alphaOff val="0"/>
                </a:schemeClr>
              </a:fontRef>
            </p:style>
          </p:sp>
          <p:sp>
            <p:nvSpPr>
              <p:cNvPr id="17" name="Straight Connector 16"/>
              <p:cNvSpPr/>
              <p:nvPr/>
            </p:nvSpPr>
            <p:spPr>
              <a:xfrm>
                <a:off x="7169311" y="2358976"/>
                <a:ext cx="1937288" cy="336223"/>
              </a:xfrm>
              <a:custGeom>
                <a:avLst/>
                <a:gdLst/>
                <a:ahLst/>
                <a:cxnLst/>
                <a:rect l="0" t="0" r="0" b="0"/>
                <a:pathLst>
                  <a:path>
                    <a:moveTo>
                      <a:pt x="1937288" y="0"/>
                    </a:moveTo>
                    <a:lnTo>
                      <a:pt x="1937288" y="168111"/>
                    </a:lnTo>
                    <a:lnTo>
                      <a:pt x="0" y="168111"/>
                    </a:lnTo>
                    <a:lnTo>
                      <a:pt x="0" y="336223"/>
                    </a:lnTo>
                  </a:path>
                </a:pathLst>
              </a:custGeom>
              <a:noFill/>
              <a:ln w="38100">
                <a:solidFill>
                  <a:schemeClr val="tx1">
                    <a:lumMod val="65000"/>
                    <a:lumOff val="35000"/>
                  </a:schemeClr>
                </a:solidFill>
              </a:ln>
              <a:scene3d>
                <a:camera prst="orthographicFront"/>
                <a:lightRig rig="threePt" dir="t">
                  <a:rot lat="0" lon="0" rev="7500000"/>
                </a:lightRig>
              </a:scene3d>
              <a:sp3d z="-40000" prstMaterial="matte"/>
            </p:spPr>
            <p:style>
              <a:lnRef idx="2">
                <a:schemeClr val="dk2">
                  <a:shade val="80000"/>
                  <a:hueOff val="0"/>
                  <a:satOff val="0"/>
                  <a:lumOff val="0"/>
                  <a:alphaOff val="0"/>
                </a:schemeClr>
              </a:lnRef>
              <a:fillRef idx="0">
                <a:scrgbClr r="0" g="0" b="0"/>
              </a:fillRef>
              <a:effectRef idx="0">
                <a:schemeClr val="dk2">
                  <a:hueOff val="0"/>
                  <a:satOff val="0"/>
                  <a:lumOff val="0"/>
                  <a:alphaOff val="0"/>
                </a:schemeClr>
              </a:effectRef>
              <a:fontRef idx="minor">
                <a:schemeClr val="tx1">
                  <a:hueOff val="0"/>
                  <a:satOff val="0"/>
                  <a:lumOff val="0"/>
                  <a:alphaOff val="0"/>
                </a:schemeClr>
              </a:fontRef>
            </p:style>
          </p:sp>
          <p:sp>
            <p:nvSpPr>
              <p:cNvPr id="18" name="Straight Connector 17"/>
              <p:cNvSpPr/>
              <p:nvPr/>
            </p:nvSpPr>
            <p:spPr>
              <a:xfrm>
                <a:off x="6200667" y="1222220"/>
                <a:ext cx="2905933" cy="336223"/>
              </a:xfrm>
              <a:custGeom>
                <a:avLst/>
                <a:gdLst/>
                <a:ahLst/>
                <a:cxnLst/>
                <a:rect l="0" t="0" r="0" b="0"/>
                <a:pathLst>
                  <a:path>
                    <a:moveTo>
                      <a:pt x="0" y="0"/>
                    </a:moveTo>
                    <a:lnTo>
                      <a:pt x="0" y="168111"/>
                    </a:lnTo>
                    <a:lnTo>
                      <a:pt x="2905933" y="168111"/>
                    </a:lnTo>
                    <a:lnTo>
                      <a:pt x="2905933" y="336223"/>
                    </a:lnTo>
                  </a:path>
                </a:pathLst>
              </a:custGeom>
              <a:noFill/>
              <a:ln w="38100">
                <a:solidFill>
                  <a:schemeClr val="tx1">
                    <a:lumMod val="65000"/>
                    <a:lumOff val="35000"/>
                  </a:schemeClr>
                </a:solidFill>
              </a:ln>
              <a:scene3d>
                <a:camera prst="orthographicFront"/>
                <a:lightRig rig="threePt" dir="t">
                  <a:rot lat="0" lon="0" rev="7500000"/>
                </a:lightRig>
              </a:scene3d>
              <a:sp3d z="-40000" prstMaterial="matte"/>
            </p:spPr>
            <p:style>
              <a:lnRef idx="2">
                <a:schemeClr val="dk2">
                  <a:shade val="60000"/>
                  <a:hueOff val="0"/>
                  <a:satOff val="0"/>
                  <a:lumOff val="0"/>
                  <a:alphaOff val="0"/>
                </a:schemeClr>
              </a:lnRef>
              <a:fillRef idx="0">
                <a:scrgbClr r="0" g="0" b="0"/>
              </a:fillRef>
              <a:effectRef idx="0">
                <a:schemeClr val="dk2">
                  <a:hueOff val="0"/>
                  <a:satOff val="0"/>
                  <a:lumOff val="0"/>
                  <a:alphaOff val="0"/>
                </a:schemeClr>
              </a:effectRef>
              <a:fontRef idx="minor">
                <a:schemeClr val="tx1">
                  <a:hueOff val="0"/>
                  <a:satOff val="0"/>
                  <a:lumOff val="0"/>
                  <a:alphaOff val="0"/>
                </a:schemeClr>
              </a:fontRef>
            </p:style>
          </p:sp>
          <p:sp>
            <p:nvSpPr>
              <p:cNvPr id="19" name="Straight Connector 18"/>
              <p:cNvSpPr/>
              <p:nvPr/>
            </p:nvSpPr>
            <p:spPr>
              <a:xfrm>
                <a:off x="3294734" y="2358976"/>
                <a:ext cx="1937288" cy="336223"/>
              </a:xfrm>
              <a:custGeom>
                <a:avLst/>
                <a:gdLst/>
                <a:ahLst/>
                <a:cxnLst/>
                <a:rect l="0" t="0" r="0" b="0"/>
                <a:pathLst>
                  <a:path>
                    <a:moveTo>
                      <a:pt x="0" y="0"/>
                    </a:moveTo>
                    <a:lnTo>
                      <a:pt x="0" y="168111"/>
                    </a:lnTo>
                    <a:lnTo>
                      <a:pt x="1937288" y="168111"/>
                    </a:lnTo>
                    <a:lnTo>
                      <a:pt x="1937288" y="336223"/>
                    </a:lnTo>
                  </a:path>
                </a:pathLst>
              </a:custGeom>
              <a:noFill/>
              <a:ln w="38100">
                <a:solidFill>
                  <a:schemeClr val="tx1">
                    <a:lumMod val="65000"/>
                    <a:lumOff val="35000"/>
                  </a:schemeClr>
                </a:solidFill>
              </a:ln>
              <a:scene3d>
                <a:camera prst="orthographicFront"/>
                <a:lightRig rig="threePt" dir="t">
                  <a:rot lat="0" lon="0" rev="7500000"/>
                </a:lightRig>
              </a:scene3d>
              <a:sp3d z="-40000" prstMaterial="matte"/>
            </p:spPr>
            <p:style>
              <a:lnRef idx="2">
                <a:schemeClr val="dk2">
                  <a:shade val="80000"/>
                  <a:hueOff val="0"/>
                  <a:satOff val="0"/>
                  <a:lumOff val="0"/>
                  <a:alphaOff val="0"/>
                </a:schemeClr>
              </a:lnRef>
              <a:fillRef idx="0">
                <a:scrgbClr r="0" g="0" b="0"/>
              </a:fillRef>
              <a:effectRef idx="0">
                <a:schemeClr val="dk2">
                  <a:hueOff val="0"/>
                  <a:satOff val="0"/>
                  <a:lumOff val="0"/>
                  <a:alphaOff val="0"/>
                </a:schemeClr>
              </a:effectRef>
              <a:fontRef idx="minor">
                <a:schemeClr val="tx1">
                  <a:hueOff val="0"/>
                  <a:satOff val="0"/>
                  <a:lumOff val="0"/>
                  <a:alphaOff val="0"/>
                </a:schemeClr>
              </a:fontRef>
            </p:style>
          </p:sp>
          <p:sp>
            <p:nvSpPr>
              <p:cNvPr id="20" name="Straight Connector 19"/>
              <p:cNvSpPr/>
              <p:nvPr/>
            </p:nvSpPr>
            <p:spPr>
              <a:xfrm>
                <a:off x="3249014" y="2358976"/>
                <a:ext cx="91440" cy="336223"/>
              </a:xfrm>
              <a:custGeom>
                <a:avLst/>
                <a:gdLst/>
                <a:ahLst/>
                <a:cxnLst/>
                <a:rect l="0" t="0" r="0" b="0"/>
                <a:pathLst>
                  <a:path>
                    <a:moveTo>
                      <a:pt x="45720" y="0"/>
                    </a:moveTo>
                    <a:lnTo>
                      <a:pt x="45720" y="336223"/>
                    </a:lnTo>
                  </a:path>
                </a:pathLst>
              </a:custGeom>
              <a:noFill/>
              <a:ln w="38100">
                <a:solidFill>
                  <a:schemeClr val="tx1">
                    <a:lumMod val="65000"/>
                    <a:lumOff val="35000"/>
                  </a:schemeClr>
                </a:solidFill>
              </a:ln>
              <a:scene3d>
                <a:camera prst="orthographicFront"/>
                <a:lightRig rig="threePt" dir="t">
                  <a:rot lat="0" lon="0" rev="7500000"/>
                </a:lightRig>
              </a:scene3d>
              <a:sp3d z="-40000" prstMaterial="matte"/>
            </p:spPr>
            <p:style>
              <a:lnRef idx="2">
                <a:schemeClr val="dk2">
                  <a:shade val="80000"/>
                  <a:hueOff val="0"/>
                  <a:satOff val="0"/>
                  <a:lumOff val="0"/>
                  <a:alphaOff val="0"/>
                </a:schemeClr>
              </a:lnRef>
              <a:fillRef idx="0">
                <a:scrgbClr r="0" g="0" b="0"/>
              </a:fillRef>
              <a:effectRef idx="0">
                <a:schemeClr val="dk2">
                  <a:hueOff val="0"/>
                  <a:satOff val="0"/>
                  <a:lumOff val="0"/>
                  <a:alphaOff val="0"/>
                </a:schemeClr>
              </a:effectRef>
              <a:fontRef idx="minor">
                <a:schemeClr val="tx1">
                  <a:hueOff val="0"/>
                  <a:satOff val="0"/>
                  <a:lumOff val="0"/>
                  <a:alphaOff val="0"/>
                </a:schemeClr>
              </a:fontRef>
            </p:style>
          </p:sp>
          <p:sp>
            <p:nvSpPr>
              <p:cNvPr id="22" name="Straight Connector 21"/>
              <p:cNvSpPr/>
              <p:nvPr/>
            </p:nvSpPr>
            <p:spPr>
              <a:xfrm>
                <a:off x="1357445" y="2358976"/>
                <a:ext cx="1937288" cy="336223"/>
              </a:xfrm>
              <a:custGeom>
                <a:avLst/>
                <a:gdLst/>
                <a:ahLst/>
                <a:cxnLst/>
                <a:rect l="0" t="0" r="0" b="0"/>
                <a:pathLst>
                  <a:path>
                    <a:moveTo>
                      <a:pt x="1937288" y="0"/>
                    </a:moveTo>
                    <a:lnTo>
                      <a:pt x="1937288" y="168111"/>
                    </a:lnTo>
                    <a:lnTo>
                      <a:pt x="0" y="168111"/>
                    </a:lnTo>
                    <a:lnTo>
                      <a:pt x="0" y="336223"/>
                    </a:lnTo>
                  </a:path>
                </a:pathLst>
              </a:custGeom>
              <a:noFill/>
              <a:ln w="38100">
                <a:solidFill>
                  <a:schemeClr val="tx1">
                    <a:lumMod val="65000"/>
                    <a:lumOff val="35000"/>
                  </a:schemeClr>
                </a:solidFill>
              </a:ln>
              <a:scene3d>
                <a:camera prst="orthographicFront"/>
                <a:lightRig rig="threePt" dir="t">
                  <a:rot lat="0" lon="0" rev="7500000"/>
                </a:lightRig>
              </a:scene3d>
              <a:sp3d z="-40000" prstMaterial="matte"/>
            </p:spPr>
            <p:style>
              <a:lnRef idx="2">
                <a:schemeClr val="dk2">
                  <a:shade val="80000"/>
                  <a:hueOff val="0"/>
                  <a:satOff val="0"/>
                  <a:lumOff val="0"/>
                  <a:alphaOff val="0"/>
                </a:schemeClr>
              </a:lnRef>
              <a:fillRef idx="0">
                <a:scrgbClr r="0" g="0" b="0"/>
              </a:fillRef>
              <a:effectRef idx="0">
                <a:schemeClr val="dk2">
                  <a:hueOff val="0"/>
                  <a:satOff val="0"/>
                  <a:lumOff val="0"/>
                  <a:alphaOff val="0"/>
                </a:schemeClr>
              </a:effectRef>
              <a:fontRef idx="minor">
                <a:schemeClr val="tx1">
                  <a:hueOff val="0"/>
                  <a:satOff val="0"/>
                  <a:lumOff val="0"/>
                  <a:alphaOff val="0"/>
                </a:schemeClr>
              </a:fontRef>
            </p:style>
          </p:sp>
          <p:sp>
            <p:nvSpPr>
              <p:cNvPr id="23" name="Straight Connector 22"/>
              <p:cNvSpPr/>
              <p:nvPr/>
            </p:nvSpPr>
            <p:spPr>
              <a:xfrm>
                <a:off x="3294734" y="1222220"/>
                <a:ext cx="2905933" cy="336223"/>
              </a:xfrm>
              <a:custGeom>
                <a:avLst/>
                <a:gdLst/>
                <a:ahLst/>
                <a:cxnLst/>
                <a:rect l="0" t="0" r="0" b="0"/>
                <a:pathLst>
                  <a:path>
                    <a:moveTo>
                      <a:pt x="2905933" y="0"/>
                    </a:moveTo>
                    <a:lnTo>
                      <a:pt x="2905933" y="168111"/>
                    </a:lnTo>
                    <a:lnTo>
                      <a:pt x="0" y="168111"/>
                    </a:lnTo>
                    <a:lnTo>
                      <a:pt x="0" y="336223"/>
                    </a:lnTo>
                  </a:path>
                </a:pathLst>
              </a:custGeom>
              <a:noFill/>
              <a:ln w="38100">
                <a:solidFill>
                  <a:schemeClr val="tx1">
                    <a:lumMod val="65000"/>
                    <a:lumOff val="35000"/>
                  </a:schemeClr>
                </a:solidFill>
              </a:ln>
              <a:scene3d>
                <a:camera prst="orthographicFront"/>
                <a:lightRig rig="threePt" dir="t">
                  <a:rot lat="0" lon="0" rev="7500000"/>
                </a:lightRig>
              </a:scene3d>
              <a:sp3d z="-40000" prstMaterial="matte"/>
            </p:spPr>
            <p:style>
              <a:lnRef idx="2">
                <a:schemeClr val="dk2">
                  <a:shade val="60000"/>
                  <a:hueOff val="0"/>
                  <a:satOff val="0"/>
                  <a:lumOff val="0"/>
                  <a:alphaOff val="0"/>
                </a:schemeClr>
              </a:lnRef>
              <a:fillRef idx="0">
                <a:scrgbClr r="0" g="0" b="0"/>
              </a:fillRef>
              <a:effectRef idx="0">
                <a:schemeClr val="dk2">
                  <a:hueOff val="0"/>
                  <a:satOff val="0"/>
                  <a:lumOff val="0"/>
                  <a:alphaOff val="0"/>
                </a:schemeClr>
              </a:effectRef>
              <a:fontRef idx="minor">
                <a:schemeClr val="tx1">
                  <a:hueOff val="0"/>
                  <a:satOff val="0"/>
                  <a:lumOff val="0"/>
                  <a:alphaOff val="0"/>
                </a:schemeClr>
              </a:fontRef>
            </p:style>
          </p:sp>
          <p:grpSp>
            <p:nvGrpSpPr>
              <p:cNvPr id="24" name="Group 23"/>
              <p:cNvGrpSpPr/>
              <p:nvPr/>
            </p:nvGrpSpPr>
            <p:grpSpPr>
              <a:xfrm>
                <a:off x="4574169" y="421687"/>
                <a:ext cx="3252996" cy="800532"/>
                <a:chOff x="4345569" y="2586"/>
                <a:chExt cx="3252996" cy="800532"/>
              </a:xfrm>
              <a:scene3d>
                <a:camera prst="orthographicFront"/>
                <a:lightRig rig="soft" dir="t"/>
              </a:scene3d>
            </p:grpSpPr>
            <p:sp>
              <p:nvSpPr>
                <p:cNvPr id="85" name="Rectangle 84"/>
                <p:cNvSpPr/>
                <p:nvPr/>
              </p:nvSpPr>
              <p:spPr>
                <a:xfrm>
                  <a:off x="4345569" y="2586"/>
                  <a:ext cx="3252996" cy="800532"/>
                </a:xfrm>
                <a:prstGeom prst="rect">
                  <a:avLst/>
                </a:prstGeom>
                <a:solidFill>
                  <a:srgbClr val="A08E8E">
                    <a:alpha val="40000"/>
                  </a:srgbClr>
                </a:solidFill>
                <a:sp3d prstMaterial="powder">
                  <a:bevelT w="152400" h="50800" prst="softRound"/>
                </a:sp3d>
              </p:spPr>
              <p:style>
                <a:lnRef idx="0">
                  <a:schemeClr val="dk2">
                    <a:shade val="80000"/>
                    <a:hueOff val="0"/>
                    <a:satOff val="0"/>
                    <a:lumOff val="0"/>
                    <a:alphaOff val="0"/>
                  </a:schemeClr>
                </a:lnRef>
                <a:fillRef idx="3">
                  <a:schemeClr val="lt1">
                    <a:hueOff val="0"/>
                    <a:satOff val="0"/>
                    <a:lumOff val="0"/>
                    <a:alphaOff val="0"/>
                  </a:schemeClr>
                </a:fillRef>
                <a:effectRef idx="2">
                  <a:schemeClr val="lt1">
                    <a:hueOff val="0"/>
                    <a:satOff val="0"/>
                    <a:lumOff val="0"/>
                    <a:alphaOff val="0"/>
                  </a:schemeClr>
                </a:effectRef>
                <a:fontRef idx="minor">
                  <a:schemeClr val="dk2">
                    <a:hueOff val="0"/>
                    <a:satOff val="0"/>
                    <a:lumOff val="0"/>
                    <a:alphaOff val="0"/>
                  </a:schemeClr>
                </a:fontRef>
              </p:style>
            </p:sp>
            <p:sp>
              <p:nvSpPr>
                <p:cNvPr id="86" name="Rectangle 85"/>
                <p:cNvSpPr/>
                <p:nvPr/>
              </p:nvSpPr>
              <p:spPr>
                <a:xfrm>
                  <a:off x="4345569" y="2586"/>
                  <a:ext cx="3252996" cy="800532"/>
                </a:xfrm>
                <a:prstGeom prst="rect">
                  <a:avLst/>
                </a:prstGeom>
                <a:sp3d/>
              </p:spPr>
              <p:style>
                <a:lnRef idx="0">
                  <a:scrgbClr r="0" g="0" b="0"/>
                </a:lnRef>
                <a:fillRef idx="0">
                  <a:scrgbClr r="0" g="0" b="0"/>
                </a:fillRef>
                <a:effectRef idx="0">
                  <a:scrgbClr r="0" g="0" b="0"/>
                </a:effectRef>
                <a:fontRef idx="minor">
                  <a:schemeClr val="dk2">
                    <a:hueOff val="0"/>
                    <a:satOff val="0"/>
                    <a:lumOff val="0"/>
                    <a:alphaOff val="0"/>
                  </a:schemeClr>
                </a:fontRef>
              </p:style>
              <p:txBody>
                <a:bodyPr spcFirstLastPara="0" vert="horz" wrap="square" lIns="20320" tIns="20320" rIns="20320" bIns="20320" numCol="1" spcCol="1270" anchor="ctr" anchorCtr="0">
                  <a:noAutofit/>
                </a:bodyPr>
                <a:lstStyle/>
                <a:p>
                  <a:pPr algn="ctr" defTabSz="1422229">
                    <a:lnSpc>
                      <a:spcPct val="90000"/>
                    </a:lnSpc>
                    <a:spcBef>
                      <a:spcPct val="0"/>
                    </a:spcBef>
                    <a:spcAft>
                      <a:spcPct val="35000"/>
                    </a:spcAft>
                  </a:pPr>
                  <a:r>
                    <a:rPr lang="fa-IR" sz="3200" dirty="0">
                      <a:solidFill>
                        <a:srgbClr val="5C5C5C"/>
                      </a:solidFill>
                      <a:cs typeface="B Kamran" pitchFamily="2" charset="-78"/>
                    </a:rPr>
                    <a:t>مبانی و اصول طراحی شهری</a:t>
                  </a:r>
                  <a:endParaRPr lang="en-US" sz="3200" dirty="0">
                    <a:solidFill>
                      <a:srgbClr val="5C5C5C"/>
                    </a:solidFill>
                    <a:cs typeface="B Kamran" pitchFamily="2" charset="-78"/>
                  </a:endParaRPr>
                </a:p>
              </p:txBody>
            </p:sp>
          </p:grpSp>
          <p:grpSp>
            <p:nvGrpSpPr>
              <p:cNvPr id="25" name="Group 24"/>
              <p:cNvGrpSpPr/>
              <p:nvPr/>
            </p:nvGrpSpPr>
            <p:grpSpPr>
              <a:xfrm>
                <a:off x="2494201" y="1558443"/>
                <a:ext cx="1601065" cy="800532"/>
                <a:chOff x="2265601" y="1139342"/>
                <a:chExt cx="1601065" cy="800532"/>
              </a:xfrm>
              <a:scene3d>
                <a:camera prst="orthographicFront"/>
                <a:lightRig rig="soft" dir="t"/>
              </a:scene3d>
            </p:grpSpPr>
            <p:sp>
              <p:nvSpPr>
                <p:cNvPr id="83" name="Rectangle 82"/>
                <p:cNvSpPr/>
                <p:nvPr/>
              </p:nvSpPr>
              <p:spPr>
                <a:xfrm>
                  <a:off x="2265601" y="1139342"/>
                  <a:ext cx="1601065" cy="800532"/>
                </a:xfrm>
                <a:prstGeom prst="rect">
                  <a:avLst/>
                </a:prstGeom>
                <a:solidFill>
                  <a:srgbClr val="A08E8E">
                    <a:alpha val="40000"/>
                  </a:srgbClr>
                </a:solidFill>
                <a:sp3d prstMaterial="powder">
                  <a:bevelT w="152400" h="50800" prst="softRound"/>
                </a:sp3d>
              </p:spPr>
              <p:style>
                <a:lnRef idx="0">
                  <a:schemeClr val="dk2">
                    <a:shade val="80000"/>
                    <a:hueOff val="0"/>
                    <a:satOff val="0"/>
                    <a:lumOff val="0"/>
                    <a:alphaOff val="0"/>
                  </a:schemeClr>
                </a:lnRef>
                <a:fillRef idx="3">
                  <a:schemeClr val="lt1">
                    <a:hueOff val="0"/>
                    <a:satOff val="0"/>
                    <a:lumOff val="0"/>
                    <a:alphaOff val="0"/>
                  </a:schemeClr>
                </a:fillRef>
                <a:effectRef idx="2">
                  <a:schemeClr val="lt1">
                    <a:hueOff val="0"/>
                    <a:satOff val="0"/>
                    <a:lumOff val="0"/>
                    <a:alphaOff val="0"/>
                  </a:schemeClr>
                </a:effectRef>
                <a:fontRef idx="minor">
                  <a:schemeClr val="dk2">
                    <a:hueOff val="0"/>
                    <a:satOff val="0"/>
                    <a:lumOff val="0"/>
                    <a:alphaOff val="0"/>
                  </a:schemeClr>
                </a:fontRef>
              </p:style>
            </p:sp>
            <p:sp>
              <p:nvSpPr>
                <p:cNvPr id="84" name="Rectangle 83"/>
                <p:cNvSpPr/>
                <p:nvPr/>
              </p:nvSpPr>
              <p:spPr>
                <a:xfrm>
                  <a:off x="2265601" y="1139342"/>
                  <a:ext cx="1601065" cy="800532"/>
                </a:xfrm>
                <a:prstGeom prst="rect">
                  <a:avLst/>
                </a:prstGeom>
                <a:sp3d/>
              </p:spPr>
              <p:style>
                <a:lnRef idx="0">
                  <a:scrgbClr r="0" g="0" b="0"/>
                </a:lnRef>
                <a:fillRef idx="0">
                  <a:scrgbClr r="0" g="0" b="0"/>
                </a:fillRef>
                <a:effectRef idx="0">
                  <a:scrgbClr r="0" g="0" b="0"/>
                </a:effectRef>
                <a:fontRef idx="minor">
                  <a:schemeClr val="dk2">
                    <a:hueOff val="0"/>
                    <a:satOff val="0"/>
                    <a:lumOff val="0"/>
                    <a:alphaOff val="0"/>
                  </a:schemeClr>
                </a:fontRef>
              </p:style>
              <p:txBody>
                <a:bodyPr spcFirstLastPara="0" vert="horz" wrap="square" lIns="17780" tIns="17780" rIns="17780" bIns="17780" numCol="1" spcCol="1270" anchor="ctr" anchorCtr="0">
                  <a:noAutofit/>
                </a:bodyPr>
                <a:lstStyle/>
                <a:p>
                  <a:pPr algn="ctr" defTabSz="1244450">
                    <a:lnSpc>
                      <a:spcPct val="90000"/>
                    </a:lnSpc>
                    <a:spcBef>
                      <a:spcPct val="0"/>
                    </a:spcBef>
                    <a:spcAft>
                      <a:spcPct val="35000"/>
                    </a:spcAft>
                  </a:pPr>
                  <a:r>
                    <a:rPr lang="fa-IR" sz="2800" dirty="0">
                      <a:solidFill>
                        <a:srgbClr val="5C5C5C"/>
                      </a:solidFill>
                      <a:cs typeface="B Kamran" pitchFamily="2" charset="-78"/>
                    </a:rPr>
                    <a:t>مرحله طراحی</a:t>
                  </a:r>
                  <a:endParaRPr lang="en-US" sz="2800" dirty="0">
                    <a:solidFill>
                      <a:srgbClr val="5C5C5C"/>
                    </a:solidFill>
                    <a:cs typeface="B Kamran" pitchFamily="2" charset="-78"/>
                  </a:endParaRPr>
                </a:p>
              </p:txBody>
            </p:sp>
          </p:grpSp>
          <p:grpSp>
            <p:nvGrpSpPr>
              <p:cNvPr id="26" name="Group 25"/>
              <p:cNvGrpSpPr/>
              <p:nvPr/>
            </p:nvGrpSpPr>
            <p:grpSpPr>
              <a:xfrm>
                <a:off x="556912" y="2695200"/>
                <a:ext cx="1601065" cy="800532"/>
                <a:chOff x="328312" y="2276099"/>
                <a:chExt cx="1601065" cy="800532"/>
              </a:xfrm>
              <a:scene3d>
                <a:camera prst="orthographicFront"/>
                <a:lightRig rig="soft" dir="t"/>
              </a:scene3d>
            </p:grpSpPr>
            <p:sp>
              <p:nvSpPr>
                <p:cNvPr id="81" name="Rectangle 80"/>
                <p:cNvSpPr/>
                <p:nvPr/>
              </p:nvSpPr>
              <p:spPr>
                <a:xfrm>
                  <a:off x="328312" y="2276099"/>
                  <a:ext cx="1601065" cy="800532"/>
                </a:xfrm>
                <a:prstGeom prst="rect">
                  <a:avLst/>
                </a:prstGeom>
                <a:solidFill>
                  <a:srgbClr val="A08E8E">
                    <a:alpha val="40000"/>
                  </a:srgbClr>
                </a:solidFill>
                <a:sp3d prstMaterial="powder">
                  <a:bevelT w="152400" h="50800" prst="softRound"/>
                </a:sp3d>
              </p:spPr>
              <p:style>
                <a:lnRef idx="0">
                  <a:schemeClr val="dk2">
                    <a:shade val="80000"/>
                    <a:hueOff val="0"/>
                    <a:satOff val="0"/>
                    <a:lumOff val="0"/>
                    <a:alphaOff val="0"/>
                  </a:schemeClr>
                </a:lnRef>
                <a:fillRef idx="3">
                  <a:schemeClr val="lt1">
                    <a:hueOff val="0"/>
                    <a:satOff val="0"/>
                    <a:lumOff val="0"/>
                    <a:alphaOff val="0"/>
                  </a:schemeClr>
                </a:fillRef>
                <a:effectRef idx="2">
                  <a:schemeClr val="lt1">
                    <a:hueOff val="0"/>
                    <a:satOff val="0"/>
                    <a:lumOff val="0"/>
                    <a:alphaOff val="0"/>
                  </a:schemeClr>
                </a:effectRef>
                <a:fontRef idx="minor">
                  <a:schemeClr val="dk2">
                    <a:hueOff val="0"/>
                    <a:satOff val="0"/>
                    <a:lumOff val="0"/>
                    <a:alphaOff val="0"/>
                  </a:schemeClr>
                </a:fontRef>
              </p:style>
            </p:sp>
            <p:sp>
              <p:nvSpPr>
                <p:cNvPr id="82" name="Rectangle 81"/>
                <p:cNvSpPr/>
                <p:nvPr/>
              </p:nvSpPr>
              <p:spPr>
                <a:xfrm>
                  <a:off x="328312" y="2276099"/>
                  <a:ext cx="1601065" cy="800532"/>
                </a:xfrm>
                <a:prstGeom prst="rect">
                  <a:avLst/>
                </a:prstGeom>
                <a:sp3d/>
              </p:spPr>
              <p:style>
                <a:lnRef idx="0">
                  <a:scrgbClr r="0" g="0" b="0"/>
                </a:lnRef>
                <a:fillRef idx="0">
                  <a:scrgbClr r="0" g="0" b="0"/>
                </a:fillRef>
                <a:effectRef idx="0">
                  <a:scrgbClr r="0" g="0" b="0"/>
                </a:effectRef>
                <a:fontRef idx="minor">
                  <a:schemeClr val="dk2">
                    <a:hueOff val="0"/>
                    <a:satOff val="0"/>
                    <a:lumOff val="0"/>
                    <a:alphaOff val="0"/>
                  </a:schemeClr>
                </a:fontRef>
              </p:style>
              <p:txBody>
                <a:bodyPr spcFirstLastPara="0" vert="horz" wrap="square" lIns="15875" tIns="15875" rIns="15875" bIns="15875" numCol="1" spcCol="1270" anchor="ctr" anchorCtr="0">
                  <a:noAutofit/>
                </a:bodyPr>
                <a:lstStyle/>
                <a:p>
                  <a:pPr algn="ctr" defTabSz="1111117">
                    <a:lnSpc>
                      <a:spcPct val="90000"/>
                    </a:lnSpc>
                    <a:spcBef>
                      <a:spcPct val="0"/>
                    </a:spcBef>
                    <a:spcAft>
                      <a:spcPct val="35000"/>
                    </a:spcAft>
                  </a:pPr>
                  <a:r>
                    <a:rPr lang="fa-IR" dirty="0">
                      <a:solidFill>
                        <a:srgbClr val="5C5C5C"/>
                      </a:solidFill>
                      <a:cs typeface="B Kamran" pitchFamily="2" charset="-78"/>
                    </a:rPr>
                    <a:t>3-ارائه طرح و شرح آن</a:t>
                  </a:r>
                  <a:endParaRPr lang="en-US" dirty="0">
                    <a:solidFill>
                      <a:srgbClr val="5C5C5C"/>
                    </a:solidFill>
                    <a:cs typeface="B Kamran" pitchFamily="2" charset="-78"/>
                  </a:endParaRPr>
                </a:p>
              </p:txBody>
            </p:sp>
          </p:grpSp>
          <p:grpSp>
            <p:nvGrpSpPr>
              <p:cNvPr id="28" name="Group 27"/>
              <p:cNvGrpSpPr/>
              <p:nvPr/>
            </p:nvGrpSpPr>
            <p:grpSpPr>
              <a:xfrm>
                <a:off x="2209801" y="2695200"/>
                <a:ext cx="2133600" cy="848532"/>
                <a:chOff x="2265601" y="2276099"/>
                <a:chExt cx="1601065" cy="848532"/>
              </a:xfrm>
              <a:scene3d>
                <a:camera prst="orthographicFront"/>
                <a:lightRig rig="soft" dir="t"/>
              </a:scene3d>
            </p:grpSpPr>
            <p:sp>
              <p:nvSpPr>
                <p:cNvPr id="77" name="Rectangle 76"/>
                <p:cNvSpPr/>
                <p:nvPr/>
              </p:nvSpPr>
              <p:spPr>
                <a:xfrm>
                  <a:off x="2265601" y="2276099"/>
                  <a:ext cx="1601065" cy="800532"/>
                </a:xfrm>
                <a:prstGeom prst="rect">
                  <a:avLst/>
                </a:prstGeom>
                <a:solidFill>
                  <a:srgbClr val="A08E8E">
                    <a:alpha val="40000"/>
                  </a:srgbClr>
                </a:solidFill>
                <a:sp3d prstMaterial="powder">
                  <a:bevelT w="152400" h="50800" prst="softRound"/>
                </a:sp3d>
              </p:spPr>
              <p:style>
                <a:lnRef idx="0">
                  <a:schemeClr val="dk2">
                    <a:shade val="80000"/>
                    <a:hueOff val="0"/>
                    <a:satOff val="0"/>
                    <a:lumOff val="0"/>
                    <a:alphaOff val="0"/>
                  </a:schemeClr>
                </a:lnRef>
                <a:fillRef idx="3">
                  <a:schemeClr val="lt1">
                    <a:hueOff val="0"/>
                    <a:satOff val="0"/>
                    <a:lumOff val="0"/>
                    <a:alphaOff val="0"/>
                  </a:schemeClr>
                </a:fillRef>
                <a:effectRef idx="2">
                  <a:schemeClr val="lt1">
                    <a:hueOff val="0"/>
                    <a:satOff val="0"/>
                    <a:lumOff val="0"/>
                    <a:alphaOff val="0"/>
                  </a:schemeClr>
                </a:effectRef>
                <a:fontRef idx="minor">
                  <a:schemeClr val="dk2">
                    <a:hueOff val="0"/>
                    <a:satOff val="0"/>
                    <a:lumOff val="0"/>
                    <a:alphaOff val="0"/>
                  </a:schemeClr>
                </a:fontRef>
              </p:style>
            </p:sp>
            <p:sp>
              <p:nvSpPr>
                <p:cNvPr id="78" name="Rectangle 77"/>
                <p:cNvSpPr/>
                <p:nvPr/>
              </p:nvSpPr>
              <p:spPr>
                <a:xfrm>
                  <a:off x="2379962" y="2324099"/>
                  <a:ext cx="1428266" cy="800532"/>
                </a:xfrm>
                <a:prstGeom prst="rect">
                  <a:avLst/>
                </a:prstGeom>
                <a:sp3d/>
              </p:spPr>
              <p:style>
                <a:lnRef idx="0">
                  <a:scrgbClr r="0" g="0" b="0"/>
                </a:lnRef>
                <a:fillRef idx="0">
                  <a:scrgbClr r="0" g="0" b="0"/>
                </a:fillRef>
                <a:effectRef idx="0">
                  <a:scrgbClr r="0" g="0" b="0"/>
                </a:effectRef>
                <a:fontRef idx="minor">
                  <a:schemeClr val="dk2">
                    <a:hueOff val="0"/>
                    <a:satOff val="0"/>
                    <a:lumOff val="0"/>
                    <a:alphaOff val="0"/>
                  </a:schemeClr>
                </a:fontRef>
              </p:style>
              <p:txBody>
                <a:bodyPr spcFirstLastPara="0" vert="horz" wrap="square" lIns="15875" tIns="15875" rIns="15875" bIns="15875" numCol="1" spcCol="1270" anchor="ctr" anchorCtr="0">
                  <a:noAutofit/>
                </a:bodyPr>
                <a:lstStyle/>
                <a:p>
                  <a:pPr algn="ctr" defTabSz="1111117">
                    <a:lnSpc>
                      <a:spcPct val="90000"/>
                    </a:lnSpc>
                    <a:spcBef>
                      <a:spcPct val="0"/>
                    </a:spcBef>
                    <a:spcAft>
                      <a:spcPct val="35000"/>
                    </a:spcAft>
                  </a:pPr>
                  <a:r>
                    <a:rPr lang="fa-IR" dirty="0">
                      <a:solidFill>
                        <a:srgbClr val="5C5C5C"/>
                      </a:solidFill>
                      <a:cs typeface="B Kamran" pitchFamily="2" charset="-78"/>
                    </a:rPr>
                    <a:t>2-ارائه سیاست ها و چارچوب طراحی شهری</a:t>
                  </a:r>
                  <a:endParaRPr lang="en-US" dirty="0">
                    <a:solidFill>
                      <a:srgbClr val="5C5C5C"/>
                    </a:solidFill>
                    <a:cs typeface="B Kamran" pitchFamily="2" charset="-78"/>
                  </a:endParaRPr>
                </a:p>
              </p:txBody>
            </p:sp>
          </p:grpSp>
          <p:grpSp>
            <p:nvGrpSpPr>
              <p:cNvPr id="29" name="Group 28"/>
              <p:cNvGrpSpPr/>
              <p:nvPr/>
            </p:nvGrpSpPr>
            <p:grpSpPr>
              <a:xfrm>
                <a:off x="4431490" y="2695200"/>
                <a:ext cx="1601065" cy="800532"/>
                <a:chOff x="4202890" y="2276099"/>
                <a:chExt cx="1601065" cy="800532"/>
              </a:xfrm>
              <a:scene3d>
                <a:camera prst="orthographicFront"/>
                <a:lightRig rig="soft" dir="t"/>
              </a:scene3d>
            </p:grpSpPr>
            <p:sp>
              <p:nvSpPr>
                <p:cNvPr id="75" name="Rectangle 74"/>
                <p:cNvSpPr/>
                <p:nvPr/>
              </p:nvSpPr>
              <p:spPr>
                <a:xfrm>
                  <a:off x="4202890" y="2276099"/>
                  <a:ext cx="1601065" cy="800532"/>
                </a:xfrm>
                <a:prstGeom prst="rect">
                  <a:avLst/>
                </a:prstGeom>
                <a:solidFill>
                  <a:srgbClr val="A08E8E">
                    <a:alpha val="40000"/>
                  </a:srgbClr>
                </a:solidFill>
                <a:sp3d prstMaterial="powder">
                  <a:bevelT w="152400" h="50800" prst="softRound"/>
                </a:sp3d>
              </p:spPr>
              <p:style>
                <a:lnRef idx="0">
                  <a:schemeClr val="dk2">
                    <a:shade val="80000"/>
                    <a:hueOff val="0"/>
                    <a:satOff val="0"/>
                    <a:lumOff val="0"/>
                    <a:alphaOff val="0"/>
                  </a:schemeClr>
                </a:lnRef>
                <a:fillRef idx="3">
                  <a:schemeClr val="lt1">
                    <a:hueOff val="0"/>
                    <a:satOff val="0"/>
                    <a:lumOff val="0"/>
                    <a:alphaOff val="0"/>
                  </a:schemeClr>
                </a:fillRef>
                <a:effectRef idx="2">
                  <a:schemeClr val="lt1">
                    <a:hueOff val="0"/>
                    <a:satOff val="0"/>
                    <a:lumOff val="0"/>
                    <a:alphaOff val="0"/>
                  </a:schemeClr>
                </a:effectRef>
                <a:fontRef idx="minor">
                  <a:schemeClr val="dk2">
                    <a:hueOff val="0"/>
                    <a:satOff val="0"/>
                    <a:lumOff val="0"/>
                    <a:alphaOff val="0"/>
                  </a:schemeClr>
                </a:fontRef>
              </p:style>
            </p:sp>
            <p:sp>
              <p:nvSpPr>
                <p:cNvPr id="76" name="Rectangle 75"/>
                <p:cNvSpPr/>
                <p:nvPr/>
              </p:nvSpPr>
              <p:spPr>
                <a:xfrm>
                  <a:off x="4202890" y="2276099"/>
                  <a:ext cx="1601065" cy="800532"/>
                </a:xfrm>
                <a:prstGeom prst="rect">
                  <a:avLst/>
                </a:prstGeom>
                <a:sp3d/>
              </p:spPr>
              <p:style>
                <a:lnRef idx="0">
                  <a:scrgbClr r="0" g="0" b="0"/>
                </a:lnRef>
                <a:fillRef idx="0">
                  <a:scrgbClr r="0" g="0" b="0"/>
                </a:fillRef>
                <a:effectRef idx="0">
                  <a:scrgbClr r="0" g="0" b="0"/>
                </a:effectRef>
                <a:fontRef idx="minor">
                  <a:schemeClr val="dk2">
                    <a:hueOff val="0"/>
                    <a:satOff val="0"/>
                    <a:lumOff val="0"/>
                    <a:alphaOff val="0"/>
                  </a:schemeClr>
                </a:fontRef>
              </p:style>
              <p:txBody>
                <a:bodyPr spcFirstLastPara="0" vert="horz" wrap="square" lIns="15875" tIns="15875" rIns="15875" bIns="15875" numCol="1" spcCol="1270" anchor="ctr" anchorCtr="0">
                  <a:noAutofit/>
                </a:bodyPr>
                <a:lstStyle/>
                <a:p>
                  <a:pPr algn="ctr" defTabSz="1111117">
                    <a:lnSpc>
                      <a:spcPct val="90000"/>
                    </a:lnSpc>
                    <a:spcBef>
                      <a:spcPct val="0"/>
                    </a:spcBef>
                    <a:spcAft>
                      <a:spcPct val="35000"/>
                    </a:spcAft>
                  </a:pPr>
                  <a:r>
                    <a:rPr lang="fa-IR" dirty="0">
                      <a:solidFill>
                        <a:srgbClr val="5C5C5C"/>
                      </a:solidFill>
                      <a:cs typeface="B Kamran" pitchFamily="2" charset="-78"/>
                    </a:rPr>
                    <a:t>1-تجزیه و تحلیل</a:t>
                  </a:r>
                  <a:endParaRPr lang="en-US" dirty="0">
                    <a:solidFill>
                      <a:srgbClr val="5C5C5C"/>
                    </a:solidFill>
                    <a:cs typeface="B Kamran" pitchFamily="2" charset="-78"/>
                  </a:endParaRPr>
                </a:p>
              </p:txBody>
            </p:sp>
          </p:grpSp>
          <p:grpSp>
            <p:nvGrpSpPr>
              <p:cNvPr id="30" name="Group 29"/>
              <p:cNvGrpSpPr/>
              <p:nvPr/>
            </p:nvGrpSpPr>
            <p:grpSpPr>
              <a:xfrm>
                <a:off x="8306068" y="1558443"/>
                <a:ext cx="1601065" cy="800532"/>
                <a:chOff x="8077468" y="1139342"/>
                <a:chExt cx="1601065" cy="800532"/>
              </a:xfrm>
              <a:scene3d>
                <a:camera prst="orthographicFront"/>
                <a:lightRig rig="soft" dir="t"/>
              </a:scene3d>
            </p:grpSpPr>
            <p:sp>
              <p:nvSpPr>
                <p:cNvPr id="73" name="Rectangle 72"/>
                <p:cNvSpPr/>
                <p:nvPr/>
              </p:nvSpPr>
              <p:spPr>
                <a:xfrm>
                  <a:off x="8077468" y="1139342"/>
                  <a:ext cx="1601065" cy="800532"/>
                </a:xfrm>
                <a:prstGeom prst="rect">
                  <a:avLst/>
                </a:prstGeom>
                <a:solidFill>
                  <a:srgbClr val="A08E8E">
                    <a:alpha val="40000"/>
                  </a:srgbClr>
                </a:solidFill>
                <a:sp3d prstMaterial="powder">
                  <a:bevelT w="152400" h="50800" prst="softRound"/>
                </a:sp3d>
              </p:spPr>
              <p:style>
                <a:lnRef idx="0">
                  <a:schemeClr val="dk2">
                    <a:shade val="80000"/>
                    <a:hueOff val="0"/>
                    <a:satOff val="0"/>
                    <a:lumOff val="0"/>
                    <a:alphaOff val="0"/>
                  </a:schemeClr>
                </a:lnRef>
                <a:fillRef idx="3">
                  <a:schemeClr val="lt1">
                    <a:hueOff val="0"/>
                    <a:satOff val="0"/>
                    <a:lumOff val="0"/>
                    <a:alphaOff val="0"/>
                  </a:schemeClr>
                </a:fillRef>
                <a:effectRef idx="2">
                  <a:schemeClr val="lt1">
                    <a:hueOff val="0"/>
                    <a:satOff val="0"/>
                    <a:lumOff val="0"/>
                    <a:alphaOff val="0"/>
                  </a:schemeClr>
                </a:effectRef>
                <a:fontRef idx="minor">
                  <a:schemeClr val="dk2">
                    <a:hueOff val="0"/>
                    <a:satOff val="0"/>
                    <a:lumOff val="0"/>
                    <a:alphaOff val="0"/>
                  </a:schemeClr>
                </a:fontRef>
              </p:style>
            </p:sp>
            <p:sp>
              <p:nvSpPr>
                <p:cNvPr id="74" name="Rectangle 73"/>
                <p:cNvSpPr/>
                <p:nvPr/>
              </p:nvSpPr>
              <p:spPr>
                <a:xfrm>
                  <a:off x="8077468" y="1139342"/>
                  <a:ext cx="1601065" cy="800532"/>
                </a:xfrm>
                <a:prstGeom prst="rect">
                  <a:avLst/>
                </a:prstGeom>
                <a:sp3d/>
              </p:spPr>
              <p:style>
                <a:lnRef idx="0">
                  <a:scrgbClr r="0" g="0" b="0"/>
                </a:lnRef>
                <a:fillRef idx="0">
                  <a:scrgbClr r="0" g="0" b="0"/>
                </a:fillRef>
                <a:effectRef idx="0">
                  <a:scrgbClr r="0" g="0" b="0"/>
                </a:effectRef>
                <a:fontRef idx="minor">
                  <a:schemeClr val="dk2">
                    <a:hueOff val="0"/>
                    <a:satOff val="0"/>
                    <a:lumOff val="0"/>
                    <a:alphaOff val="0"/>
                  </a:schemeClr>
                </a:fontRef>
              </p:style>
              <p:txBody>
                <a:bodyPr spcFirstLastPara="0" vert="horz" wrap="square" lIns="17780" tIns="17780" rIns="17780" bIns="17780" numCol="1" spcCol="1270" anchor="ctr" anchorCtr="0">
                  <a:noAutofit/>
                </a:bodyPr>
                <a:lstStyle/>
                <a:p>
                  <a:pPr algn="ctr" defTabSz="1244450" rtl="1">
                    <a:lnSpc>
                      <a:spcPct val="90000"/>
                    </a:lnSpc>
                    <a:spcBef>
                      <a:spcPct val="0"/>
                    </a:spcBef>
                    <a:spcAft>
                      <a:spcPct val="35000"/>
                    </a:spcAft>
                  </a:pPr>
                  <a:r>
                    <a:rPr lang="fa-IR" sz="2800" dirty="0">
                      <a:solidFill>
                        <a:srgbClr val="5C5C5C"/>
                      </a:solidFill>
                      <a:cs typeface="B Kamran" pitchFamily="2" charset="-78"/>
                    </a:rPr>
                    <a:t>مرحله شناخت</a:t>
                  </a:r>
                  <a:endParaRPr lang="en-US" sz="2800" dirty="0">
                    <a:solidFill>
                      <a:srgbClr val="5C5C5C"/>
                    </a:solidFill>
                    <a:cs typeface="B Kamran" pitchFamily="2" charset="-78"/>
                  </a:endParaRPr>
                </a:p>
              </p:txBody>
            </p:sp>
          </p:grpSp>
          <p:grpSp>
            <p:nvGrpSpPr>
              <p:cNvPr id="31" name="Group 30"/>
              <p:cNvGrpSpPr/>
              <p:nvPr/>
            </p:nvGrpSpPr>
            <p:grpSpPr>
              <a:xfrm>
                <a:off x="6368779" y="2695200"/>
                <a:ext cx="1601065" cy="800532"/>
                <a:chOff x="6140179" y="2276099"/>
                <a:chExt cx="1601065" cy="800532"/>
              </a:xfrm>
              <a:scene3d>
                <a:camera prst="orthographicFront"/>
                <a:lightRig rig="soft" dir="t"/>
              </a:scene3d>
            </p:grpSpPr>
            <p:sp>
              <p:nvSpPr>
                <p:cNvPr id="71" name="Rectangle 70"/>
                <p:cNvSpPr/>
                <p:nvPr/>
              </p:nvSpPr>
              <p:spPr>
                <a:xfrm>
                  <a:off x="6140179" y="2276099"/>
                  <a:ext cx="1601065" cy="800532"/>
                </a:xfrm>
                <a:prstGeom prst="rect">
                  <a:avLst/>
                </a:prstGeom>
                <a:solidFill>
                  <a:srgbClr val="A08E8E">
                    <a:alpha val="40000"/>
                  </a:srgbClr>
                </a:solidFill>
                <a:sp3d prstMaterial="powder">
                  <a:bevelT w="152400" h="50800" prst="softRound"/>
                </a:sp3d>
              </p:spPr>
              <p:style>
                <a:lnRef idx="0">
                  <a:schemeClr val="dk2">
                    <a:shade val="80000"/>
                    <a:hueOff val="0"/>
                    <a:satOff val="0"/>
                    <a:lumOff val="0"/>
                    <a:alphaOff val="0"/>
                  </a:schemeClr>
                </a:lnRef>
                <a:fillRef idx="3">
                  <a:schemeClr val="lt1">
                    <a:hueOff val="0"/>
                    <a:satOff val="0"/>
                    <a:lumOff val="0"/>
                    <a:alphaOff val="0"/>
                  </a:schemeClr>
                </a:fillRef>
                <a:effectRef idx="2">
                  <a:schemeClr val="lt1">
                    <a:hueOff val="0"/>
                    <a:satOff val="0"/>
                    <a:lumOff val="0"/>
                    <a:alphaOff val="0"/>
                  </a:schemeClr>
                </a:effectRef>
                <a:fontRef idx="minor">
                  <a:schemeClr val="dk2">
                    <a:hueOff val="0"/>
                    <a:satOff val="0"/>
                    <a:lumOff val="0"/>
                    <a:alphaOff val="0"/>
                  </a:schemeClr>
                </a:fontRef>
              </p:style>
            </p:sp>
            <p:sp>
              <p:nvSpPr>
                <p:cNvPr id="72" name="Rectangle 71"/>
                <p:cNvSpPr/>
                <p:nvPr/>
              </p:nvSpPr>
              <p:spPr>
                <a:xfrm>
                  <a:off x="6140179" y="2276099"/>
                  <a:ext cx="1601065" cy="800532"/>
                </a:xfrm>
                <a:prstGeom prst="rect">
                  <a:avLst/>
                </a:prstGeom>
                <a:sp3d/>
              </p:spPr>
              <p:style>
                <a:lnRef idx="0">
                  <a:scrgbClr r="0" g="0" b="0"/>
                </a:lnRef>
                <a:fillRef idx="0">
                  <a:scrgbClr r="0" g="0" b="0"/>
                </a:fillRef>
                <a:effectRef idx="0">
                  <a:scrgbClr r="0" g="0" b="0"/>
                </a:effectRef>
                <a:fontRef idx="minor">
                  <a:schemeClr val="dk2">
                    <a:hueOff val="0"/>
                    <a:satOff val="0"/>
                    <a:lumOff val="0"/>
                    <a:alphaOff val="0"/>
                  </a:schemeClr>
                </a:fontRef>
              </p:style>
              <p:txBody>
                <a:bodyPr spcFirstLastPara="0" vert="horz" wrap="square" lIns="15875" tIns="15875" rIns="15875" bIns="15875" numCol="1" spcCol="1270" anchor="ctr" anchorCtr="0">
                  <a:noAutofit/>
                </a:bodyPr>
                <a:lstStyle/>
                <a:p>
                  <a:pPr algn="ctr" defTabSz="1111117">
                    <a:lnSpc>
                      <a:spcPct val="90000"/>
                    </a:lnSpc>
                    <a:spcBef>
                      <a:spcPct val="0"/>
                    </a:spcBef>
                    <a:spcAft>
                      <a:spcPct val="35000"/>
                    </a:spcAft>
                  </a:pPr>
                  <a:r>
                    <a:rPr lang="fa-IR" dirty="0">
                      <a:solidFill>
                        <a:srgbClr val="5C5C5C"/>
                      </a:solidFill>
                      <a:cs typeface="B Kamran" pitchFamily="2" charset="-78"/>
                    </a:rPr>
                    <a:t>3-زیست محیطی</a:t>
                  </a:r>
                  <a:endParaRPr lang="en-US" dirty="0">
                    <a:solidFill>
                      <a:srgbClr val="5C5C5C"/>
                    </a:solidFill>
                    <a:cs typeface="B Kamran" pitchFamily="2" charset="-78"/>
                  </a:endParaRPr>
                </a:p>
              </p:txBody>
            </p:sp>
          </p:grpSp>
          <p:grpSp>
            <p:nvGrpSpPr>
              <p:cNvPr id="32" name="Group 31"/>
              <p:cNvGrpSpPr/>
              <p:nvPr/>
            </p:nvGrpSpPr>
            <p:grpSpPr>
              <a:xfrm>
                <a:off x="6683644" y="3848103"/>
                <a:ext cx="1636923" cy="800532"/>
                <a:chOff x="6455044" y="3429002"/>
                <a:chExt cx="1636923" cy="800532"/>
              </a:xfrm>
              <a:scene3d>
                <a:camera prst="orthographicFront"/>
                <a:lightRig rig="soft" dir="t"/>
              </a:scene3d>
            </p:grpSpPr>
            <p:sp>
              <p:nvSpPr>
                <p:cNvPr id="69" name="Rectangle 68"/>
                <p:cNvSpPr/>
                <p:nvPr/>
              </p:nvSpPr>
              <p:spPr>
                <a:xfrm>
                  <a:off x="6455044" y="3429002"/>
                  <a:ext cx="1601065" cy="800532"/>
                </a:xfrm>
                <a:prstGeom prst="rect">
                  <a:avLst/>
                </a:prstGeom>
                <a:solidFill>
                  <a:srgbClr val="A08E8E">
                    <a:alpha val="40000"/>
                  </a:srgbClr>
                </a:solidFill>
                <a:sp3d prstMaterial="powder">
                  <a:bevelT w="152400" h="50800" prst="softRound"/>
                </a:sp3d>
              </p:spPr>
              <p:style>
                <a:lnRef idx="0">
                  <a:schemeClr val="dk2">
                    <a:shade val="80000"/>
                    <a:hueOff val="0"/>
                    <a:satOff val="0"/>
                    <a:lumOff val="0"/>
                    <a:alphaOff val="0"/>
                  </a:schemeClr>
                </a:lnRef>
                <a:fillRef idx="3">
                  <a:schemeClr val="lt1">
                    <a:hueOff val="0"/>
                    <a:satOff val="0"/>
                    <a:lumOff val="0"/>
                    <a:alphaOff val="0"/>
                  </a:schemeClr>
                </a:fillRef>
                <a:effectRef idx="2">
                  <a:schemeClr val="lt1">
                    <a:hueOff val="0"/>
                    <a:satOff val="0"/>
                    <a:lumOff val="0"/>
                    <a:alphaOff val="0"/>
                  </a:schemeClr>
                </a:effectRef>
                <a:fontRef idx="minor">
                  <a:schemeClr val="dk2">
                    <a:hueOff val="0"/>
                    <a:satOff val="0"/>
                    <a:lumOff val="0"/>
                    <a:alphaOff val="0"/>
                  </a:schemeClr>
                </a:fontRef>
              </p:style>
            </p:sp>
            <p:sp>
              <p:nvSpPr>
                <p:cNvPr id="70" name="Rectangle 69"/>
                <p:cNvSpPr/>
                <p:nvPr/>
              </p:nvSpPr>
              <p:spPr>
                <a:xfrm>
                  <a:off x="6490902" y="3429002"/>
                  <a:ext cx="1601065" cy="800532"/>
                </a:xfrm>
                <a:prstGeom prst="rect">
                  <a:avLst/>
                </a:prstGeom>
                <a:sp3d/>
              </p:spPr>
              <p:style>
                <a:lnRef idx="0">
                  <a:scrgbClr r="0" g="0" b="0"/>
                </a:lnRef>
                <a:fillRef idx="0">
                  <a:scrgbClr r="0" g="0" b="0"/>
                </a:fillRef>
                <a:effectRef idx="0">
                  <a:scrgbClr r="0" g="0" b="0"/>
                </a:effectRef>
                <a:fontRef idx="minor">
                  <a:schemeClr val="dk2">
                    <a:hueOff val="0"/>
                    <a:satOff val="0"/>
                    <a:lumOff val="0"/>
                    <a:alphaOff val="0"/>
                  </a:schemeClr>
                </a:fontRef>
              </p:style>
              <p:txBody>
                <a:bodyPr spcFirstLastPara="0" vert="horz" wrap="square" lIns="13970" tIns="13970" rIns="13970" bIns="13970" numCol="1" spcCol="1270" anchor="ctr" anchorCtr="0">
                  <a:noAutofit/>
                </a:bodyPr>
                <a:lstStyle/>
                <a:p>
                  <a:pPr algn="ctr" defTabSz="977782">
                    <a:lnSpc>
                      <a:spcPct val="90000"/>
                    </a:lnSpc>
                    <a:spcBef>
                      <a:spcPct val="0"/>
                    </a:spcBef>
                    <a:spcAft>
                      <a:spcPct val="35000"/>
                    </a:spcAft>
                  </a:pPr>
                  <a:r>
                    <a:rPr lang="fa-IR" sz="2200" dirty="0">
                      <a:solidFill>
                        <a:srgbClr val="5C5C5C"/>
                      </a:solidFill>
                      <a:cs typeface="B Kamran" pitchFamily="2" charset="-78"/>
                    </a:rPr>
                    <a:t>3-1 آسایش اقلیمی</a:t>
                  </a:r>
                  <a:endParaRPr lang="en-US" sz="2200" dirty="0">
                    <a:solidFill>
                      <a:srgbClr val="5C5C5C"/>
                    </a:solidFill>
                    <a:cs typeface="B Kamran" pitchFamily="2" charset="-78"/>
                  </a:endParaRPr>
                </a:p>
              </p:txBody>
            </p:sp>
          </p:grpSp>
          <p:grpSp>
            <p:nvGrpSpPr>
              <p:cNvPr id="33" name="Group 32"/>
              <p:cNvGrpSpPr/>
              <p:nvPr/>
            </p:nvGrpSpPr>
            <p:grpSpPr>
              <a:xfrm>
                <a:off x="6769045" y="4968712"/>
                <a:ext cx="1601065" cy="800532"/>
                <a:chOff x="6540445" y="4549611"/>
                <a:chExt cx="1601065" cy="800532"/>
              </a:xfrm>
              <a:scene3d>
                <a:camera prst="orthographicFront"/>
                <a:lightRig rig="soft" dir="t"/>
              </a:scene3d>
            </p:grpSpPr>
            <p:sp>
              <p:nvSpPr>
                <p:cNvPr id="67" name="Rectangle 66"/>
                <p:cNvSpPr/>
                <p:nvPr/>
              </p:nvSpPr>
              <p:spPr>
                <a:xfrm>
                  <a:off x="6540445" y="4549611"/>
                  <a:ext cx="1601065" cy="800532"/>
                </a:xfrm>
                <a:prstGeom prst="rect">
                  <a:avLst/>
                </a:prstGeom>
                <a:solidFill>
                  <a:srgbClr val="A08E8E">
                    <a:alpha val="40000"/>
                  </a:srgbClr>
                </a:solidFill>
                <a:sp3d prstMaterial="powder">
                  <a:bevelT w="152400" h="50800" prst="softRound"/>
                </a:sp3d>
              </p:spPr>
              <p:style>
                <a:lnRef idx="0">
                  <a:schemeClr val="dk2">
                    <a:shade val="80000"/>
                    <a:hueOff val="0"/>
                    <a:satOff val="0"/>
                    <a:lumOff val="0"/>
                    <a:alphaOff val="0"/>
                  </a:schemeClr>
                </a:lnRef>
                <a:fillRef idx="3">
                  <a:schemeClr val="lt1">
                    <a:hueOff val="0"/>
                    <a:satOff val="0"/>
                    <a:lumOff val="0"/>
                    <a:alphaOff val="0"/>
                  </a:schemeClr>
                </a:fillRef>
                <a:effectRef idx="2">
                  <a:schemeClr val="lt1">
                    <a:hueOff val="0"/>
                    <a:satOff val="0"/>
                    <a:lumOff val="0"/>
                    <a:alphaOff val="0"/>
                  </a:schemeClr>
                </a:effectRef>
                <a:fontRef idx="minor">
                  <a:schemeClr val="dk2">
                    <a:hueOff val="0"/>
                    <a:satOff val="0"/>
                    <a:lumOff val="0"/>
                    <a:alphaOff val="0"/>
                  </a:schemeClr>
                </a:fontRef>
              </p:style>
            </p:sp>
            <p:sp>
              <p:nvSpPr>
                <p:cNvPr id="68" name="Rectangle 67"/>
                <p:cNvSpPr/>
                <p:nvPr/>
              </p:nvSpPr>
              <p:spPr>
                <a:xfrm>
                  <a:off x="6542675" y="4549611"/>
                  <a:ext cx="1592795" cy="800532"/>
                </a:xfrm>
                <a:prstGeom prst="rect">
                  <a:avLst/>
                </a:prstGeom>
                <a:sp3d/>
              </p:spPr>
              <p:style>
                <a:lnRef idx="0">
                  <a:scrgbClr r="0" g="0" b="0"/>
                </a:lnRef>
                <a:fillRef idx="0">
                  <a:scrgbClr r="0" g="0" b="0"/>
                </a:fillRef>
                <a:effectRef idx="0">
                  <a:scrgbClr r="0" g="0" b="0"/>
                </a:effectRef>
                <a:fontRef idx="minor">
                  <a:schemeClr val="dk2">
                    <a:hueOff val="0"/>
                    <a:satOff val="0"/>
                    <a:lumOff val="0"/>
                    <a:alphaOff val="0"/>
                  </a:schemeClr>
                </a:fontRef>
              </p:style>
              <p:txBody>
                <a:bodyPr spcFirstLastPara="0" vert="horz" wrap="square" lIns="13970" tIns="13970" rIns="13970" bIns="13970" numCol="1" spcCol="1270" anchor="ctr" anchorCtr="0">
                  <a:noAutofit/>
                </a:bodyPr>
                <a:lstStyle/>
                <a:p>
                  <a:pPr algn="ctr" defTabSz="977782">
                    <a:lnSpc>
                      <a:spcPct val="90000"/>
                    </a:lnSpc>
                    <a:spcBef>
                      <a:spcPct val="0"/>
                    </a:spcBef>
                    <a:spcAft>
                      <a:spcPct val="35000"/>
                    </a:spcAft>
                  </a:pPr>
                  <a:r>
                    <a:rPr lang="fa-IR" sz="2200" dirty="0">
                      <a:solidFill>
                        <a:srgbClr val="5C5C5C"/>
                      </a:solidFill>
                      <a:cs typeface="B Kamran" pitchFamily="2" charset="-78"/>
                    </a:rPr>
                    <a:t>3-2 کیفیت اکولوژیک</a:t>
                  </a:r>
                  <a:endParaRPr lang="en-US" sz="2200" dirty="0">
                    <a:solidFill>
                      <a:srgbClr val="5C5C5C"/>
                    </a:solidFill>
                    <a:cs typeface="B Kamran" pitchFamily="2" charset="-78"/>
                  </a:endParaRPr>
                </a:p>
              </p:txBody>
            </p:sp>
          </p:grpSp>
          <p:grpSp>
            <p:nvGrpSpPr>
              <p:cNvPr id="34" name="Group 33"/>
              <p:cNvGrpSpPr/>
              <p:nvPr/>
            </p:nvGrpSpPr>
            <p:grpSpPr>
              <a:xfrm>
                <a:off x="6769045" y="6105469"/>
                <a:ext cx="1765354" cy="800532"/>
                <a:chOff x="6540445" y="5686368"/>
                <a:chExt cx="1765354" cy="800532"/>
              </a:xfrm>
              <a:scene3d>
                <a:camera prst="orthographicFront"/>
                <a:lightRig rig="soft" dir="t"/>
              </a:scene3d>
            </p:grpSpPr>
            <p:sp>
              <p:nvSpPr>
                <p:cNvPr id="65" name="Rectangle 64"/>
                <p:cNvSpPr/>
                <p:nvPr/>
              </p:nvSpPr>
              <p:spPr>
                <a:xfrm>
                  <a:off x="6540445" y="5686368"/>
                  <a:ext cx="1601065" cy="800532"/>
                </a:xfrm>
                <a:prstGeom prst="rect">
                  <a:avLst/>
                </a:prstGeom>
                <a:solidFill>
                  <a:srgbClr val="A08E8E">
                    <a:alpha val="40000"/>
                  </a:srgbClr>
                </a:solidFill>
                <a:sp3d prstMaterial="powder">
                  <a:bevelT w="152400" h="50800" prst="softRound"/>
                </a:sp3d>
              </p:spPr>
              <p:style>
                <a:lnRef idx="0">
                  <a:schemeClr val="dk2">
                    <a:shade val="80000"/>
                    <a:hueOff val="0"/>
                    <a:satOff val="0"/>
                    <a:lumOff val="0"/>
                    <a:alphaOff val="0"/>
                  </a:schemeClr>
                </a:lnRef>
                <a:fillRef idx="3">
                  <a:schemeClr val="lt1">
                    <a:hueOff val="0"/>
                    <a:satOff val="0"/>
                    <a:lumOff val="0"/>
                    <a:alphaOff val="0"/>
                  </a:schemeClr>
                </a:fillRef>
                <a:effectRef idx="2">
                  <a:schemeClr val="lt1">
                    <a:hueOff val="0"/>
                    <a:satOff val="0"/>
                    <a:lumOff val="0"/>
                    <a:alphaOff val="0"/>
                  </a:schemeClr>
                </a:effectRef>
                <a:fontRef idx="minor">
                  <a:schemeClr val="dk2">
                    <a:hueOff val="0"/>
                    <a:satOff val="0"/>
                    <a:lumOff val="0"/>
                    <a:alphaOff val="0"/>
                  </a:schemeClr>
                </a:fontRef>
              </p:style>
            </p:sp>
            <p:sp>
              <p:nvSpPr>
                <p:cNvPr id="66" name="Rectangle 65"/>
                <p:cNvSpPr/>
                <p:nvPr/>
              </p:nvSpPr>
              <p:spPr>
                <a:xfrm>
                  <a:off x="6704734" y="5686368"/>
                  <a:ext cx="1601065" cy="800532"/>
                </a:xfrm>
                <a:prstGeom prst="rect">
                  <a:avLst/>
                </a:prstGeom>
                <a:sp3d/>
              </p:spPr>
              <p:style>
                <a:lnRef idx="0">
                  <a:scrgbClr r="0" g="0" b="0"/>
                </a:lnRef>
                <a:fillRef idx="0">
                  <a:scrgbClr r="0" g="0" b="0"/>
                </a:fillRef>
                <a:effectRef idx="0">
                  <a:scrgbClr r="0" g="0" b="0"/>
                </a:effectRef>
                <a:fontRef idx="minor">
                  <a:schemeClr val="dk2">
                    <a:hueOff val="0"/>
                    <a:satOff val="0"/>
                    <a:lumOff val="0"/>
                    <a:alphaOff val="0"/>
                  </a:schemeClr>
                </a:fontRef>
              </p:style>
              <p:txBody>
                <a:bodyPr spcFirstLastPara="0" vert="horz" wrap="square" lIns="13970" tIns="13970" rIns="13970" bIns="13970" numCol="1" spcCol="1270" anchor="ctr" anchorCtr="0">
                  <a:noAutofit/>
                </a:bodyPr>
                <a:lstStyle/>
                <a:p>
                  <a:pPr algn="ctr" defTabSz="977782">
                    <a:lnSpc>
                      <a:spcPct val="90000"/>
                    </a:lnSpc>
                    <a:spcBef>
                      <a:spcPct val="0"/>
                    </a:spcBef>
                    <a:spcAft>
                      <a:spcPct val="35000"/>
                    </a:spcAft>
                  </a:pPr>
                  <a:r>
                    <a:rPr lang="fa-IR" sz="2200" dirty="0">
                      <a:solidFill>
                        <a:srgbClr val="5C5C5C"/>
                      </a:solidFill>
                      <a:cs typeface="B Kamran" pitchFamily="2" charset="-78"/>
                    </a:rPr>
                    <a:t>3-3آلودگی ها</a:t>
                  </a:r>
                  <a:endParaRPr lang="en-US" sz="2200" dirty="0">
                    <a:solidFill>
                      <a:srgbClr val="5C5C5C"/>
                    </a:solidFill>
                    <a:cs typeface="B Kamran" pitchFamily="2" charset="-78"/>
                  </a:endParaRPr>
                </a:p>
              </p:txBody>
            </p:sp>
          </p:grpSp>
          <p:grpSp>
            <p:nvGrpSpPr>
              <p:cNvPr id="35" name="Group 34"/>
              <p:cNvGrpSpPr/>
              <p:nvPr/>
            </p:nvGrpSpPr>
            <p:grpSpPr>
              <a:xfrm>
                <a:off x="8306068" y="2695200"/>
                <a:ext cx="1601065" cy="800532"/>
                <a:chOff x="8077468" y="2276099"/>
                <a:chExt cx="1601065" cy="800532"/>
              </a:xfrm>
              <a:scene3d>
                <a:camera prst="orthographicFront"/>
                <a:lightRig rig="soft" dir="t"/>
              </a:scene3d>
            </p:grpSpPr>
            <p:sp>
              <p:nvSpPr>
                <p:cNvPr id="63" name="Rectangle 62"/>
                <p:cNvSpPr/>
                <p:nvPr/>
              </p:nvSpPr>
              <p:spPr>
                <a:xfrm>
                  <a:off x="8077468" y="2276099"/>
                  <a:ext cx="1601065" cy="800532"/>
                </a:xfrm>
                <a:prstGeom prst="rect">
                  <a:avLst/>
                </a:prstGeom>
                <a:solidFill>
                  <a:srgbClr val="A08E8E">
                    <a:alpha val="40000"/>
                  </a:srgbClr>
                </a:solidFill>
                <a:sp3d prstMaterial="powder">
                  <a:bevelT w="152400" h="50800" prst="softRound"/>
                </a:sp3d>
              </p:spPr>
              <p:style>
                <a:lnRef idx="0">
                  <a:schemeClr val="dk2">
                    <a:shade val="80000"/>
                    <a:hueOff val="0"/>
                    <a:satOff val="0"/>
                    <a:lumOff val="0"/>
                    <a:alphaOff val="0"/>
                  </a:schemeClr>
                </a:lnRef>
                <a:fillRef idx="3">
                  <a:schemeClr val="lt1">
                    <a:hueOff val="0"/>
                    <a:satOff val="0"/>
                    <a:lumOff val="0"/>
                    <a:alphaOff val="0"/>
                  </a:schemeClr>
                </a:fillRef>
                <a:effectRef idx="2">
                  <a:schemeClr val="lt1">
                    <a:hueOff val="0"/>
                    <a:satOff val="0"/>
                    <a:lumOff val="0"/>
                    <a:alphaOff val="0"/>
                  </a:schemeClr>
                </a:effectRef>
                <a:fontRef idx="minor">
                  <a:schemeClr val="dk2">
                    <a:hueOff val="0"/>
                    <a:satOff val="0"/>
                    <a:lumOff val="0"/>
                    <a:alphaOff val="0"/>
                  </a:schemeClr>
                </a:fontRef>
              </p:style>
            </p:sp>
            <p:sp>
              <p:nvSpPr>
                <p:cNvPr id="64" name="Rectangle 63"/>
                <p:cNvSpPr/>
                <p:nvPr/>
              </p:nvSpPr>
              <p:spPr>
                <a:xfrm>
                  <a:off x="8077468" y="2276099"/>
                  <a:ext cx="1601065" cy="800532"/>
                </a:xfrm>
                <a:prstGeom prst="rect">
                  <a:avLst/>
                </a:prstGeom>
                <a:sp3d/>
              </p:spPr>
              <p:style>
                <a:lnRef idx="0">
                  <a:scrgbClr r="0" g="0" b="0"/>
                </a:lnRef>
                <a:fillRef idx="0">
                  <a:scrgbClr r="0" g="0" b="0"/>
                </a:fillRef>
                <a:effectRef idx="0">
                  <a:scrgbClr r="0" g="0" b="0"/>
                </a:effectRef>
                <a:fontRef idx="minor">
                  <a:schemeClr val="dk2">
                    <a:hueOff val="0"/>
                    <a:satOff val="0"/>
                    <a:lumOff val="0"/>
                    <a:alphaOff val="0"/>
                  </a:schemeClr>
                </a:fontRef>
              </p:style>
              <p:txBody>
                <a:bodyPr spcFirstLastPara="0" vert="horz" wrap="square" lIns="15875" tIns="15875" rIns="15875" bIns="15875" numCol="1" spcCol="1270" anchor="ctr" anchorCtr="0">
                  <a:noAutofit/>
                </a:bodyPr>
                <a:lstStyle/>
                <a:p>
                  <a:pPr algn="ctr" defTabSz="1111117">
                    <a:lnSpc>
                      <a:spcPct val="90000"/>
                    </a:lnSpc>
                    <a:spcBef>
                      <a:spcPct val="0"/>
                    </a:spcBef>
                    <a:spcAft>
                      <a:spcPct val="35000"/>
                    </a:spcAft>
                  </a:pPr>
                  <a:r>
                    <a:rPr lang="fa-IR" dirty="0">
                      <a:solidFill>
                        <a:srgbClr val="5C5C5C"/>
                      </a:solidFill>
                      <a:cs typeface="B Kamran" pitchFamily="2" charset="-78"/>
                    </a:rPr>
                    <a:t>2-تجربی-زیبایی شناختی</a:t>
                  </a:r>
                  <a:endParaRPr lang="en-US" dirty="0">
                    <a:solidFill>
                      <a:srgbClr val="5C5C5C"/>
                    </a:solidFill>
                    <a:cs typeface="B Kamran" pitchFamily="2" charset="-78"/>
                  </a:endParaRPr>
                </a:p>
              </p:txBody>
            </p:sp>
          </p:grpSp>
          <p:grpSp>
            <p:nvGrpSpPr>
              <p:cNvPr id="36" name="Group 35"/>
              <p:cNvGrpSpPr/>
              <p:nvPr/>
            </p:nvGrpSpPr>
            <p:grpSpPr>
              <a:xfrm>
                <a:off x="8706334" y="3831956"/>
                <a:ext cx="1601065" cy="800532"/>
                <a:chOff x="8477734" y="3412855"/>
                <a:chExt cx="1601065" cy="800532"/>
              </a:xfrm>
              <a:scene3d>
                <a:camera prst="orthographicFront"/>
                <a:lightRig rig="soft" dir="t"/>
              </a:scene3d>
            </p:grpSpPr>
            <p:sp>
              <p:nvSpPr>
                <p:cNvPr id="61" name="Rectangle 60"/>
                <p:cNvSpPr/>
                <p:nvPr/>
              </p:nvSpPr>
              <p:spPr>
                <a:xfrm>
                  <a:off x="8477734" y="3412855"/>
                  <a:ext cx="1601065" cy="800532"/>
                </a:xfrm>
                <a:prstGeom prst="rect">
                  <a:avLst/>
                </a:prstGeom>
                <a:solidFill>
                  <a:srgbClr val="A08E8E">
                    <a:alpha val="40000"/>
                  </a:srgbClr>
                </a:solidFill>
                <a:sp3d prstMaterial="powder">
                  <a:bevelT w="152400" h="50800" prst="softRound"/>
                </a:sp3d>
              </p:spPr>
              <p:style>
                <a:lnRef idx="0">
                  <a:schemeClr val="dk2">
                    <a:shade val="80000"/>
                    <a:hueOff val="0"/>
                    <a:satOff val="0"/>
                    <a:lumOff val="0"/>
                    <a:alphaOff val="0"/>
                  </a:schemeClr>
                </a:lnRef>
                <a:fillRef idx="3">
                  <a:schemeClr val="lt1">
                    <a:hueOff val="0"/>
                    <a:satOff val="0"/>
                    <a:lumOff val="0"/>
                    <a:alphaOff val="0"/>
                  </a:schemeClr>
                </a:fillRef>
                <a:effectRef idx="2">
                  <a:schemeClr val="lt1">
                    <a:hueOff val="0"/>
                    <a:satOff val="0"/>
                    <a:lumOff val="0"/>
                    <a:alphaOff val="0"/>
                  </a:schemeClr>
                </a:effectRef>
                <a:fontRef idx="minor">
                  <a:schemeClr val="dk2">
                    <a:hueOff val="0"/>
                    <a:satOff val="0"/>
                    <a:lumOff val="0"/>
                    <a:alphaOff val="0"/>
                  </a:schemeClr>
                </a:fontRef>
              </p:style>
            </p:sp>
            <p:sp>
              <p:nvSpPr>
                <p:cNvPr id="62" name="Rectangle 61"/>
                <p:cNvSpPr/>
                <p:nvPr/>
              </p:nvSpPr>
              <p:spPr>
                <a:xfrm>
                  <a:off x="8477734" y="3412855"/>
                  <a:ext cx="1601065" cy="800532"/>
                </a:xfrm>
                <a:prstGeom prst="rect">
                  <a:avLst/>
                </a:prstGeom>
                <a:sp3d/>
              </p:spPr>
              <p:style>
                <a:lnRef idx="0">
                  <a:scrgbClr r="0" g="0" b="0"/>
                </a:lnRef>
                <a:fillRef idx="0">
                  <a:scrgbClr r="0" g="0" b="0"/>
                </a:fillRef>
                <a:effectRef idx="0">
                  <a:scrgbClr r="0" g="0" b="0"/>
                </a:effectRef>
                <a:fontRef idx="minor">
                  <a:schemeClr val="dk2">
                    <a:hueOff val="0"/>
                    <a:satOff val="0"/>
                    <a:lumOff val="0"/>
                    <a:alphaOff val="0"/>
                  </a:schemeClr>
                </a:fontRef>
              </p:style>
              <p:txBody>
                <a:bodyPr spcFirstLastPara="0" vert="horz" wrap="square" lIns="13970" tIns="13970" rIns="13970" bIns="13970" numCol="1" spcCol="1270" anchor="ctr" anchorCtr="0">
                  <a:noAutofit/>
                </a:bodyPr>
                <a:lstStyle/>
                <a:p>
                  <a:pPr algn="ctr" defTabSz="977782">
                    <a:lnSpc>
                      <a:spcPct val="90000"/>
                    </a:lnSpc>
                    <a:spcBef>
                      <a:spcPct val="0"/>
                    </a:spcBef>
                    <a:spcAft>
                      <a:spcPct val="35000"/>
                    </a:spcAft>
                  </a:pPr>
                  <a:r>
                    <a:rPr lang="fa-IR" sz="2200" dirty="0">
                      <a:solidFill>
                        <a:srgbClr val="5C5C5C"/>
                      </a:solidFill>
                      <a:cs typeface="B Kamran" pitchFamily="2" charset="-78"/>
                    </a:rPr>
                    <a:t>2-1  کیفیت محیط کالبدی</a:t>
                  </a:r>
                  <a:endParaRPr lang="en-US" sz="2200" dirty="0">
                    <a:solidFill>
                      <a:srgbClr val="5C5C5C"/>
                    </a:solidFill>
                    <a:cs typeface="B Kamran" pitchFamily="2" charset="-78"/>
                  </a:endParaRPr>
                </a:p>
              </p:txBody>
            </p:sp>
          </p:grpSp>
          <p:grpSp>
            <p:nvGrpSpPr>
              <p:cNvPr id="37" name="Group 36"/>
              <p:cNvGrpSpPr/>
              <p:nvPr/>
            </p:nvGrpSpPr>
            <p:grpSpPr>
              <a:xfrm>
                <a:off x="8706334" y="4968712"/>
                <a:ext cx="1601065" cy="800532"/>
                <a:chOff x="8477734" y="4549611"/>
                <a:chExt cx="1601065" cy="800532"/>
              </a:xfrm>
              <a:scene3d>
                <a:camera prst="orthographicFront"/>
                <a:lightRig rig="soft" dir="t"/>
              </a:scene3d>
            </p:grpSpPr>
            <p:sp>
              <p:nvSpPr>
                <p:cNvPr id="59" name="Rectangle 58"/>
                <p:cNvSpPr/>
                <p:nvPr/>
              </p:nvSpPr>
              <p:spPr>
                <a:xfrm>
                  <a:off x="8477734" y="4549611"/>
                  <a:ext cx="1601065" cy="800532"/>
                </a:xfrm>
                <a:prstGeom prst="rect">
                  <a:avLst/>
                </a:prstGeom>
                <a:solidFill>
                  <a:srgbClr val="A08E8E">
                    <a:alpha val="40000"/>
                  </a:srgbClr>
                </a:solidFill>
                <a:sp3d prstMaterial="powder">
                  <a:bevelT w="152400" h="50800" prst="softRound"/>
                </a:sp3d>
              </p:spPr>
              <p:style>
                <a:lnRef idx="0">
                  <a:schemeClr val="dk2">
                    <a:shade val="80000"/>
                    <a:hueOff val="0"/>
                    <a:satOff val="0"/>
                    <a:lumOff val="0"/>
                    <a:alphaOff val="0"/>
                  </a:schemeClr>
                </a:lnRef>
                <a:fillRef idx="3">
                  <a:schemeClr val="lt1">
                    <a:hueOff val="0"/>
                    <a:satOff val="0"/>
                    <a:lumOff val="0"/>
                    <a:alphaOff val="0"/>
                  </a:schemeClr>
                </a:fillRef>
                <a:effectRef idx="2">
                  <a:schemeClr val="lt1">
                    <a:hueOff val="0"/>
                    <a:satOff val="0"/>
                    <a:lumOff val="0"/>
                    <a:alphaOff val="0"/>
                  </a:schemeClr>
                </a:effectRef>
                <a:fontRef idx="minor">
                  <a:schemeClr val="dk2">
                    <a:hueOff val="0"/>
                    <a:satOff val="0"/>
                    <a:lumOff val="0"/>
                    <a:alphaOff val="0"/>
                  </a:schemeClr>
                </a:fontRef>
              </p:style>
            </p:sp>
            <p:sp>
              <p:nvSpPr>
                <p:cNvPr id="60" name="Rectangle 59"/>
                <p:cNvSpPr/>
                <p:nvPr/>
              </p:nvSpPr>
              <p:spPr>
                <a:xfrm>
                  <a:off x="8477734" y="4549611"/>
                  <a:ext cx="1601065" cy="800532"/>
                </a:xfrm>
                <a:prstGeom prst="rect">
                  <a:avLst/>
                </a:prstGeom>
                <a:sp3d/>
              </p:spPr>
              <p:style>
                <a:lnRef idx="0">
                  <a:scrgbClr r="0" g="0" b="0"/>
                </a:lnRef>
                <a:fillRef idx="0">
                  <a:scrgbClr r="0" g="0" b="0"/>
                </a:fillRef>
                <a:effectRef idx="0">
                  <a:scrgbClr r="0" g="0" b="0"/>
                </a:effectRef>
                <a:fontRef idx="minor">
                  <a:schemeClr val="dk2">
                    <a:hueOff val="0"/>
                    <a:satOff val="0"/>
                    <a:lumOff val="0"/>
                    <a:alphaOff val="0"/>
                  </a:schemeClr>
                </a:fontRef>
              </p:style>
              <p:txBody>
                <a:bodyPr spcFirstLastPara="0" vert="horz" wrap="square" lIns="13970" tIns="13970" rIns="13970" bIns="13970" numCol="1" spcCol="1270" anchor="ctr" anchorCtr="0">
                  <a:noAutofit/>
                </a:bodyPr>
                <a:lstStyle/>
                <a:p>
                  <a:pPr algn="ctr" defTabSz="977782">
                    <a:lnSpc>
                      <a:spcPct val="90000"/>
                    </a:lnSpc>
                    <a:spcBef>
                      <a:spcPct val="0"/>
                    </a:spcBef>
                    <a:spcAft>
                      <a:spcPct val="35000"/>
                    </a:spcAft>
                  </a:pPr>
                  <a:r>
                    <a:rPr lang="fa-IR" sz="2200" dirty="0">
                      <a:solidFill>
                        <a:srgbClr val="5C5C5C"/>
                      </a:solidFill>
                      <a:cs typeface="B Kamran" pitchFamily="2" charset="-78"/>
                    </a:rPr>
                    <a:t>2-2 محیط ادراکی-حسی</a:t>
                  </a:r>
                  <a:endParaRPr lang="en-US" sz="2200" dirty="0">
                    <a:solidFill>
                      <a:srgbClr val="5C5C5C"/>
                    </a:solidFill>
                    <a:cs typeface="B Kamran" pitchFamily="2" charset="-78"/>
                  </a:endParaRPr>
                </a:p>
              </p:txBody>
            </p:sp>
          </p:grpSp>
          <p:grpSp>
            <p:nvGrpSpPr>
              <p:cNvPr id="38" name="Group 37"/>
              <p:cNvGrpSpPr/>
              <p:nvPr/>
            </p:nvGrpSpPr>
            <p:grpSpPr>
              <a:xfrm>
                <a:off x="8706334" y="6105469"/>
                <a:ext cx="1601065" cy="800532"/>
                <a:chOff x="8477734" y="5686368"/>
                <a:chExt cx="1601065" cy="800532"/>
              </a:xfrm>
              <a:scene3d>
                <a:camera prst="orthographicFront"/>
                <a:lightRig rig="soft" dir="t"/>
              </a:scene3d>
            </p:grpSpPr>
            <p:sp>
              <p:nvSpPr>
                <p:cNvPr id="57" name="Rectangle 56"/>
                <p:cNvSpPr/>
                <p:nvPr/>
              </p:nvSpPr>
              <p:spPr>
                <a:xfrm>
                  <a:off x="8477734" y="5686368"/>
                  <a:ext cx="1601065" cy="800532"/>
                </a:xfrm>
                <a:prstGeom prst="rect">
                  <a:avLst/>
                </a:prstGeom>
                <a:solidFill>
                  <a:srgbClr val="A08E8E">
                    <a:alpha val="40000"/>
                  </a:srgbClr>
                </a:solidFill>
                <a:sp3d prstMaterial="powder">
                  <a:bevelT w="152400" h="50800" prst="softRound"/>
                </a:sp3d>
              </p:spPr>
              <p:style>
                <a:lnRef idx="0">
                  <a:schemeClr val="dk2">
                    <a:shade val="80000"/>
                    <a:hueOff val="0"/>
                    <a:satOff val="0"/>
                    <a:lumOff val="0"/>
                    <a:alphaOff val="0"/>
                  </a:schemeClr>
                </a:lnRef>
                <a:fillRef idx="3">
                  <a:schemeClr val="lt1">
                    <a:hueOff val="0"/>
                    <a:satOff val="0"/>
                    <a:lumOff val="0"/>
                    <a:alphaOff val="0"/>
                  </a:schemeClr>
                </a:fillRef>
                <a:effectRef idx="2">
                  <a:schemeClr val="lt1">
                    <a:hueOff val="0"/>
                    <a:satOff val="0"/>
                    <a:lumOff val="0"/>
                    <a:alphaOff val="0"/>
                  </a:schemeClr>
                </a:effectRef>
                <a:fontRef idx="minor">
                  <a:schemeClr val="dk2">
                    <a:hueOff val="0"/>
                    <a:satOff val="0"/>
                    <a:lumOff val="0"/>
                    <a:alphaOff val="0"/>
                  </a:schemeClr>
                </a:fontRef>
              </p:style>
            </p:sp>
            <p:sp>
              <p:nvSpPr>
                <p:cNvPr id="58" name="Rectangle 57"/>
                <p:cNvSpPr/>
                <p:nvPr/>
              </p:nvSpPr>
              <p:spPr>
                <a:xfrm>
                  <a:off x="8477734" y="5686368"/>
                  <a:ext cx="1601065" cy="800532"/>
                </a:xfrm>
                <a:prstGeom prst="rect">
                  <a:avLst/>
                </a:prstGeom>
                <a:sp3d/>
              </p:spPr>
              <p:style>
                <a:lnRef idx="0">
                  <a:scrgbClr r="0" g="0" b="0"/>
                </a:lnRef>
                <a:fillRef idx="0">
                  <a:scrgbClr r="0" g="0" b="0"/>
                </a:fillRef>
                <a:effectRef idx="0">
                  <a:scrgbClr r="0" g="0" b="0"/>
                </a:effectRef>
                <a:fontRef idx="minor">
                  <a:schemeClr val="dk2">
                    <a:hueOff val="0"/>
                    <a:satOff val="0"/>
                    <a:lumOff val="0"/>
                    <a:alphaOff val="0"/>
                  </a:schemeClr>
                </a:fontRef>
              </p:style>
              <p:txBody>
                <a:bodyPr spcFirstLastPara="0" vert="horz" wrap="square" lIns="13970" tIns="13970" rIns="13970" bIns="13970" numCol="1" spcCol="1270" anchor="ctr" anchorCtr="0">
                  <a:noAutofit/>
                </a:bodyPr>
                <a:lstStyle/>
                <a:p>
                  <a:pPr algn="ctr" defTabSz="977782">
                    <a:lnSpc>
                      <a:spcPct val="90000"/>
                    </a:lnSpc>
                    <a:spcBef>
                      <a:spcPct val="0"/>
                    </a:spcBef>
                    <a:spcAft>
                      <a:spcPct val="35000"/>
                    </a:spcAft>
                  </a:pPr>
                  <a:r>
                    <a:rPr lang="fa-IR" sz="2200" dirty="0">
                      <a:solidFill>
                        <a:srgbClr val="5C5C5C"/>
                      </a:solidFill>
                      <a:cs typeface="B Kamran" pitchFamily="2" charset="-78"/>
                    </a:rPr>
                    <a:t>3-2 محیط ادراکی-ذهنی</a:t>
                  </a:r>
                  <a:endParaRPr lang="en-US" sz="2200" dirty="0">
                    <a:solidFill>
                      <a:srgbClr val="5C5C5C"/>
                    </a:solidFill>
                    <a:cs typeface="B Kamran" pitchFamily="2" charset="-78"/>
                  </a:endParaRPr>
                </a:p>
              </p:txBody>
            </p:sp>
          </p:grpSp>
          <p:grpSp>
            <p:nvGrpSpPr>
              <p:cNvPr id="39" name="Group 38"/>
              <p:cNvGrpSpPr/>
              <p:nvPr/>
            </p:nvGrpSpPr>
            <p:grpSpPr>
              <a:xfrm>
                <a:off x="10243356" y="2695200"/>
                <a:ext cx="1601065" cy="800532"/>
                <a:chOff x="10014756" y="2276099"/>
                <a:chExt cx="1601065" cy="800532"/>
              </a:xfrm>
              <a:scene3d>
                <a:camera prst="orthographicFront"/>
                <a:lightRig rig="soft" dir="t"/>
              </a:scene3d>
            </p:grpSpPr>
            <p:sp>
              <p:nvSpPr>
                <p:cNvPr id="55" name="Rectangle 54"/>
                <p:cNvSpPr/>
                <p:nvPr/>
              </p:nvSpPr>
              <p:spPr>
                <a:xfrm>
                  <a:off x="10014756" y="2276099"/>
                  <a:ext cx="1601065" cy="800532"/>
                </a:xfrm>
                <a:prstGeom prst="rect">
                  <a:avLst/>
                </a:prstGeom>
                <a:solidFill>
                  <a:srgbClr val="A08E8E">
                    <a:alpha val="40000"/>
                  </a:srgbClr>
                </a:solidFill>
                <a:sp3d prstMaterial="powder">
                  <a:bevelT w="152400" h="50800" prst="softRound"/>
                </a:sp3d>
              </p:spPr>
              <p:style>
                <a:lnRef idx="0">
                  <a:schemeClr val="dk2">
                    <a:shade val="80000"/>
                    <a:hueOff val="0"/>
                    <a:satOff val="0"/>
                    <a:lumOff val="0"/>
                    <a:alphaOff val="0"/>
                  </a:schemeClr>
                </a:lnRef>
                <a:fillRef idx="3">
                  <a:schemeClr val="lt1">
                    <a:hueOff val="0"/>
                    <a:satOff val="0"/>
                    <a:lumOff val="0"/>
                    <a:alphaOff val="0"/>
                  </a:schemeClr>
                </a:fillRef>
                <a:effectRef idx="2">
                  <a:schemeClr val="lt1">
                    <a:hueOff val="0"/>
                    <a:satOff val="0"/>
                    <a:lumOff val="0"/>
                    <a:alphaOff val="0"/>
                  </a:schemeClr>
                </a:effectRef>
                <a:fontRef idx="minor">
                  <a:schemeClr val="dk2">
                    <a:hueOff val="0"/>
                    <a:satOff val="0"/>
                    <a:lumOff val="0"/>
                    <a:alphaOff val="0"/>
                  </a:schemeClr>
                </a:fontRef>
              </p:style>
            </p:sp>
            <p:sp>
              <p:nvSpPr>
                <p:cNvPr id="56" name="Rectangle 55"/>
                <p:cNvSpPr/>
                <p:nvPr/>
              </p:nvSpPr>
              <p:spPr>
                <a:xfrm>
                  <a:off x="10014756" y="2276099"/>
                  <a:ext cx="1601065" cy="800532"/>
                </a:xfrm>
                <a:prstGeom prst="rect">
                  <a:avLst/>
                </a:prstGeom>
                <a:sp3d/>
              </p:spPr>
              <p:style>
                <a:lnRef idx="0">
                  <a:scrgbClr r="0" g="0" b="0"/>
                </a:lnRef>
                <a:fillRef idx="0">
                  <a:scrgbClr r="0" g="0" b="0"/>
                </a:fillRef>
                <a:effectRef idx="0">
                  <a:scrgbClr r="0" g="0" b="0"/>
                </a:effectRef>
                <a:fontRef idx="minor">
                  <a:schemeClr val="dk2">
                    <a:hueOff val="0"/>
                    <a:satOff val="0"/>
                    <a:lumOff val="0"/>
                    <a:alphaOff val="0"/>
                  </a:schemeClr>
                </a:fontRef>
              </p:style>
              <p:txBody>
                <a:bodyPr spcFirstLastPara="0" vert="horz" wrap="square" lIns="15875" tIns="15875" rIns="15875" bIns="15875" numCol="1" spcCol="1270" anchor="ctr" anchorCtr="0">
                  <a:noAutofit/>
                </a:bodyPr>
                <a:lstStyle/>
                <a:p>
                  <a:pPr algn="ctr" defTabSz="1111117">
                    <a:lnSpc>
                      <a:spcPct val="90000"/>
                    </a:lnSpc>
                    <a:spcBef>
                      <a:spcPct val="0"/>
                    </a:spcBef>
                    <a:spcAft>
                      <a:spcPct val="35000"/>
                    </a:spcAft>
                  </a:pPr>
                  <a:r>
                    <a:rPr lang="fa-IR" dirty="0">
                      <a:solidFill>
                        <a:srgbClr val="5C5C5C"/>
                      </a:solidFill>
                      <a:cs typeface="B Kamran" pitchFamily="2" charset="-78"/>
                    </a:rPr>
                    <a:t>1-عملکردی</a:t>
                  </a:r>
                  <a:endParaRPr lang="en-US" dirty="0">
                    <a:solidFill>
                      <a:srgbClr val="5C5C5C"/>
                    </a:solidFill>
                    <a:cs typeface="B Kamran" pitchFamily="2" charset="-78"/>
                  </a:endParaRPr>
                </a:p>
              </p:txBody>
            </p:sp>
          </p:grpSp>
          <p:grpSp>
            <p:nvGrpSpPr>
              <p:cNvPr id="40" name="Group 39"/>
              <p:cNvGrpSpPr/>
              <p:nvPr/>
            </p:nvGrpSpPr>
            <p:grpSpPr>
              <a:xfrm>
                <a:off x="10643623" y="3831956"/>
                <a:ext cx="1601065" cy="800532"/>
                <a:chOff x="10415023" y="3412855"/>
                <a:chExt cx="1601065" cy="800532"/>
              </a:xfrm>
              <a:scene3d>
                <a:camera prst="orthographicFront"/>
                <a:lightRig rig="soft" dir="t"/>
              </a:scene3d>
            </p:grpSpPr>
            <p:sp>
              <p:nvSpPr>
                <p:cNvPr id="53" name="Rectangle 52"/>
                <p:cNvSpPr/>
                <p:nvPr/>
              </p:nvSpPr>
              <p:spPr>
                <a:xfrm>
                  <a:off x="10415023" y="3412855"/>
                  <a:ext cx="1601065" cy="800532"/>
                </a:xfrm>
                <a:prstGeom prst="rect">
                  <a:avLst/>
                </a:prstGeom>
                <a:solidFill>
                  <a:srgbClr val="A08E8E">
                    <a:alpha val="40000"/>
                  </a:srgbClr>
                </a:solidFill>
                <a:sp3d prstMaterial="powder">
                  <a:bevelT w="152400" h="50800" prst="softRound"/>
                </a:sp3d>
              </p:spPr>
              <p:style>
                <a:lnRef idx="0">
                  <a:schemeClr val="dk2">
                    <a:shade val="80000"/>
                    <a:hueOff val="0"/>
                    <a:satOff val="0"/>
                    <a:lumOff val="0"/>
                    <a:alphaOff val="0"/>
                  </a:schemeClr>
                </a:lnRef>
                <a:fillRef idx="3">
                  <a:schemeClr val="lt1">
                    <a:hueOff val="0"/>
                    <a:satOff val="0"/>
                    <a:lumOff val="0"/>
                    <a:alphaOff val="0"/>
                  </a:schemeClr>
                </a:fillRef>
                <a:effectRef idx="2">
                  <a:schemeClr val="lt1">
                    <a:hueOff val="0"/>
                    <a:satOff val="0"/>
                    <a:lumOff val="0"/>
                    <a:alphaOff val="0"/>
                  </a:schemeClr>
                </a:effectRef>
                <a:fontRef idx="minor">
                  <a:schemeClr val="dk2">
                    <a:hueOff val="0"/>
                    <a:satOff val="0"/>
                    <a:lumOff val="0"/>
                    <a:alphaOff val="0"/>
                  </a:schemeClr>
                </a:fontRef>
              </p:style>
            </p:sp>
            <p:sp>
              <p:nvSpPr>
                <p:cNvPr id="54" name="Rectangle 53"/>
                <p:cNvSpPr/>
                <p:nvPr/>
              </p:nvSpPr>
              <p:spPr>
                <a:xfrm>
                  <a:off x="10415023" y="3412855"/>
                  <a:ext cx="1601065" cy="800532"/>
                </a:xfrm>
                <a:prstGeom prst="rect">
                  <a:avLst/>
                </a:prstGeom>
                <a:sp3d/>
              </p:spPr>
              <p:style>
                <a:lnRef idx="0">
                  <a:scrgbClr r="0" g="0" b="0"/>
                </a:lnRef>
                <a:fillRef idx="0">
                  <a:scrgbClr r="0" g="0" b="0"/>
                </a:fillRef>
                <a:effectRef idx="0">
                  <a:scrgbClr r="0" g="0" b="0"/>
                </a:effectRef>
                <a:fontRef idx="minor">
                  <a:schemeClr val="dk2">
                    <a:hueOff val="0"/>
                    <a:satOff val="0"/>
                    <a:lumOff val="0"/>
                    <a:alphaOff val="0"/>
                  </a:schemeClr>
                </a:fontRef>
              </p:style>
              <p:txBody>
                <a:bodyPr spcFirstLastPara="0" vert="horz" wrap="square" lIns="13970" tIns="13970" rIns="13970" bIns="13970" numCol="1" spcCol="1270" anchor="ctr" anchorCtr="0">
                  <a:noAutofit/>
                </a:bodyPr>
                <a:lstStyle/>
                <a:p>
                  <a:pPr algn="ctr" defTabSz="977782">
                    <a:lnSpc>
                      <a:spcPct val="90000"/>
                    </a:lnSpc>
                    <a:spcBef>
                      <a:spcPct val="0"/>
                    </a:spcBef>
                    <a:spcAft>
                      <a:spcPct val="35000"/>
                    </a:spcAft>
                  </a:pPr>
                  <a:r>
                    <a:rPr lang="fa-IR" sz="2200" dirty="0">
                      <a:solidFill>
                        <a:srgbClr val="5C5C5C"/>
                      </a:solidFill>
                      <a:cs typeface="B Kamran" pitchFamily="2" charset="-78"/>
                    </a:rPr>
                    <a:t>1-1 کاربری زمین</a:t>
                  </a:r>
                  <a:endParaRPr lang="en-US" sz="2200" dirty="0">
                    <a:solidFill>
                      <a:srgbClr val="5C5C5C"/>
                    </a:solidFill>
                    <a:cs typeface="B Kamran" pitchFamily="2" charset="-78"/>
                  </a:endParaRPr>
                </a:p>
              </p:txBody>
            </p:sp>
          </p:grpSp>
          <p:grpSp>
            <p:nvGrpSpPr>
              <p:cNvPr id="41" name="Group 40"/>
              <p:cNvGrpSpPr/>
              <p:nvPr/>
            </p:nvGrpSpPr>
            <p:grpSpPr>
              <a:xfrm>
                <a:off x="10551458" y="4968712"/>
                <a:ext cx="1693230" cy="800532"/>
                <a:chOff x="10322858" y="4549611"/>
                <a:chExt cx="1693230" cy="800532"/>
              </a:xfrm>
              <a:scene3d>
                <a:camera prst="orthographicFront"/>
                <a:lightRig rig="soft" dir="t"/>
              </a:scene3d>
            </p:grpSpPr>
            <p:sp>
              <p:nvSpPr>
                <p:cNvPr id="51" name="Rectangle 50"/>
                <p:cNvSpPr/>
                <p:nvPr/>
              </p:nvSpPr>
              <p:spPr>
                <a:xfrm>
                  <a:off x="10415023" y="4549611"/>
                  <a:ext cx="1601065" cy="800532"/>
                </a:xfrm>
                <a:prstGeom prst="rect">
                  <a:avLst/>
                </a:prstGeom>
                <a:solidFill>
                  <a:srgbClr val="A08E8E">
                    <a:alpha val="40000"/>
                  </a:srgbClr>
                </a:solidFill>
                <a:sp3d prstMaterial="powder">
                  <a:bevelT w="152400" h="50800" prst="softRound"/>
                </a:sp3d>
              </p:spPr>
              <p:style>
                <a:lnRef idx="0">
                  <a:schemeClr val="dk2">
                    <a:shade val="80000"/>
                    <a:hueOff val="0"/>
                    <a:satOff val="0"/>
                    <a:lumOff val="0"/>
                    <a:alphaOff val="0"/>
                  </a:schemeClr>
                </a:lnRef>
                <a:fillRef idx="3">
                  <a:schemeClr val="lt1">
                    <a:hueOff val="0"/>
                    <a:satOff val="0"/>
                    <a:lumOff val="0"/>
                    <a:alphaOff val="0"/>
                  </a:schemeClr>
                </a:fillRef>
                <a:effectRef idx="2">
                  <a:schemeClr val="lt1">
                    <a:hueOff val="0"/>
                    <a:satOff val="0"/>
                    <a:lumOff val="0"/>
                    <a:alphaOff val="0"/>
                  </a:schemeClr>
                </a:effectRef>
                <a:fontRef idx="minor">
                  <a:schemeClr val="dk2">
                    <a:hueOff val="0"/>
                    <a:satOff val="0"/>
                    <a:lumOff val="0"/>
                    <a:alphaOff val="0"/>
                  </a:schemeClr>
                </a:fontRef>
              </p:style>
            </p:sp>
            <p:sp>
              <p:nvSpPr>
                <p:cNvPr id="52" name="Rectangle 51"/>
                <p:cNvSpPr/>
                <p:nvPr/>
              </p:nvSpPr>
              <p:spPr>
                <a:xfrm>
                  <a:off x="10322858" y="4549611"/>
                  <a:ext cx="1640542" cy="800532"/>
                </a:xfrm>
                <a:prstGeom prst="rect">
                  <a:avLst/>
                </a:prstGeom>
                <a:sp3d/>
              </p:spPr>
              <p:style>
                <a:lnRef idx="0">
                  <a:scrgbClr r="0" g="0" b="0"/>
                </a:lnRef>
                <a:fillRef idx="0">
                  <a:scrgbClr r="0" g="0" b="0"/>
                </a:fillRef>
                <a:effectRef idx="0">
                  <a:scrgbClr r="0" g="0" b="0"/>
                </a:effectRef>
                <a:fontRef idx="minor">
                  <a:schemeClr val="dk2">
                    <a:hueOff val="0"/>
                    <a:satOff val="0"/>
                    <a:lumOff val="0"/>
                    <a:alphaOff val="0"/>
                  </a:schemeClr>
                </a:fontRef>
              </p:style>
              <p:txBody>
                <a:bodyPr spcFirstLastPara="0" vert="horz" wrap="square" lIns="13970" tIns="13970" rIns="13970" bIns="13970" numCol="1" spcCol="1270" anchor="ctr" anchorCtr="0">
                  <a:noAutofit/>
                </a:bodyPr>
                <a:lstStyle/>
                <a:p>
                  <a:pPr algn="ctr" defTabSz="977782">
                    <a:lnSpc>
                      <a:spcPct val="90000"/>
                    </a:lnSpc>
                    <a:spcBef>
                      <a:spcPct val="0"/>
                    </a:spcBef>
                    <a:spcAft>
                      <a:spcPct val="35000"/>
                    </a:spcAft>
                  </a:pPr>
                  <a:r>
                    <a:rPr lang="fa-IR" sz="2200" dirty="0">
                      <a:solidFill>
                        <a:srgbClr val="5C5C5C"/>
                      </a:solidFill>
                      <a:cs typeface="B Kamran" pitchFamily="2" charset="-78"/>
                    </a:rPr>
                    <a:t>1-2شبکه حمل و نقل</a:t>
                  </a:r>
                  <a:endParaRPr lang="en-US" sz="2200" dirty="0">
                    <a:solidFill>
                      <a:srgbClr val="5C5C5C"/>
                    </a:solidFill>
                    <a:cs typeface="B Kamran" pitchFamily="2" charset="-78"/>
                  </a:endParaRPr>
                </a:p>
              </p:txBody>
            </p:sp>
          </p:grpSp>
          <p:grpSp>
            <p:nvGrpSpPr>
              <p:cNvPr id="42" name="Group 41"/>
              <p:cNvGrpSpPr/>
              <p:nvPr/>
            </p:nvGrpSpPr>
            <p:grpSpPr>
              <a:xfrm>
                <a:off x="10496805" y="6105469"/>
                <a:ext cx="1747883" cy="800532"/>
                <a:chOff x="10268205" y="5686368"/>
                <a:chExt cx="1747883" cy="800532"/>
              </a:xfrm>
              <a:scene3d>
                <a:camera prst="orthographicFront"/>
                <a:lightRig rig="soft" dir="t"/>
              </a:scene3d>
            </p:grpSpPr>
            <p:sp>
              <p:nvSpPr>
                <p:cNvPr id="49" name="Rectangle 48"/>
                <p:cNvSpPr/>
                <p:nvPr/>
              </p:nvSpPr>
              <p:spPr>
                <a:xfrm>
                  <a:off x="10415023" y="5686368"/>
                  <a:ext cx="1601065" cy="800532"/>
                </a:xfrm>
                <a:prstGeom prst="rect">
                  <a:avLst/>
                </a:prstGeom>
                <a:solidFill>
                  <a:srgbClr val="A08E8E">
                    <a:alpha val="40000"/>
                  </a:srgbClr>
                </a:solidFill>
                <a:sp3d prstMaterial="powder">
                  <a:bevelT w="152400" h="50800" prst="softRound"/>
                </a:sp3d>
              </p:spPr>
              <p:style>
                <a:lnRef idx="0">
                  <a:schemeClr val="dk2">
                    <a:shade val="80000"/>
                    <a:hueOff val="0"/>
                    <a:satOff val="0"/>
                    <a:lumOff val="0"/>
                    <a:alphaOff val="0"/>
                  </a:schemeClr>
                </a:lnRef>
                <a:fillRef idx="3">
                  <a:schemeClr val="lt1">
                    <a:hueOff val="0"/>
                    <a:satOff val="0"/>
                    <a:lumOff val="0"/>
                    <a:alphaOff val="0"/>
                  </a:schemeClr>
                </a:fillRef>
                <a:effectRef idx="2">
                  <a:schemeClr val="lt1">
                    <a:hueOff val="0"/>
                    <a:satOff val="0"/>
                    <a:lumOff val="0"/>
                    <a:alphaOff val="0"/>
                  </a:schemeClr>
                </a:effectRef>
                <a:fontRef idx="minor">
                  <a:schemeClr val="dk2">
                    <a:hueOff val="0"/>
                    <a:satOff val="0"/>
                    <a:lumOff val="0"/>
                    <a:alphaOff val="0"/>
                  </a:schemeClr>
                </a:fontRef>
              </p:style>
            </p:sp>
            <p:sp>
              <p:nvSpPr>
                <p:cNvPr id="50" name="Rectangle 49"/>
                <p:cNvSpPr/>
                <p:nvPr/>
              </p:nvSpPr>
              <p:spPr>
                <a:xfrm>
                  <a:off x="10268205" y="5686368"/>
                  <a:ext cx="1601065" cy="800532"/>
                </a:xfrm>
                <a:prstGeom prst="rect">
                  <a:avLst/>
                </a:prstGeom>
                <a:sp3d/>
              </p:spPr>
              <p:style>
                <a:lnRef idx="0">
                  <a:scrgbClr r="0" g="0" b="0"/>
                </a:lnRef>
                <a:fillRef idx="0">
                  <a:scrgbClr r="0" g="0" b="0"/>
                </a:fillRef>
                <a:effectRef idx="0">
                  <a:scrgbClr r="0" g="0" b="0"/>
                </a:effectRef>
                <a:fontRef idx="minor">
                  <a:schemeClr val="dk2">
                    <a:hueOff val="0"/>
                    <a:satOff val="0"/>
                    <a:lumOff val="0"/>
                    <a:alphaOff val="0"/>
                  </a:schemeClr>
                </a:fontRef>
              </p:style>
              <p:txBody>
                <a:bodyPr spcFirstLastPara="0" vert="horz" wrap="square" lIns="13970" tIns="13970" rIns="13970" bIns="13970" numCol="1" spcCol="1270" anchor="ctr" anchorCtr="0">
                  <a:noAutofit/>
                </a:bodyPr>
                <a:lstStyle/>
                <a:p>
                  <a:pPr algn="r" defTabSz="977782">
                    <a:lnSpc>
                      <a:spcPct val="90000"/>
                    </a:lnSpc>
                    <a:spcBef>
                      <a:spcPct val="0"/>
                    </a:spcBef>
                    <a:spcAft>
                      <a:spcPct val="35000"/>
                    </a:spcAft>
                  </a:pPr>
                  <a:r>
                    <a:rPr lang="fa-IR" sz="2200" dirty="0">
                      <a:solidFill>
                        <a:srgbClr val="5C5C5C"/>
                      </a:solidFill>
                      <a:cs typeface="B Kamran" pitchFamily="2" charset="-78"/>
                    </a:rPr>
                    <a:t>1-3 فعالیت ها</a:t>
                  </a:r>
                  <a:endParaRPr lang="en-US" sz="2200" dirty="0">
                    <a:solidFill>
                      <a:srgbClr val="5C5C5C"/>
                    </a:solidFill>
                    <a:cs typeface="B Kamran" pitchFamily="2" charset="-78"/>
                  </a:endParaRPr>
                </a:p>
              </p:txBody>
            </p:sp>
          </p:grpSp>
          <p:grpSp>
            <p:nvGrpSpPr>
              <p:cNvPr id="43" name="Group 42"/>
              <p:cNvGrpSpPr/>
              <p:nvPr/>
            </p:nvGrpSpPr>
            <p:grpSpPr>
              <a:xfrm>
                <a:off x="10643623" y="7242225"/>
                <a:ext cx="1601065" cy="800532"/>
                <a:chOff x="10415023" y="6823124"/>
                <a:chExt cx="1601065" cy="800532"/>
              </a:xfrm>
              <a:scene3d>
                <a:camera prst="orthographicFront"/>
                <a:lightRig rig="soft" dir="t"/>
              </a:scene3d>
            </p:grpSpPr>
            <p:sp>
              <p:nvSpPr>
                <p:cNvPr id="47" name="Rectangle 46"/>
                <p:cNvSpPr/>
                <p:nvPr/>
              </p:nvSpPr>
              <p:spPr>
                <a:xfrm>
                  <a:off x="10415023" y="6823124"/>
                  <a:ext cx="1601065" cy="800532"/>
                </a:xfrm>
                <a:prstGeom prst="rect">
                  <a:avLst/>
                </a:prstGeom>
                <a:solidFill>
                  <a:srgbClr val="A08E8E">
                    <a:alpha val="40000"/>
                  </a:srgbClr>
                </a:solidFill>
                <a:sp3d prstMaterial="powder">
                  <a:bevelT w="152400" h="50800" prst="softRound"/>
                </a:sp3d>
              </p:spPr>
              <p:style>
                <a:lnRef idx="0">
                  <a:schemeClr val="dk2">
                    <a:shade val="80000"/>
                    <a:hueOff val="0"/>
                    <a:satOff val="0"/>
                    <a:lumOff val="0"/>
                    <a:alphaOff val="0"/>
                  </a:schemeClr>
                </a:lnRef>
                <a:fillRef idx="3">
                  <a:schemeClr val="lt1">
                    <a:hueOff val="0"/>
                    <a:satOff val="0"/>
                    <a:lumOff val="0"/>
                    <a:alphaOff val="0"/>
                  </a:schemeClr>
                </a:fillRef>
                <a:effectRef idx="2">
                  <a:schemeClr val="lt1">
                    <a:hueOff val="0"/>
                    <a:satOff val="0"/>
                    <a:lumOff val="0"/>
                    <a:alphaOff val="0"/>
                  </a:schemeClr>
                </a:effectRef>
                <a:fontRef idx="minor">
                  <a:schemeClr val="dk2">
                    <a:hueOff val="0"/>
                    <a:satOff val="0"/>
                    <a:lumOff val="0"/>
                    <a:alphaOff val="0"/>
                  </a:schemeClr>
                </a:fontRef>
              </p:style>
              <p:txBody>
                <a:bodyPr anchor="ctr"/>
                <a:lstStyle/>
                <a:p>
                  <a:pPr algn="r" defTabSz="977782">
                    <a:lnSpc>
                      <a:spcPct val="90000"/>
                    </a:lnSpc>
                    <a:spcBef>
                      <a:spcPct val="0"/>
                    </a:spcBef>
                    <a:spcAft>
                      <a:spcPct val="35000"/>
                    </a:spcAft>
                  </a:pPr>
                  <a:endParaRPr lang="en-US" sz="2200" dirty="0">
                    <a:cs typeface="B Kamran" pitchFamily="2" charset="-78"/>
                  </a:endParaRPr>
                </a:p>
              </p:txBody>
            </p:sp>
            <p:sp>
              <p:nvSpPr>
                <p:cNvPr id="48" name="Rectangle 47"/>
                <p:cNvSpPr/>
                <p:nvPr/>
              </p:nvSpPr>
              <p:spPr>
                <a:xfrm>
                  <a:off x="10415023" y="6823124"/>
                  <a:ext cx="1601065" cy="800532"/>
                </a:xfrm>
                <a:prstGeom prst="rect">
                  <a:avLst/>
                </a:prstGeom>
                <a:sp3d/>
              </p:spPr>
              <p:style>
                <a:lnRef idx="0">
                  <a:scrgbClr r="0" g="0" b="0"/>
                </a:lnRef>
                <a:fillRef idx="0">
                  <a:scrgbClr r="0" g="0" b="0"/>
                </a:fillRef>
                <a:effectRef idx="0">
                  <a:scrgbClr r="0" g="0" b="0"/>
                </a:effectRef>
                <a:fontRef idx="minor">
                  <a:schemeClr val="dk2">
                    <a:hueOff val="0"/>
                    <a:satOff val="0"/>
                    <a:lumOff val="0"/>
                    <a:alphaOff val="0"/>
                  </a:schemeClr>
                </a:fontRef>
              </p:style>
              <p:txBody>
                <a:bodyPr spcFirstLastPara="0" vert="horz" wrap="square" lIns="13970" tIns="13970" rIns="13970" bIns="13970" numCol="1" spcCol="1270" anchor="ctr" anchorCtr="0">
                  <a:noAutofit/>
                </a:bodyPr>
                <a:lstStyle/>
                <a:p>
                  <a:pPr algn="ctr" defTabSz="977782">
                    <a:lnSpc>
                      <a:spcPct val="90000"/>
                    </a:lnSpc>
                    <a:spcBef>
                      <a:spcPct val="0"/>
                    </a:spcBef>
                    <a:spcAft>
                      <a:spcPct val="35000"/>
                    </a:spcAft>
                  </a:pPr>
                  <a:endParaRPr lang="en-US" sz="2200" dirty="0">
                    <a:solidFill>
                      <a:srgbClr val="5C5C5C"/>
                    </a:solidFill>
                    <a:cs typeface="B Kamran" pitchFamily="2" charset="-78"/>
                  </a:endParaRPr>
                </a:p>
              </p:txBody>
            </p:sp>
          </p:grpSp>
          <p:grpSp>
            <p:nvGrpSpPr>
              <p:cNvPr id="44" name="Group 43"/>
              <p:cNvGrpSpPr/>
              <p:nvPr/>
            </p:nvGrpSpPr>
            <p:grpSpPr>
              <a:xfrm>
                <a:off x="10643623" y="8378981"/>
                <a:ext cx="1601065" cy="800532"/>
                <a:chOff x="10415023" y="7959880"/>
                <a:chExt cx="1601065" cy="800532"/>
              </a:xfrm>
              <a:scene3d>
                <a:camera prst="orthographicFront"/>
                <a:lightRig rig="soft" dir="t"/>
              </a:scene3d>
            </p:grpSpPr>
            <p:sp>
              <p:nvSpPr>
                <p:cNvPr id="45" name="Rectangle 44"/>
                <p:cNvSpPr/>
                <p:nvPr/>
              </p:nvSpPr>
              <p:spPr>
                <a:xfrm>
                  <a:off x="10415023" y="7959880"/>
                  <a:ext cx="1601065" cy="800532"/>
                </a:xfrm>
                <a:prstGeom prst="rect">
                  <a:avLst/>
                </a:prstGeom>
                <a:solidFill>
                  <a:srgbClr val="A08E8E">
                    <a:alpha val="40000"/>
                  </a:srgbClr>
                </a:solidFill>
                <a:sp3d prstMaterial="powder">
                  <a:bevelT w="152400" h="50800" prst="softRound"/>
                </a:sp3d>
              </p:spPr>
              <p:style>
                <a:lnRef idx="0">
                  <a:schemeClr val="dk2">
                    <a:shade val="80000"/>
                    <a:hueOff val="0"/>
                    <a:satOff val="0"/>
                    <a:lumOff val="0"/>
                    <a:alphaOff val="0"/>
                  </a:schemeClr>
                </a:lnRef>
                <a:fillRef idx="3">
                  <a:schemeClr val="lt1">
                    <a:hueOff val="0"/>
                    <a:satOff val="0"/>
                    <a:lumOff val="0"/>
                    <a:alphaOff val="0"/>
                  </a:schemeClr>
                </a:fillRef>
                <a:effectRef idx="2">
                  <a:schemeClr val="lt1">
                    <a:hueOff val="0"/>
                    <a:satOff val="0"/>
                    <a:lumOff val="0"/>
                    <a:alphaOff val="0"/>
                  </a:schemeClr>
                </a:effectRef>
                <a:fontRef idx="minor">
                  <a:schemeClr val="dk2">
                    <a:hueOff val="0"/>
                    <a:satOff val="0"/>
                    <a:lumOff val="0"/>
                    <a:alphaOff val="0"/>
                  </a:schemeClr>
                </a:fontRef>
              </p:style>
              <p:txBody>
                <a:bodyPr anchor="ctr"/>
                <a:lstStyle/>
                <a:p>
                  <a:pPr algn="ctr"/>
                  <a:endParaRPr lang="en-US" sz="2200" dirty="0">
                    <a:cs typeface="B Kamran" pitchFamily="2" charset="-78"/>
                  </a:endParaRPr>
                </a:p>
              </p:txBody>
            </p:sp>
            <p:sp>
              <p:nvSpPr>
                <p:cNvPr id="46" name="Rectangle 45"/>
                <p:cNvSpPr/>
                <p:nvPr/>
              </p:nvSpPr>
              <p:spPr>
                <a:xfrm>
                  <a:off x="10415023" y="7959880"/>
                  <a:ext cx="1601065" cy="800532"/>
                </a:xfrm>
                <a:prstGeom prst="rect">
                  <a:avLst/>
                </a:prstGeom>
                <a:sp3d/>
              </p:spPr>
              <p:style>
                <a:lnRef idx="0">
                  <a:scrgbClr r="0" g="0" b="0"/>
                </a:lnRef>
                <a:fillRef idx="0">
                  <a:scrgbClr r="0" g="0" b="0"/>
                </a:fillRef>
                <a:effectRef idx="0">
                  <a:scrgbClr r="0" g="0" b="0"/>
                </a:effectRef>
                <a:fontRef idx="minor">
                  <a:schemeClr val="dk2">
                    <a:hueOff val="0"/>
                    <a:satOff val="0"/>
                    <a:lumOff val="0"/>
                    <a:alphaOff val="0"/>
                  </a:schemeClr>
                </a:fontRef>
              </p:style>
              <p:txBody>
                <a:bodyPr spcFirstLastPara="0" vert="horz" wrap="square" lIns="13970" tIns="13970" rIns="13970" bIns="13970" numCol="1" spcCol="1270" anchor="ctr" anchorCtr="0">
                  <a:noAutofit/>
                </a:bodyPr>
                <a:lstStyle/>
                <a:p>
                  <a:pPr algn="ctr" defTabSz="977782">
                    <a:lnSpc>
                      <a:spcPct val="90000"/>
                    </a:lnSpc>
                    <a:spcBef>
                      <a:spcPct val="0"/>
                    </a:spcBef>
                    <a:spcAft>
                      <a:spcPct val="35000"/>
                    </a:spcAft>
                  </a:pPr>
                  <a:endParaRPr lang="en-US" sz="2200" dirty="0">
                    <a:solidFill>
                      <a:srgbClr val="5C5C5C"/>
                    </a:solidFill>
                    <a:cs typeface="B Kamran" pitchFamily="2" charset="-78"/>
                  </a:endParaRPr>
                </a:p>
              </p:txBody>
            </p:sp>
          </p:grpSp>
        </p:grpSp>
        <p:sp>
          <p:nvSpPr>
            <p:cNvPr id="132" name="Rectangle 131"/>
            <p:cNvSpPr/>
            <p:nvPr/>
          </p:nvSpPr>
          <p:spPr>
            <a:xfrm>
              <a:off x="10425955" y="7276668"/>
              <a:ext cx="1601065" cy="800532"/>
            </a:xfrm>
            <a:prstGeom prst="rect">
              <a:avLst/>
            </a:prstGeom>
            <a:scene3d>
              <a:camera prst="orthographicFront"/>
              <a:lightRig rig="threePt" dir="t">
                <a:rot lat="0" lon="0" rev="7500000"/>
              </a:lightRig>
            </a:scene3d>
            <a:sp3d/>
          </p:spPr>
          <p:style>
            <a:lnRef idx="0">
              <a:scrgbClr r="0" g="0" b="0"/>
            </a:lnRef>
            <a:fillRef idx="0">
              <a:scrgbClr r="0" g="0" b="0"/>
            </a:fillRef>
            <a:effectRef idx="0">
              <a:scrgbClr r="0" g="0" b="0"/>
            </a:effectRef>
            <a:fontRef idx="minor">
              <a:schemeClr val="dk2">
                <a:hueOff val="0"/>
                <a:satOff val="0"/>
                <a:lumOff val="0"/>
                <a:alphaOff val="0"/>
              </a:schemeClr>
            </a:fontRef>
          </p:style>
          <p:txBody>
            <a:bodyPr spcFirstLastPara="0" vert="horz" wrap="square" lIns="13970" tIns="13970" rIns="13970" bIns="13970" numCol="1" spcCol="1270" anchor="ctr" anchorCtr="0">
              <a:noAutofit/>
            </a:bodyPr>
            <a:lstStyle/>
            <a:p>
              <a:pPr algn="r" defTabSz="977782">
                <a:lnSpc>
                  <a:spcPct val="90000"/>
                </a:lnSpc>
                <a:spcBef>
                  <a:spcPct val="0"/>
                </a:spcBef>
                <a:spcAft>
                  <a:spcPct val="35000"/>
                </a:spcAft>
              </a:pPr>
              <a:r>
                <a:rPr lang="fa-IR" sz="2200" dirty="0">
                  <a:cs typeface="B Kamran" pitchFamily="2" charset="-78"/>
                </a:rPr>
                <a:t>1-4 ایمنی</a:t>
              </a:r>
              <a:endParaRPr lang="en-US" sz="2200" dirty="0">
                <a:cs typeface="B Kamran" pitchFamily="2" charset="-78"/>
              </a:endParaRPr>
            </a:p>
          </p:txBody>
        </p:sp>
        <p:sp>
          <p:nvSpPr>
            <p:cNvPr id="133" name="Rectangle 132"/>
            <p:cNvSpPr/>
            <p:nvPr/>
          </p:nvSpPr>
          <p:spPr>
            <a:xfrm>
              <a:off x="10457329" y="8382000"/>
              <a:ext cx="1601065" cy="800532"/>
            </a:xfrm>
            <a:prstGeom prst="rect">
              <a:avLst/>
            </a:prstGeom>
            <a:scene3d>
              <a:camera prst="orthographicFront"/>
              <a:lightRig rig="threePt" dir="t">
                <a:rot lat="0" lon="0" rev="7500000"/>
              </a:lightRig>
            </a:scene3d>
            <a:sp3d/>
          </p:spPr>
          <p:style>
            <a:lnRef idx="0">
              <a:scrgbClr r="0" g="0" b="0"/>
            </a:lnRef>
            <a:fillRef idx="0">
              <a:scrgbClr r="0" g="0" b="0"/>
            </a:fillRef>
            <a:effectRef idx="0">
              <a:scrgbClr r="0" g="0" b="0"/>
            </a:effectRef>
            <a:fontRef idx="minor">
              <a:schemeClr val="dk2">
                <a:hueOff val="0"/>
                <a:satOff val="0"/>
                <a:lumOff val="0"/>
                <a:alphaOff val="0"/>
              </a:schemeClr>
            </a:fontRef>
          </p:style>
          <p:txBody>
            <a:bodyPr spcFirstLastPara="0" vert="horz" wrap="square" lIns="13970" tIns="13970" rIns="13970" bIns="13970" numCol="1" spcCol="1270" anchor="ctr" anchorCtr="0">
              <a:noAutofit/>
            </a:bodyPr>
            <a:lstStyle/>
            <a:p>
              <a:pPr algn="r" defTabSz="977782">
                <a:lnSpc>
                  <a:spcPct val="90000"/>
                </a:lnSpc>
                <a:spcBef>
                  <a:spcPct val="0"/>
                </a:spcBef>
                <a:spcAft>
                  <a:spcPct val="35000"/>
                </a:spcAft>
              </a:pPr>
              <a:r>
                <a:rPr lang="fa-IR" sz="2200" dirty="0">
                  <a:solidFill>
                    <a:srgbClr val="5C5C5C"/>
                  </a:solidFill>
                  <a:cs typeface="B Kamran" pitchFamily="2" charset="-78"/>
                </a:rPr>
                <a:t>1-5 امنیت</a:t>
              </a:r>
              <a:endParaRPr lang="en-US" sz="2200" dirty="0">
                <a:solidFill>
                  <a:srgbClr val="5C5C5C"/>
                </a:solidFill>
                <a:cs typeface="B Kamran" pitchFamily="2" charset="-78"/>
              </a:endParaRPr>
            </a:p>
          </p:txBody>
        </p:sp>
      </p:grpSp>
      <p:sp>
        <p:nvSpPr>
          <p:cNvPr id="138" name="Rectangle 137"/>
          <p:cNvSpPr/>
          <p:nvPr/>
        </p:nvSpPr>
        <p:spPr>
          <a:xfrm>
            <a:off x="8305800" y="1640542"/>
            <a:ext cx="1524000" cy="762000"/>
          </a:xfrm>
          <a:prstGeom prst="rect">
            <a:avLst/>
          </a:prstGeom>
          <a:solidFill>
            <a:srgbClr val="FF9999">
              <a:alpha val="2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9809" name="Picture 1"/>
          <p:cNvPicPr>
            <a:picLocks noChangeAspect="1" noChangeArrowheads="1"/>
          </p:cNvPicPr>
          <p:nvPr/>
        </p:nvPicPr>
        <p:blipFill>
          <a:blip r:embed="rId3"/>
          <a:srcRect/>
          <a:stretch>
            <a:fillRect/>
          </a:stretch>
        </p:blipFill>
        <p:spPr bwMode="auto">
          <a:xfrm>
            <a:off x="8" y="1567"/>
            <a:ext cx="12825413" cy="9625013"/>
          </a:xfrm>
          <a:prstGeom prst="rect">
            <a:avLst/>
          </a:prstGeom>
          <a:noFill/>
          <a:ln w="9525">
            <a:noFill/>
            <a:miter lim="800000"/>
            <a:headEnd/>
            <a:tailEnd/>
          </a:ln>
          <a:effectLst/>
        </p:spPr>
      </p:pic>
      <p:sp>
        <p:nvSpPr>
          <p:cNvPr id="4" name="TextBox 3"/>
          <p:cNvSpPr txBox="1"/>
          <p:nvPr/>
        </p:nvSpPr>
        <p:spPr>
          <a:xfrm>
            <a:off x="3192780" y="1295400"/>
            <a:ext cx="9281160" cy="821452"/>
          </a:xfrm>
          <a:prstGeom prst="rect">
            <a:avLst/>
          </a:prstGeom>
          <a:noFill/>
        </p:spPr>
        <p:txBody>
          <a:bodyPr wrap="square" lIns="127677" tIns="63854" rIns="127677" bIns="63854" rtlCol="1">
            <a:spAutoFit/>
          </a:bodyPr>
          <a:lstStyle/>
          <a:p>
            <a:pPr algn="r" rtl="1"/>
            <a:r>
              <a:rPr lang="fa-IR" sz="4500" dirty="0">
                <a:ln w="18415" cmpd="sng">
                  <a:solidFill>
                    <a:sysClr val="windowText" lastClr="000000">
                      <a:alpha val="37000"/>
                    </a:sysClr>
                  </a:solidFill>
                  <a:prstDash val="solid"/>
                </a:ln>
                <a:solidFill>
                  <a:srgbClr val="FFFFFF"/>
                </a:solidFill>
                <a:effectLst>
                  <a:outerShdw blurRad="63500" dir="3600000" algn="tl" rotWithShape="0">
                    <a:srgbClr val="000000">
                      <a:alpha val="70000"/>
                    </a:srgbClr>
                  </a:outerShdw>
                </a:effectLst>
                <a:cs typeface="B Kamran" pitchFamily="2" charset="-78"/>
              </a:rPr>
              <a:t>1-1 کاربری زمین</a:t>
            </a:r>
          </a:p>
        </p:txBody>
      </p:sp>
      <p:sp>
        <p:nvSpPr>
          <p:cNvPr id="6" name="TextBox 5"/>
          <p:cNvSpPr txBox="1"/>
          <p:nvPr/>
        </p:nvSpPr>
        <p:spPr>
          <a:xfrm>
            <a:off x="7391400" y="2514600"/>
            <a:ext cx="5105400" cy="6440030"/>
          </a:xfrm>
          <a:prstGeom prst="rect">
            <a:avLst/>
          </a:prstGeom>
          <a:noFill/>
        </p:spPr>
        <p:txBody>
          <a:bodyPr wrap="square" lIns="91182" tIns="45591" rIns="91182" bIns="45591" rtlCol="0">
            <a:spAutoFit/>
          </a:bodyPr>
          <a:lstStyle/>
          <a:p>
            <a:pPr algn="justLow" rtl="1"/>
            <a:r>
              <a:rPr lang="fa-IR" sz="2400" dirty="0">
                <a:cs typeface="B Kamran" pitchFamily="2" charset="-78"/>
              </a:rPr>
              <a:t>در این قسمت به شناخت وضع موجود پرداخته می شود. علاوه بر </a:t>
            </a:r>
            <a:r>
              <a:rPr lang="fa-IR" sz="2400" b="1" dirty="0">
                <a:effectLst>
                  <a:outerShdw blurRad="38100" dist="38100" dir="2700000" algn="tl">
                    <a:srgbClr val="000000">
                      <a:alpha val="43137"/>
                    </a:srgbClr>
                  </a:outerShdw>
                </a:effectLst>
                <a:cs typeface="B Kamran" pitchFamily="2" charset="-78"/>
              </a:rPr>
              <a:t>کاربری طبقه همکف</a:t>
            </a:r>
            <a:r>
              <a:rPr lang="fa-IR" sz="2400" dirty="0">
                <a:cs typeface="B Kamran" pitchFamily="2" charset="-78"/>
              </a:rPr>
              <a:t>،</a:t>
            </a:r>
            <a:r>
              <a:rPr lang="fa-IR" sz="2400" b="1" dirty="0">
                <a:effectLst>
                  <a:outerShdw blurRad="38100" dist="38100" dir="2700000" algn="tl">
                    <a:srgbClr val="000000">
                      <a:alpha val="43137"/>
                    </a:srgbClr>
                  </a:outerShdw>
                </a:effectLst>
                <a:cs typeface="B Kamran" pitchFamily="2" charset="-78"/>
              </a:rPr>
              <a:t>کیفیت</a:t>
            </a:r>
            <a:r>
              <a:rPr lang="fa-IR" sz="2400" dirty="0">
                <a:cs typeface="B Kamran" pitchFamily="2" charset="-78"/>
              </a:rPr>
              <a:t>، </a:t>
            </a:r>
            <a:r>
              <a:rPr lang="fa-IR" sz="2400" b="1" dirty="0">
                <a:effectLst>
                  <a:outerShdw blurRad="38100" dist="38100" dir="2700000" algn="tl">
                    <a:srgbClr val="000000">
                      <a:alpha val="43137"/>
                    </a:srgbClr>
                  </a:outerShdw>
                </a:effectLst>
                <a:cs typeface="B Kamran" pitchFamily="2" charset="-78"/>
              </a:rPr>
              <a:t>قدمت</a:t>
            </a:r>
            <a:r>
              <a:rPr lang="fa-IR" sz="2400" dirty="0">
                <a:cs typeface="B Kamran" pitchFamily="2" charset="-78"/>
              </a:rPr>
              <a:t> و</a:t>
            </a:r>
            <a:r>
              <a:rPr lang="fa-IR" sz="2400" b="1" dirty="0">
                <a:effectLst>
                  <a:outerShdw blurRad="38100" dist="38100" dir="2700000" algn="tl">
                    <a:srgbClr val="000000">
                      <a:alpha val="43137"/>
                    </a:srgbClr>
                  </a:outerShdw>
                </a:effectLst>
                <a:cs typeface="B Kamran" pitchFamily="2" charset="-78"/>
              </a:rPr>
              <a:t> تعداد طبقات </a:t>
            </a:r>
            <a:r>
              <a:rPr lang="fa-IR" sz="2400" dirty="0">
                <a:cs typeface="B Kamran" pitchFamily="2" charset="-78"/>
              </a:rPr>
              <a:t>نیز مورد بررسی قرار می گیرد و هرکدام با توضیحات،نمودار و تصاویر مربوط ارائه می گردد.هدف از شناخت در این مرحله سنجش دیگر کیفیت های فضا از این طریق می باشد و هم چنین مقدمه ای بر طراحی است به طوری که شناخت کاربری های وضع موجود به عنوان مثال تا حدودی در مورد سرزندگی فضا به ما آگاهی می دهد.مثلاً اگر کاربری های بدنه یک خیابان غالباً کارگاهی، انبار، بیمارستان، اداری و مانند آن باشد با خیابانی مواجه خواهیم بود که با عدم سرزندگی روبه رو است. و یا اگر گاربری های غالب خیابات مورد بررسی مسکونی باشد با یک خیابان محلی سر وکار خواهیم داشت. هم چنینن اگر کیفیت ساختمان ها غالباً تخریبی و یا مخروبه باشد پروژه های بهسازی و نوسازی پیشنهاد خواهیم داد و بالعکس اگر اغلب ساختمان ها از نظر کیفی قابل قبول و قابل نگهداری باشند با بافتی جدید و نوساز مواجه خواهیم بود.بررسی ساختمان ها از نظر قدمت و تعداد طبقات نیز به دلایلی که در بالا گفته شد ضرورت دارد.</a:t>
            </a:r>
            <a:endParaRPr lang="en-US" sz="2400" dirty="0"/>
          </a:p>
        </p:txBody>
      </p:sp>
      <p:grpSp>
        <p:nvGrpSpPr>
          <p:cNvPr id="11" name="Group 10"/>
          <p:cNvGrpSpPr/>
          <p:nvPr/>
        </p:nvGrpSpPr>
        <p:grpSpPr>
          <a:xfrm>
            <a:off x="3093720" y="152400"/>
            <a:ext cx="3733800" cy="3048000"/>
            <a:chOff x="2935356" y="357804"/>
            <a:chExt cx="3962400" cy="3048000"/>
          </a:xfrm>
        </p:grpSpPr>
        <p:grpSp>
          <p:nvGrpSpPr>
            <p:cNvPr id="5" name="Group 4"/>
            <p:cNvGrpSpPr/>
            <p:nvPr/>
          </p:nvGrpSpPr>
          <p:grpSpPr>
            <a:xfrm>
              <a:off x="2935356" y="357804"/>
              <a:ext cx="3962400" cy="3048000"/>
              <a:chOff x="8367198" y="1600200"/>
              <a:chExt cx="4063818" cy="3048000"/>
            </a:xfrm>
          </p:grpSpPr>
          <p:pic>
            <p:nvPicPr>
              <p:cNvPr id="7" name="Picture 5" descr="C:\DRIVE\information\UNIVERSIRY\tarahi shahri\mahdoode\ravand\6.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8367198" y="1600200"/>
                <a:ext cx="4063818" cy="3048000"/>
              </a:xfrm>
              <a:prstGeom prst="rect">
                <a:avLst/>
              </a:prstGeom>
              <a:noFill/>
            </p:spPr>
          </p:pic>
          <p:sp>
            <p:nvSpPr>
              <p:cNvPr id="8" name="Rectangle 7"/>
              <p:cNvSpPr/>
              <p:nvPr/>
            </p:nvSpPr>
            <p:spPr>
              <a:xfrm>
                <a:off x="11734800" y="2392680"/>
                <a:ext cx="533400" cy="274320"/>
              </a:xfrm>
              <a:prstGeom prst="rect">
                <a:avLst/>
              </a:prstGeom>
              <a:solidFill>
                <a:srgbClr val="FF9999">
                  <a:alpha val="2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11066336" y="2003012"/>
                <a:ext cx="533400" cy="274320"/>
              </a:xfrm>
              <a:prstGeom prst="rect">
                <a:avLst/>
              </a:prstGeom>
              <a:solidFill>
                <a:srgbClr val="FF9999">
                  <a:alpha val="2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10" name="Rectangle 9"/>
            <p:cNvSpPr/>
            <p:nvPr/>
          </p:nvSpPr>
          <p:spPr>
            <a:xfrm>
              <a:off x="6343134" y="1554480"/>
              <a:ext cx="520088" cy="274320"/>
            </a:xfrm>
            <a:prstGeom prst="rect">
              <a:avLst/>
            </a:prstGeom>
            <a:solidFill>
              <a:srgbClr val="FF9999">
                <a:alpha val="2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Picture 1" descr="C:\DRIVE\information\UNIVERSIRY\tarahi shahri\mahdoode\ravand\back1.jpg"/>
          <p:cNvPicPr>
            <a:picLocks noChangeArrowheads="1"/>
          </p:cNvPicPr>
          <p:nvPr/>
        </p:nvPicPr>
        <p:blipFill>
          <a:blip r:embed="rId3"/>
          <a:srcRect/>
          <a:stretch>
            <a:fillRect/>
          </a:stretch>
        </p:blipFill>
        <p:spPr bwMode="auto">
          <a:xfrm>
            <a:off x="-9133" y="-29306"/>
            <a:ext cx="12801600" cy="9701784"/>
          </a:xfrm>
          <a:prstGeom prst="rect">
            <a:avLst/>
          </a:prstGeom>
          <a:noFill/>
        </p:spPr>
      </p:pic>
      <p:sp>
        <p:nvSpPr>
          <p:cNvPr id="4" name="TextBox 3"/>
          <p:cNvSpPr txBox="1"/>
          <p:nvPr/>
        </p:nvSpPr>
        <p:spPr>
          <a:xfrm>
            <a:off x="8610600" y="1143000"/>
            <a:ext cx="3810000" cy="5170374"/>
          </a:xfrm>
          <a:prstGeom prst="rect">
            <a:avLst/>
          </a:prstGeom>
          <a:noFill/>
        </p:spPr>
        <p:txBody>
          <a:bodyPr wrap="square" lIns="91171" tIns="45585" rIns="91171" bIns="45585" rtlCol="0">
            <a:spAutoFit/>
          </a:bodyPr>
          <a:lstStyle/>
          <a:p>
            <a:pPr algn="r" rtl="1"/>
            <a:endParaRPr lang="fa-IR" sz="2800" b="1" dirty="0">
              <a:effectLst>
                <a:outerShdw blurRad="38100" dist="38100" dir="2700000" algn="tl">
                  <a:srgbClr val="000000">
                    <a:alpha val="43137"/>
                  </a:srgbClr>
                </a:outerShdw>
              </a:effectLst>
              <a:cs typeface="B Kamran" pitchFamily="2" charset="-78"/>
            </a:endParaRPr>
          </a:p>
          <a:p>
            <a:pPr algn="justLow" rtl="1"/>
            <a:endParaRPr lang="en-US" sz="800" dirty="0">
              <a:cs typeface="B Kamran" pitchFamily="2" charset="-78"/>
            </a:endParaRPr>
          </a:p>
          <a:p>
            <a:pPr algn="justLow" rtl="1"/>
            <a:r>
              <a:rPr lang="fa-IR" sz="2100" dirty="0">
                <a:cs typeface="B Kamran" pitchFamily="2" charset="-78"/>
              </a:rPr>
              <a:t>کاربری عبارتست از تعیین نوع استفاده از زمین بر اساس مطالعات پایه ای برای شناخت و آشنایی با نحوه پراکندگی فعالیت های شهری.</a:t>
            </a:r>
            <a:endParaRPr lang="en-US" sz="2100" dirty="0">
              <a:cs typeface="B Kamran" pitchFamily="2" charset="-78"/>
            </a:endParaRPr>
          </a:p>
          <a:p>
            <a:pPr algn="justLow" rtl="1"/>
            <a:r>
              <a:rPr lang="fa-IR" sz="2100" dirty="0">
                <a:cs typeface="B Kamran" pitchFamily="2" charset="-78"/>
              </a:rPr>
              <a:t>کاربری های قطعات محدوده مورد مطالعه شامل: تجاری، اداری، درمانی، کارگاهی، پذیرایی- جهانگردی و مذهبی می باشد.</a:t>
            </a:r>
            <a:endParaRPr lang="en-US" sz="2100" dirty="0">
              <a:cs typeface="B Kamran" pitchFamily="2" charset="-78"/>
            </a:endParaRPr>
          </a:p>
          <a:p>
            <a:pPr algn="justLow" rtl="1"/>
            <a:r>
              <a:rPr lang="fa-IR" sz="2100" dirty="0">
                <a:cs typeface="B Kamran" pitchFamily="2" charset="-78"/>
              </a:rPr>
              <a:t>از آنجایی که این محدوده در حاشیه بافت و در مجاورت با حرم مطهر می باشد بیشترین سطح را کاربری تجاری اشغال کرده که شامل خرده فروشی هایی چون : سوپرها، سوغاتی فروشی ها، عکاسی ها،آبمیوه فروشی ها، اغذیه ها، آژانس های مسافرتی جهت ارائه خدمات به زائرین و هم چنین پمپ بنزین و بانک ها و عمده فروشی هایی چون: قماش فروشی ها و ابزار فروشی ها می باشد .اگر خیابان امام رضا را به عنوان یک خیابان</a:t>
            </a:r>
            <a:endParaRPr lang="en-US" sz="2100" dirty="0">
              <a:cs typeface="B Kamran" pitchFamily="2" charset="-78"/>
            </a:endParaRPr>
          </a:p>
        </p:txBody>
      </p:sp>
      <p:pic>
        <p:nvPicPr>
          <p:cNvPr id="7169" name="Picture 1" descr="C:\DRIVE\information\UNIVERSIRY\tarahi shahri\mahdoode\Pix\100DSCIM\PICT0241.JP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6273288" y="3758675"/>
            <a:ext cx="2146829" cy="2146829"/>
          </a:xfrm>
          <a:prstGeom prst="roundRect">
            <a:avLst>
              <a:gd name="adj" fmla="val 8594"/>
            </a:avLst>
          </a:prstGeom>
          <a:solidFill>
            <a:srgbClr val="FFFFFF">
              <a:shade val="85000"/>
            </a:srgbClr>
          </a:solidFill>
          <a:ln>
            <a:noFill/>
          </a:ln>
          <a:effectLst/>
        </p:spPr>
      </p:pic>
      <p:pic>
        <p:nvPicPr>
          <p:cNvPr id="7170" name="Picture 2" descr="C:\DRIVE\information\UNIVERSIRY\tarahi shahri\mahdoode\Pix\100DSCIM\PICT0210.JP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6248402" y="1777464"/>
            <a:ext cx="2177143" cy="1905000"/>
          </a:xfrm>
          <a:prstGeom prst="roundRect">
            <a:avLst>
              <a:gd name="adj" fmla="val 8594"/>
            </a:avLst>
          </a:prstGeom>
          <a:solidFill>
            <a:srgbClr val="FFFFFF">
              <a:shade val="85000"/>
            </a:srgbClr>
          </a:solidFill>
          <a:ln>
            <a:noFill/>
          </a:ln>
          <a:effectLst/>
        </p:spPr>
      </p:pic>
      <p:pic>
        <p:nvPicPr>
          <p:cNvPr id="7171" name="Picture 3"/>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7493000" y="7239001"/>
            <a:ext cx="1117600" cy="1676401"/>
          </a:xfrm>
          <a:prstGeom prst="roundRect">
            <a:avLst>
              <a:gd name="adj" fmla="val 8594"/>
            </a:avLst>
          </a:prstGeom>
          <a:solidFill>
            <a:srgbClr val="FFFFFF">
              <a:shade val="85000"/>
            </a:srgbClr>
          </a:solidFill>
          <a:ln>
            <a:noFill/>
          </a:ln>
          <a:effectLst/>
        </p:spPr>
      </p:pic>
      <p:pic>
        <p:nvPicPr>
          <p:cNvPr id="7172" name="Picture 4"/>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6287889" y="5981433"/>
            <a:ext cx="2116975" cy="1164337"/>
          </a:xfrm>
          <a:prstGeom prst="roundRect">
            <a:avLst>
              <a:gd name="adj" fmla="val 8594"/>
            </a:avLst>
          </a:prstGeom>
          <a:solidFill>
            <a:srgbClr val="FFFFFF">
              <a:shade val="85000"/>
            </a:srgbClr>
          </a:solidFill>
          <a:ln>
            <a:noFill/>
          </a:ln>
          <a:effectLst/>
        </p:spPr>
      </p:pic>
      <p:sp>
        <p:nvSpPr>
          <p:cNvPr id="12" name="TextBox 11"/>
          <p:cNvSpPr txBox="1"/>
          <p:nvPr/>
        </p:nvSpPr>
        <p:spPr>
          <a:xfrm>
            <a:off x="6400800" y="1244098"/>
            <a:ext cx="1600200" cy="461392"/>
          </a:xfrm>
          <a:prstGeom prst="rect">
            <a:avLst/>
          </a:prstGeom>
          <a:noFill/>
        </p:spPr>
        <p:txBody>
          <a:bodyPr wrap="square" lIns="91171" tIns="45585" rIns="91171" bIns="45585" rtlCol="0">
            <a:spAutoFit/>
          </a:bodyPr>
          <a:lstStyle/>
          <a:p>
            <a:r>
              <a:rPr lang="fa-IR" sz="2400" b="1" dirty="0">
                <a:effectLst>
                  <a:outerShdw blurRad="38100" dist="38100" dir="2700000" algn="tl">
                    <a:srgbClr val="000000">
                      <a:alpha val="43137"/>
                    </a:srgbClr>
                  </a:outerShdw>
                </a:effectLst>
                <a:cs typeface="B Kamran" pitchFamily="2" charset="-78"/>
              </a:rPr>
              <a:t>خرده فروشی ها</a:t>
            </a:r>
            <a:endParaRPr lang="en-US" sz="2400" b="1" dirty="0">
              <a:effectLst>
                <a:outerShdw blurRad="38100" dist="38100" dir="2700000" algn="tl">
                  <a:srgbClr val="000000">
                    <a:alpha val="43137"/>
                  </a:srgbClr>
                </a:outerShdw>
              </a:effectLst>
              <a:cs typeface="B Kamran" pitchFamily="2" charset="-78"/>
            </a:endParaRPr>
          </a:p>
        </p:txBody>
      </p:sp>
      <p:pic>
        <p:nvPicPr>
          <p:cNvPr id="7173" name="Picture 5"/>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a:off x="6121401" y="7239001"/>
            <a:ext cx="1257299" cy="1676401"/>
          </a:xfrm>
          <a:prstGeom prst="roundRect">
            <a:avLst>
              <a:gd name="adj" fmla="val 8594"/>
            </a:avLst>
          </a:prstGeom>
          <a:solidFill>
            <a:srgbClr val="FFFFFF">
              <a:shade val="85000"/>
            </a:srgbClr>
          </a:solidFill>
          <a:ln>
            <a:noFill/>
          </a:ln>
          <a:effectLst/>
        </p:spPr>
      </p:pic>
      <p:pic>
        <p:nvPicPr>
          <p:cNvPr id="7175" name="Picture 7" descr="C:\DRIVE\information\UNIVERSIRY\tarahi shahri\mahdoode\Pic\PICT0098.JPG"/>
          <p:cNvPicPr>
            <a:picLocks noChangeAspect="1" noChangeArrowheads="1"/>
          </p:cNvPicPr>
          <p:nvPr/>
        </p:nvPicPr>
        <p:blipFill>
          <a:blip r:embed="rId9" cstate="screen">
            <a:extLst>
              <a:ext uri="{28A0092B-C50C-407E-A947-70E740481C1C}">
                <a14:useLocalDpi xmlns:a14="http://schemas.microsoft.com/office/drawing/2010/main"/>
              </a:ext>
            </a:extLst>
          </a:blip>
          <a:srcRect/>
          <a:stretch>
            <a:fillRect/>
          </a:stretch>
        </p:blipFill>
        <p:spPr bwMode="auto">
          <a:xfrm>
            <a:off x="3584917" y="1761697"/>
            <a:ext cx="2511083" cy="1920240"/>
          </a:xfrm>
          <a:prstGeom prst="roundRect">
            <a:avLst>
              <a:gd name="adj" fmla="val 8594"/>
            </a:avLst>
          </a:prstGeom>
          <a:solidFill>
            <a:srgbClr val="FFFFFF">
              <a:shade val="85000"/>
            </a:srgbClr>
          </a:solidFill>
          <a:ln>
            <a:noFill/>
          </a:ln>
          <a:effectLst/>
        </p:spPr>
      </p:pic>
      <p:pic>
        <p:nvPicPr>
          <p:cNvPr id="7177" name="Picture 9" descr="C:\DRIVE\information\UNIVERSIRY\tarahi shahri\mahdoode\Pix\100DSCIM\PICT0208.JPG"/>
          <p:cNvPicPr>
            <a:picLocks noChangeAspect="1" noChangeArrowheads="1"/>
          </p:cNvPicPr>
          <p:nvPr/>
        </p:nvPicPr>
        <p:blipFill>
          <a:blip r:embed="rId10" cstate="screen">
            <a:extLst>
              <a:ext uri="{28A0092B-C50C-407E-A947-70E740481C1C}">
                <a14:useLocalDpi xmlns:a14="http://schemas.microsoft.com/office/drawing/2010/main"/>
              </a:ext>
            </a:extLst>
          </a:blip>
          <a:srcRect/>
          <a:stretch>
            <a:fillRect/>
          </a:stretch>
        </p:blipFill>
        <p:spPr bwMode="auto">
          <a:xfrm rot="16200000">
            <a:off x="3749774" y="3587909"/>
            <a:ext cx="2157393" cy="2527512"/>
          </a:xfrm>
          <a:prstGeom prst="roundRect">
            <a:avLst>
              <a:gd name="adj" fmla="val 8594"/>
            </a:avLst>
          </a:prstGeom>
          <a:solidFill>
            <a:srgbClr val="FFFFFF">
              <a:shade val="85000"/>
            </a:srgbClr>
          </a:solidFill>
          <a:ln>
            <a:noFill/>
          </a:ln>
          <a:effectLst/>
        </p:spPr>
      </p:pic>
      <p:sp>
        <p:nvSpPr>
          <p:cNvPr id="18" name="TextBox 17"/>
          <p:cNvSpPr txBox="1"/>
          <p:nvPr/>
        </p:nvSpPr>
        <p:spPr>
          <a:xfrm>
            <a:off x="4194483" y="1244098"/>
            <a:ext cx="1600200" cy="461392"/>
          </a:xfrm>
          <a:prstGeom prst="rect">
            <a:avLst/>
          </a:prstGeom>
          <a:noFill/>
        </p:spPr>
        <p:txBody>
          <a:bodyPr wrap="square" lIns="91171" tIns="45585" rIns="91171" bIns="45585" rtlCol="0">
            <a:spAutoFit/>
          </a:bodyPr>
          <a:lstStyle/>
          <a:p>
            <a:r>
              <a:rPr lang="fa-IR" sz="2400" b="1" dirty="0">
                <a:effectLst>
                  <a:outerShdw blurRad="38100" dist="38100" dir="2700000" algn="tl">
                    <a:srgbClr val="000000">
                      <a:alpha val="43137"/>
                    </a:srgbClr>
                  </a:outerShdw>
                </a:effectLst>
                <a:cs typeface="B Kamran" pitchFamily="2" charset="-78"/>
              </a:rPr>
              <a:t>عمده فروشی ها</a:t>
            </a:r>
            <a:endParaRPr lang="en-US" sz="2400" b="1" dirty="0">
              <a:effectLst>
                <a:outerShdw blurRad="38100" dist="38100" dir="2700000" algn="tl">
                  <a:srgbClr val="000000">
                    <a:alpha val="43137"/>
                  </a:srgbClr>
                </a:outerShdw>
              </a:effectLst>
              <a:cs typeface="B Kamran" pitchFamily="2" charset="-78"/>
            </a:endParaRPr>
          </a:p>
        </p:txBody>
      </p:sp>
      <p:sp>
        <p:nvSpPr>
          <p:cNvPr id="19" name="TextBox 18"/>
          <p:cNvSpPr txBox="1"/>
          <p:nvPr/>
        </p:nvSpPr>
        <p:spPr>
          <a:xfrm>
            <a:off x="8610601" y="6195061"/>
            <a:ext cx="3832860" cy="1707887"/>
          </a:xfrm>
          <a:prstGeom prst="rect">
            <a:avLst/>
          </a:prstGeom>
          <a:noFill/>
        </p:spPr>
        <p:txBody>
          <a:bodyPr wrap="square" lIns="91171" tIns="45585" rIns="91171" bIns="45585" rtlCol="0">
            <a:spAutoFit/>
          </a:bodyPr>
          <a:lstStyle/>
          <a:p>
            <a:pPr algn="justLow" rtl="1"/>
            <a:r>
              <a:rPr lang="fa-IR" sz="2100" dirty="0">
                <a:cs typeface="B Kamran" pitchFamily="2" charset="-78"/>
              </a:rPr>
              <a:t>شهری و سرزنده در نظر بگیریم کاربری های تجاری مربوط به فروش ابزارآلات اتومبیل، جوش و برش که تعداد آنها در سراسر خیابان زیاد است تا حدی ناسازگارند و از سرزندگی آن می کاهند.</a:t>
            </a:r>
            <a:endParaRPr lang="en-US" sz="2100" dirty="0">
              <a:cs typeface="B Kamran" pitchFamily="2" charset="-78"/>
            </a:endParaRPr>
          </a:p>
          <a:p>
            <a:pPr algn="justLow"/>
            <a:endParaRPr lang="en-US" sz="2100" dirty="0"/>
          </a:p>
        </p:txBody>
      </p:sp>
      <p:sp>
        <p:nvSpPr>
          <p:cNvPr id="15" name="TextBox 14"/>
          <p:cNvSpPr txBox="1"/>
          <p:nvPr/>
        </p:nvSpPr>
        <p:spPr>
          <a:xfrm>
            <a:off x="3276601" y="304803"/>
            <a:ext cx="9281160" cy="759883"/>
          </a:xfrm>
          <a:prstGeom prst="rect">
            <a:avLst/>
          </a:prstGeom>
          <a:noFill/>
        </p:spPr>
        <p:txBody>
          <a:bodyPr wrap="square" lIns="127662" tIns="63847" rIns="127662" bIns="63847" rtlCol="1">
            <a:spAutoFit/>
          </a:bodyPr>
          <a:lstStyle/>
          <a:p>
            <a:pPr algn="justLow" rtl="1"/>
            <a:r>
              <a:rPr lang="fa-IR" sz="4100" b="1" dirty="0">
                <a:effectLst>
                  <a:glow rad="101600">
                    <a:schemeClr val="bg1">
                      <a:lumMod val="75000"/>
                      <a:alpha val="40000"/>
                    </a:schemeClr>
                  </a:glow>
                  <a:outerShdw blurRad="50800" dist="38100" dir="5400000" algn="t" rotWithShape="0">
                    <a:prstClr val="black">
                      <a:alpha val="40000"/>
                    </a:prstClr>
                  </a:outerShdw>
                </a:effectLst>
                <a:cs typeface="B Kamran" pitchFamily="2" charset="-78"/>
              </a:rPr>
              <a:t>کاربری همکف</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 descr="C:\DRIVE\information\UNIVERSIRY\tarahi shahri\mahdoode\ravand\back1.jpg"/>
          <p:cNvPicPr>
            <a:picLocks noChangeArrowheads="1"/>
          </p:cNvPicPr>
          <p:nvPr/>
        </p:nvPicPr>
        <p:blipFill>
          <a:blip r:embed="rId3"/>
          <a:srcRect/>
          <a:stretch>
            <a:fillRect/>
          </a:stretch>
        </p:blipFill>
        <p:spPr bwMode="auto">
          <a:xfrm>
            <a:off x="-9133" y="-29306"/>
            <a:ext cx="12801600" cy="9701784"/>
          </a:xfrm>
          <a:prstGeom prst="rect">
            <a:avLst/>
          </a:prstGeom>
          <a:noFill/>
        </p:spPr>
      </p:pic>
      <p:sp>
        <p:nvSpPr>
          <p:cNvPr id="3" name="TextBox 2"/>
          <p:cNvSpPr txBox="1"/>
          <p:nvPr/>
        </p:nvSpPr>
        <p:spPr>
          <a:xfrm>
            <a:off x="6705600" y="3675929"/>
            <a:ext cx="5791184" cy="5909037"/>
          </a:xfrm>
          <a:prstGeom prst="rect">
            <a:avLst/>
          </a:prstGeom>
          <a:noFill/>
        </p:spPr>
        <p:txBody>
          <a:bodyPr wrap="square" lIns="91171" tIns="45585" rIns="91171" bIns="45585" rtlCol="0">
            <a:spAutoFit/>
          </a:bodyPr>
          <a:lstStyle/>
          <a:p>
            <a:pPr algn="justLow" rtl="1"/>
            <a:endParaRPr lang="fa-IR" sz="2100" dirty="0">
              <a:cs typeface="B Kamran" pitchFamily="2" charset="-78"/>
            </a:endParaRPr>
          </a:p>
          <a:p>
            <a:pPr algn="justLow" rtl="1"/>
            <a:endParaRPr lang="fa-IR" sz="2100" dirty="0">
              <a:cs typeface="B Kamran" pitchFamily="2" charset="-78"/>
            </a:endParaRPr>
          </a:p>
          <a:p>
            <a:pPr algn="justLow" rtl="1"/>
            <a:endParaRPr lang="en-US" sz="2100" dirty="0">
              <a:cs typeface="B Kamran" pitchFamily="2" charset="-78"/>
            </a:endParaRPr>
          </a:p>
          <a:p>
            <a:pPr algn="justLow" rtl="1"/>
            <a:endParaRPr lang="fa-IR" sz="2100" dirty="0">
              <a:cs typeface="B Kamran" pitchFamily="2" charset="-78"/>
            </a:endParaRPr>
          </a:p>
          <a:p>
            <a:pPr algn="justLow" rtl="1"/>
            <a:endParaRPr lang="fa-IR" sz="2100" dirty="0">
              <a:cs typeface="B Kamran" pitchFamily="2" charset="-78"/>
            </a:endParaRPr>
          </a:p>
          <a:p>
            <a:pPr algn="justLow" rtl="1"/>
            <a:endParaRPr lang="en-US" sz="2100" dirty="0">
              <a:cs typeface="B Kamran" pitchFamily="2" charset="-78"/>
            </a:endParaRPr>
          </a:p>
          <a:p>
            <a:pPr algn="justLow" rtl="1"/>
            <a:r>
              <a:rPr lang="fa-IR" sz="2100" dirty="0">
                <a:cs typeface="B Kamran" pitchFamily="2" charset="-78"/>
              </a:rPr>
              <a:t>  کاربری درمانی واقع در محدوده بیمارستان و دارالشفاء موسی بن جعفر می باشد که تجمع پیاده و سواره را در مقابل خود دارد.</a:t>
            </a:r>
          </a:p>
          <a:p>
            <a:pPr algn="justLow" rtl="1"/>
            <a:endParaRPr lang="fa-IR" sz="2100" dirty="0">
              <a:cs typeface="B Kamran" pitchFamily="2" charset="-78"/>
            </a:endParaRPr>
          </a:p>
          <a:p>
            <a:pPr algn="justLow" rtl="1"/>
            <a:endParaRPr lang="en-US" sz="2100" dirty="0">
              <a:cs typeface="B Kamran" pitchFamily="2" charset="-78"/>
            </a:endParaRPr>
          </a:p>
          <a:p>
            <a:pPr algn="justLow" rtl="1"/>
            <a:r>
              <a:rPr lang="fa-IR" sz="2100" dirty="0">
                <a:cs typeface="B Kamran" pitchFamily="2" charset="-78"/>
              </a:rPr>
              <a:t> </a:t>
            </a:r>
          </a:p>
          <a:p>
            <a:pPr algn="justLow" rtl="1"/>
            <a:endParaRPr lang="fa-IR" sz="2100" dirty="0">
              <a:cs typeface="B Kamran" pitchFamily="2" charset="-78"/>
            </a:endParaRPr>
          </a:p>
          <a:p>
            <a:pPr algn="justLow" rtl="1"/>
            <a:r>
              <a:rPr lang="fa-IR" sz="2100" dirty="0">
                <a:cs typeface="B Kamran" pitchFamily="2" charset="-78"/>
              </a:rPr>
              <a:t> تنها کاربری مذهبی موجود در محدوده  مسجد حضرت حجت می باشد که بیشتر نقش آموزشی و فرهنگی و گذران اوقات فراغت دارد.</a:t>
            </a:r>
          </a:p>
          <a:p>
            <a:pPr algn="justLow" rtl="1"/>
            <a:endParaRPr lang="fa-IR" sz="2100" dirty="0">
              <a:cs typeface="B Kamran" pitchFamily="2" charset="-78"/>
            </a:endParaRPr>
          </a:p>
          <a:p>
            <a:pPr algn="justLow" rtl="1"/>
            <a:endParaRPr lang="en-US" sz="2100" dirty="0">
              <a:cs typeface="B Kamran" pitchFamily="2" charset="-78"/>
            </a:endParaRPr>
          </a:p>
          <a:p>
            <a:pPr algn="justLow" rtl="1"/>
            <a:r>
              <a:rPr lang="fa-IR" sz="2100" dirty="0">
                <a:cs typeface="B Kamran" pitchFamily="2" charset="-78"/>
              </a:rPr>
              <a:t>به دلیل قدیمی بودن محدوده چند قطعه در حال ساخت نیز مشاهده می گردد.</a:t>
            </a:r>
            <a:endParaRPr lang="en-US" sz="2100" dirty="0">
              <a:cs typeface="B Kamran" pitchFamily="2" charset="-78"/>
            </a:endParaRPr>
          </a:p>
          <a:p>
            <a:pPr algn="justLow"/>
            <a:endParaRPr lang="en-US" sz="2100" dirty="0">
              <a:cs typeface="B Kamran" pitchFamily="2" charset="-78"/>
            </a:endParaRPr>
          </a:p>
        </p:txBody>
      </p:sp>
      <p:sp>
        <p:nvSpPr>
          <p:cNvPr id="4" name="TextBox 3"/>
          <p:cNvSpPr txBox="1"/>
          <p:nvPr/>
        </p:nvSpPr>
        <p:spPr>
          <a:xfrm>
            <a:off x="6553180" y="1303522"/>
            <a:ext cx="5867400" cy="1061557"/>
          </a:xfrm>
          <a:prstGeom prst="rect">
            <a:avLst/>
          </a:prstGeom>
          <a:noFill/>
        </p:spPr>
        <p:txBody>
          <a:bodyPr wrap="square" lIns="91171" tIns="45585" rIns="91171" bIns="45585" rtlCol="0">
            <a:spAutoFit/>
          </a:bodyPr>
          <a:lstStyle/>
          <a:p>
            <a:pPr algn="justLow" rtl="1"/>
            <a:r>
              <a:rPr lang="fa-IR" sz="2100" dirty="0">
                <a:cs typeface="B Kamran" pitchFamily="2" charset="-78"/>
              </a:rPr>
              <a:t>سطح وسیعی از محدوده نیز توسط کاربری اداری شرکت برق منطقه ای اشغال شده است که وجود یک کاربری درشت دانه هم چون اداره برق نیز تا حدی از سرزندگی خیابان کاسته است.</a:t>
            </a:r>
          </a:p>
        </p:txBody>
      </p:sp>
      <p:pic>
        <p:nvPicPr>
          <p:cNvPr id="5" name="Picture 9"/>
          <p:cNvPicPr>
            <a:picLocks noChangeAspect="1" noChangeArrowheads="1"/>
          </p:cNvPicPr>
          <p:nvPr/>
        </p:nvPicPr>
        <p:blipFill>
          <a:blip r:embed="rId4" cstate="print"/>
          <a:srcRect/>
          <a:stretch>
            <a:fillRect/>
          </a:stretch>
        </p:blipFill>
        <p:spPr bwMode="auto">
          <a:xfrm>
            <a:off x="3695717" y="885543"/>
            <a:ext cx="2743201" cy="1632856"/>
          </a:xfrm>
          <a:prstGeom prst="roundRect">
            <a:avLst>
              <a:gd name="adj" fmla="val 8594"/>
            </a:avLst>
          </a:prstGeom>
          <a:solidFill>
            <a:srgbClr val="FFFFFF">
              <a:shade val="85000"/>
            </a:srgbClr>
          </a:solidFill>
          <a:ln>
            <a:noFill/>
          </a:ln>
          <a:effectLst/>
        </p:spPr>
      </p:pic>
      <p:sp>
        <p:nvSpPr>
          <p:cNvPr id="6" name="TextBox 5"/>
          <p:cNvSpPr txBox="1"/>
          <p:nvPr/>
        </p:nvSpPr>
        <p:spPr>
          <a:xfrm>
            <a:off x="6553216" y="2493694"/>
            <a:ext cx="5943601" cy="3000549"/>
          </a:xfrm>
          <a:prstGeom prst="rect">
            <a:avLst/>
          </a:prstGeom>
          <a:noFill/>
        </p:spPr>
        <p:txBody>
          <a:bodyPr wrap="square" lIns="91171" tIns="45585" rIns="91171" bIns="45585" rtlCol="0">
            <a:spAutoFit/>
          </a:bodyPr>
          <a:lstStyle/>
          <a:p>
            <a:pPr algn="r"/>
            <a:r>
              <a:rPr lang="fa-IR" sz="2100" dirty="0">
                <a:cs typeface="B Kamran" pitchFamily="2" charset="-78"/>
              </a:rPr>
              <a:t> کاربری پذیرایی- جهانگردی  نیز جزء کاربری های شاخص این محدوده می باشد و با توجه به حضور تمام وقت زائرین در این محدوده این کاربری در حال گسترش می باشد و بسیاری از کاربری های موجود تمایل به تغییر کاربری و تبدیل شدن به هتل ها، هتل آپارتمان ها و زائرسراها را دارند به طوری که بسیاری از قطعاتی که در حال ساخت اند با هدف اقامتی ساخته می شوند. هم اکنون هتل های قصر، فانوس دریا، مینو ... و هتل آپارتمان های آذین، سجاد، قدس الرضا... و زائرسرای فرهنگیان در محدوده مورد مطالعه واقع شده و چند هتل نیز در حال ساخت می باشد.این کاربری ها رفتارها و فعالیت های زیادی را به خود اختصاص داده است.</a:t>
            </a:r>
          </a:p>
          <a:p>
            <a:pPr algn="r"/>
            <a:endParaRPr lang="en-US" sz="2100" dirty="0"/>
          </a:p>
        </p:txBody>
      </p:sp>
      <p:pic>
        <p:nvPicPr>
          <p:cNvPr id="5122" name="Picture 2" descr="C:\Users\MONA\Desktop\PICT0091.jp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3720145" y="2704388"/>
            <a:ext cx="2718771" cy="2039079"/>
          </a:xfrm>
          <a:prstGeom prst="roundRect">
            <a:avLst>
              <a:gd name="adj" fmla="val 8594"/>
            </a:avLst>
          </a:prstGeom>
          <a:solidFill>
            <a:srgbClr val="FFFFFF">
              <a:shade val="85000"/>
            </a:srgbClr>
          </a:solidFill>
          <a:ln>
            <a:noFill/>
          </a:ln>
          <a:effectLst/>
        </p:spPr>
      </p:pic>
      <p:pic>
        <p:nvPicPr>
          <p:cNvPr id="5123" name="Picture 3" descr="C:\DRIVE\information\UNIVERSIRY\tarahi shahri\mahdoode\Pix\205SSCAM\STA40020.JPG"/>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3695737" y="4972064"/>
            <a:ext cx="2768599" cy="2076451"/>
          </a:xfrm>
          <a:prstGeom prst="roundRect">
            <a:avLst>
              <a:gd name="adj" fmla="val 8594"/>
            </a:avLst>
          </a:prstGeom>
          <a:solidFill>
            <a:srgbClr val="FFFFFF">
              <a:shade val="85000"/>
            </a:srgbClr>
          </a:solidFill>
          <a:ln>
            <a:noFill/>
          </a:ln>
          <a:effectLst/>
        </p:spPr>
      </p:pic>
      <p:pic>
        <p:nvPicPr>
          <p:cNvPr id="5124" name="Picture 4"/>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4038600" y="7162800"/>
            <a:ext cx="1981200" cy="2164522"/>
          </a:xfrm>
          <a:prstGeom prst="roundRect">
            <a:avLst>
              <a:gd name="adj" fmla="val 8594"/>
            </a:avLst>
          </a:prstGeom>
          <a:solidFill>
            <a:srgbClr val="FFFFFF">
              <a:shade val="85000"/>
            </a:srgbClr>
          </a:solidFill>
          <a:ln>
            <a:noFill/>
          </a:ln>
          <a:effectLst/>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 descr="C:\DRIVE\information\UNIVERSIRY\tarahi shahri\mahdoode\ravand\back1.jpg"/>
          <p:cNvPicPr>
            <a:picLocks noChangeArrowheads="1"/>
          </p:cNvPicPr>
          <p:nvPr/>
        </p:nvPicPr>
        <p:blipFill>
          <a:blip r:embed="rId3"/>
          <a:srcRect/>
          <a:stretch>
            <a:fillRect/>
          </a:stretch>
        </p:blipFill>
        <p:spPr bwMode="auto">
          <a:xfrm>
            <a:off x="-9133" y="-29306"/>
            <a:ext cx="12801600" cy="9701784"/>
          </a:xfrm>
          <a:prstGeom prst="rect">
            <a:avLst/>
          </a:prstGeom>
          <a:noFill/>
        </p:spPr>
      </p:pic>
      <p:graphicFrame>
        <p:nvGraphicFramePr>
          <p:cNvPr id="3" name="Chart 2"/>
          <p:cNvGraphicFramePr/>
          <p:nvPr/>
        </p:nvGraphicFramePr>
        <p:xfrm>
          <a:off x="7239035" y="5868987"/>
          <a:ext cx="4876801" cy="3579814"/>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4" name="Chart 3"/>
          <p:cNvGraphicFramePr/>
          <p:nvPr/>
        </p:nvGraphicFramePr>
        <p:xfrm>
          <a:off x="7467601" y="992195"/>
          <a:ext cx="4895851" cy="3122615"/>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5" name="Chart 4"/>
          <p:cNvGraphicFramePr/>
          <p:nvPr/>
        </p:nvGraphicFramePr>
        <p:xfrm>
          <a:off x="3581437" y="1068386"/>
          <a:ext cx="4190999" cy="2817814"/>
        </p:xfrm>
        <a:graphic>
          <a:graphicData uri="http://schemas.openxmlformats.org/drawingml/2006/chart">
            <c:chart xmlns:c="http://schemas.openxmlformats.org/drawingml/2006/chart" xmlns:r="http://schemas.openxmlformats.org/officeDocument/2006/relationships" r:id="rId6"/>
          </a:graphicData>
        </a:graphic>
      </p:graphicFrame>
      <p:graphicFrame>
        <p:nvGraphicFramePr>
          <p:cNvPr id="6" name="Chart 5"/>
          <p:cNvGraphicFramePr/>
          <p:nvPr/>
        </p:nvGraphicFramePr>
        <p:xfrm>
          <a:off x="3352836" y="6326187"/>
          <a:ext cx="4343401" cy="2738436"/>
        </p:xfrm>
        <a:graphic>
          <a:graphicData uri="http://schemas.openxmlformats.org/drawingml/2006/chart">
            <c:chart xmlns:c="http://schemas.openxmlformats.org/drawingml/2006/chart" xmlns:r="http://schemas.openxmlformats.org/officeDocument/2006/relationships" r:id="rId7"/>
          </a:graphicData>
        </a:graphic>
      </p:graphicFrame>
      <p:sp>
        <p:nvSpPr>
          <p:cNvPr id="7" name="TextBox 6"/>
          <p:cNvSpPr txBox="1"/>
          <p:nvPr/>
        </p:nvSpPr>
        <p:spPr>
          <a:xfrm>
            <a:off x="4191000" y="4083314"/>
            <a:ext cx="7848600" cy="1707887"/>
          </a:xfrm>
          <a:prstGeom prst="rect">
            <a:avLst/>
          </a:prstGeom>
          <a:noFill/>
        </p:spPr>
        <p:txBody>
          <a:bodyPr wrap="square" lIns="91171" tIns="45585" rIns="91171" bIns="45585" rtlCol="0">
            <a:spAutoFit/>
          </a:bodyPr>
          <a:lstStyle/>
          <a:p>
            <a:pPr algn="r" rtl="1"/>
            <a:r>
              <a:rPr lang="fa-IR" sz="2100" dirty="0">
                <a:cs typeface="B Kamran" pitchFamily="2" charset="-78"/>
              </a:rPr>
              <a:t>نمودار های بالا تعداد کاربری های موجود را در مقایسه با یکدیگر نشان می دهد. همان طور که مشاهده می شودبیشترین تعداد مربوط به کاربری های تجاری می باشد پس انتظار می رود که خیابان سرزنده باشد اما در نمودارهای زیر کاربری ها بر اساس مساحت با هم مقایسه شده اند.بعد از کاربری تجاری بیشترین درصد مربوط به کاربری اداری است در حالی که فقط یک کاربری اداری در محدوده موجود است اما چون سطح زیادی را اشغال کرده باعث عدم سرزندگی شده است ،بنابراین هر دو نمودار لحاظ گردیده است.</a:t>
            </a:r>
            <a:endParaRPr lang="en-US" sz="2100" dirty="0">
              <a:cs typeface="B Kamran" pitchFamily="2" charset="-78"/>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Picture 1" descr="C:\DRIVE\information\UNIVERSIRY\tarahi shahri\mahdoode\ravand\back1.jpg"/>
          <p:cNvPicPr>
            <a:picLocks noChangeArrowheads="1"/>
          </p:cNvPicPr>
          <p:nvPr/>
        </p:nvPicPr>
        <p:blipFill>
          <a:blip r:embed="rId3"/>
          <a:srcRect/>
          <a:stretch>
            <a:fillRect/>
          </a:stretch>
        </p:blipFill>
        <p:spPr bwMode="auto">
          <a:xfrm>
            <a:off x="-9133" y="-29306"/>
            <a:ext cx="12801600" cy="9701784"/>
          </a:xfrm>
          <a:prstGeom prst="rect">
            <a:avLst/>
          </a:prstGeom>
          <a:noFill/>
        </p:spPr>
      </p:pic>
      <p:sp>
        <p:nvSpPr>
          <p:cNvPr id="10" name="TextBox 9"/>
          <p:cNvSpPr txBox="1"/>
          <p:nvPr/>
        </p:nvSpPr>
        <p:spPr>
          <a:xfrm>
            <a:off x="3733800" y="1143000"/>
            <a:ext cx="8763000" cy="1707887"/>
          </a:xfrm>
          <a:prstGeom prst="rect">
            <a:avLst/>
          </a:prstGeom>
          <a:noFill/>
        </p:spPr>
        <p:txBody>
          <a:bodyPr wrap="square" lIns="91171" tIns="45585" rIns="91171" bIns="45585" rtlCol="0">
            <a:spAutoFit/>
          </a:bodyPr>
          <a:lstStyle/>
          <a:p>
            <a:pPr algn="justLow" rtl="1"/>
            <a:endParaRPr lang="en-US" sz="2100" dirty="0">
              <a:cs typeface="B Kamran" pitchFamily="2" charset="-78"/>
            </a:endParaRPr>
          </a:p>
          <a:p>
            <a:pPr algn="justLow" rtl="1"/>
            <a:r>
              <a:rPr lang="fa-IR" sz="2100" dirty="0">
                <a:cs typeface="B Kamran" pitchFamily="2" charset="-78"/>
              </a:rPr>
              <a:t>در برداشت کیفیت ساختمانی که با توجه به عامل زمان و ظاهر نما صورت گرفته است ساختمان ها به پنج نوع: قابل قبول، قابل نگهداری، تعمیری و مرمتی، تخریبی و مخروبه تقسیم بندی شده اند البته بعضی ساختمان ها در حال ساخت و فاقد بنا بوده اند که از لحاظ کیفیت قابل برداشت نبوده اند و گزینه فاقد بنا به آنها تعلق گرفته است.</a:t>
            </a:r>
            <a:endParaRPr lang="en-US" sz="2100" dirty="0">
              <a:cs typeface="B Kamran" pitchFamily="2" charset="-78"/>
            </a:endParaRPr>
          </a:p>
          <a:p>
            <a:pPr algn="justLow"/>
            <a:endParaRPr lang="en-US" sz="2100" dirty="0"/>
          </a:p>
        </p:txBody>
      </p:sp>
      <p:sp>
        <p:nvSpPr>
          <p:cNvPr id="11" name="TextBox 10"/>
          <p:cNvSpPr txBox="1"/>
          <p:nvPr/>
        </p:nvSpPr>
        <p:spPr>
          <a:xfrm>
            <a:off x="6096001" y="2514604"/>
            <a:ext cx="6370320" cy="6832367"/>
          </a:xfrm>
          <a:prstGeom prst="rect">
            <a:avLst/>
          </a:prstGeom>
          <a:noFill/>
        </p:spPr>
        <p:txBody>
          <a:bodyPr wrap="square" lIns="91171" tIns="45585" rIns="91171" bIns="45585" rtlCol="0">
            <a:spAutoFit/>
          </a:bodyPr>
          <a:lstStyle/>
          <a:p>
            <a:pPr algn="justLow" rtl="1"/>
            <a:r>
              <a:rPr lang="fa-IR" sz="2100" dirty="0">
                <a:cs typeface="B Kamran" pitchFamily="2" charset="-78"/>
              </a:rPr>
              <a:t>با مشاهده نقشه و نمودار کیفیت ابنیه متوجه می شویم که حدود 50% ساختمان های موجود در محدوده از نوع تخریبی می باشد یعنی ساختمان هایی اغلب یک طبقه و یا 2 طبقه مربوط به دوران رضاخان که از تراکم استفاده ای نکرده و دارای نماهای آجری بندکشی شده می باشند وبسیار فرسوده اند واغلب این ساختمان ها فقط طبقه همکفشان فعال است و طبقات بالاترآنها بلا استفاده می باشد به همین دلیل این گونه ساختمان ها با توجه به موقعیت و پتانسیل خیابان تخریبی در نظر گرفته شده اند.</a:t>
            </a:r>
          </a:p>
          <a:p>
            <a:pPr algn="justLow" rtl="1"/>
            <a:endParaRPr lang="fa-IR" sz="1000" dirty="0">
              <a:cs typeface="B Kamran" pitchFamily="2" charset="-78"/>
            </a:endParaRPr>
          </a:p>
          <a:p>
            <a:pPr algn="justLow" rtl="1"/>
            <a:r>
              <a:rPr lang="fa-IR" sz="2100" dirty="0">
                <a:cs typeface="B Kamran" pitchFamily="2" charset="-78"/>
              </a:rPr>
              <a:t>پس از آن بیشترین درصد مربوط به گزینه قابل نگهداری می باشد (20%).ساختمان هایی به عنوان قابل نگهداری برداشت شده اند که تعداد طبقاتشان معمولاً بیشتر از 2 طبقه بوده است و مربوط به دهه های اخیر می باشند و از لحاظ ظاهری نمای قدیمی و فرسوده ندارند اما در حد ساختمان های قابل قبول نیز نمی باشند.</a:t>
            </a:r>
          </a:p>
          <a:p>
            <a:pPr algn="justLow" rtl="1"/>
            <a:endParaRPr lang="fa-IR" sz="2100" dirty="0">
              <a:cs typeface="B Kamran" pitchFamily="2" charset="-78"/>
            </a:endParaRPr>
          </a:p>
          <a:p>
            <a:pPr algn="justLow" rtl="1"/>
            <a:endParaRPr lang="fa-IR" sz="800" dirty="0">
              <a:cs typeface="B Kamran" pitchFamily="2" charset="-78"/>
            </a:endParaRPr>
          </a:p>
          <a:p>
            <a:pPr algn="justLow" rtl="1"/>
            <a:r>
              <a:rPr lang="fa-IR" sz="2100" dirty="0">
                <a:cs typeface="B Kamran" pitchFamily="2" charset="-78"/>
              </a:rPr>
              <a:t>حدود 12% ساختمان های موجود در محدوده تعمیری و مرمتی در نظر گرفته شده اند،این ساختمان ها کیفیتی بالاتر از تخریبی داشته اند و با تعمیر و مرمت می توانند چند سالی دوام آورند.</a:t>
            </a:r>
          </a:p>
          <a:p>
            <a:pPr algn="justLow" rtl="1"/>
            <a:endParaRPr lang="fa-IR" sz="2100" dirty="0">
              <a:cs typeface="B Kamran" pitchFamily="2" charset="-78"/>
            </a:endParaRPr>
          </a:p>
          <a:p>
            <a:pPr algn="justLow" rtl="1"/>
            <a:endParaRPr lang="fa-IR" sz="2100" dirty="0">
              <a:cs typeface="B Kamran" pitchFamily="2" charset="-78"/>
            </a:endParaRPr>
          </a:p>
          <a:p>
            <a:pPr algn="justLow" rtl="1"/>
            <a:endParaRPr lang="fa-IR" sz="2100" dirty="0">
              <a:cs typeface="B Kamran" pitchFamily="2" charset="-78"/>
            </a:endParaRPr>
          </a:p>
          <a:p>
            <a:pPr algn="justLow" rtl="1"/>
            <a:r>
              <a:rPr lang="fa-IR" sz="2100" dirty="0">
                <a:cs typeface="B Kamran" pitchFamily="2" charset="-78"/>
              </a:rPr>
              <a:t>8% از ساختمان های موجود قابل قبول می باشند،بدین معنی که با توجه به وضعیت و پتانسیل خیابان از نظر تعداد طبقات،استفاده از تراکم،قدمت،مصالح و ... مناسب می باشد و دارای کیفیتی قابل قبول هستند.</a:t>
            </a:r>
            <a:endParaRPr lang="en-US" sz="2100" dirty="0">
              <a:cs typeface="B Kamran" pitchFamily="2" charset="-78"/>
            </a:endParaRPr>
          </a:p>
          <a:p>
            <a:pPr algn="justLow" rtl="1"/>
            <a:endParaRPr lang="en-US" sz="2100" dirty="0"/>
          </a:p>
        </p:txBody>
      </p:sp>
      <p:pic>
        <p:nvPicPr>
          <p:cNvPr id="5122" name="Picture 2"/>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4148637" y="2554313"/>
            <a:ext cx="1794963" cy="1716245"/>
          </a:xfrm>
          <a:prstGeom prst="roundRect">
            <a:avLst>
              <a:gd name="adj" fmla="val 8594"/>
            </a:avLst>
          </a:prstGeom>
          <a:solidFill>
            <a:srgbClr val="FFFFFF">
              <a:shade val="85000"/>
            </a:srgbClr>
          </a:solidFill>
          <a:ln>
            <a:noFill/>
          </a:ln>
          <a:effectLst/>
        </p:spPr>
      </p:pic>
      <p:pic>
        <p:nvPicPr>
          <p:cNvPr id="15" name="Picture 1" descr="C:\DRIVE\information\UNIVERSIRY\tarahi shahri\mahdoode\Pix\205SSCAM\STA40019.JP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4167689" y="4362452"/>
            <a:ext cx="1752600" cy="1752600"/>
          </a:xfrm>
          <a:prstGeom prst="roundRect">
            <a:avLst>
              <a:gd name="adj" fmla="val 8594"/>
            </a:avLst>
          </a:prstGeom>
          <a:solidFill>
            <a:srgbClr val="FFFFFF">
              <a:shade val="85000"/>
            </a:srgbClr>
          </a:solidFill>
          <a:ln>
            <a:noFill/>
          </a:ln>
          <a:effectLst/>
        </p:spPr>
      </p:pic>
      <p:pic>
        <p:nvPicPr>
          <p:cNvPr id="18" name="Picture 3" descr="C:\DRIVE\information\UNIVERSIRY\tarahi shahri\mahdoode\Pix\100DSCIM\PICT0179.JPG"/>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4171847" y="6210317"/>
            <a:ext cx="1706235" cy="1657349"/>
          </a:xfrm>
          <a:prstGeom prst="roundRect">
            <a:avLst>
              <a:gd name="adj" fmla="val 8594"/>
            </a:avLst>
          </a:prstGeom>
          <a:solidFill>
            <a:srgbClr val="FFFFFF">
              <a:shade val="85000"/>
            </a:srgbClr>
          </a:solidFill>
          <a:ln>
            <a:noFill/>
          </a:ln>
          <a:effectLst/>
        </p:spPr>
      </p:pic>
      <p:pic>
        <p:nvPicPr>
          <p:cNvPr id="5123" name="Picture 3" descr="C:\DRIVE\information\UNIVERSIRY\tarahi shahri\mahdoode\Pic\PICT0105.JPG"/>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4167703" y="7971496"/>
            <a:ext cx="1676401" cy="1534459"/>
          </a:xfrm>
          <a:prstGeom prst="roundRect">
            <a:avLst>
              <a:gd name="adj" fmla="val 8594"/>
            </a:avLst>
          </a:prstGeom>
          <a:solidFill>
            <a:srgbClr val="FFFFFF">
              <a:shade val="85000"/>
            </a:srgbClr>
          </a:solidFill>
          <a:ln>
            <a:noFill/>
          </a:ln>
          <a:effectLst/>
        </p:spPr>
      </p:pic>
      <p:sp>
        <p:nvSpPr>
          <p:cNvPr id="12" name="TextBox 11"/>
          <p:cNvSpPr txBox="1"/>
          <p:nvPr/>
        </p:nvSpPr>
        <p:spPr>
          <a:xfrm>
            <a:off x="3276601" y="304817"/>
            <a:ext cx="9281160" cy="744494"/>
          </a:xfrm>
          <a:prstGeom prst="rect">
            <a:avLst/>
          </a:prstGeom>
          <a:noFill/>
        </p:spPr>
        <p:txBody>
          <a:bodyPr wrap="square" lIns="127662" tIns="63847" rIns="127662" bIns="63847" rtlCol="1">
            <a:spAutoFit/>
          </a:bodyPr>
          <a:lstStyle/>
          <a:p>
            <a:pPr algn="justLow" rtl="1"/>
            <a:r>
              <a:rPr lang="fa-IR" sz="4000" b="1" dirty="0">
                <a:effectLst>
                  <a:glow rad="101600">
                    <a:schemeClr val="bg1">
                      <a:lumMod val="75000"/>
                      <a:alpha val="40000"/>
                    </a:schemeClr>
                  </a:glow>
                  <a:outerShdw blurRad="50800" dist="38100" dir="5400000" algn="t" rotWithShape="0">
                    <a:prstClr val="black">
                      <a:alpha val="40000"/>
                    </a:prstClr>
                  </a:outerShdw>
                </a:effectLst>
                <a:cs typeface="B Kamran" pitchFamily="2" charset="-78"/>
              </a:rPr>
              <a:t>کیفیت ابنیه</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1" descr="C:\DRIVE\information\UNIVERSIRY\tarahi shahri\mahdoode\ravand\back1.jpg"/>
          <p:cNvPicPr>
            <a:picLocks noChangeArrowheads="1"/>
          </p:cNvPicPr>
          <p:nvPr/>
        </p:nvPicPr>
        <p:blipFill>
          <a:blip r:embed="rId3"/>
          <a:srcRect/>
          <a:stretch>
            <a:fillRect/>
          </a:stretch>
        </p:blipFill>
        <p:spPr bwMode="auto">
          <a:xfrm>
            <a:off x="-9133" y="-29306"/>
            <a:ext cx="12801600" cy="9701784"/>
          </a:xfrm>
          <a:prstGeom prst="rect">
            <a:avLst/>
          </a:prstGeom>
          <a:noFill/>
        </p:spPr>
      </p:pic>
      <p:sp>
        <p:nvSpPr>
          <p:cNvPr id="15" name="TextBox 14"/>
          <p:cNvSpPr txBox="1"/>
          <p:nvPr/>
        </p:nvSpPr>
        <p:spPr>
          <a:xfrm>
            <a:off x="7086600" y="1587079"/>
            <a:ext cx="5410200" cy="1707887"/>
          </a:xfrm>
          <a:prstGeom prst="rect">
            <a:avLst/>
          </a:prstGeom>
          <a:noFill/>
        </p:spPr>
        <p:txBody>
          <a:bodyPr wrap="square" lIns="91171" tIns="45585" rIns="91171" bIns="45585" rtlCol="0">
            <a:spAutoFit/>
          </a:bodyPr>
          <a:lstStyle/>
          <a:p>
            <a:pPr algn="justLow" rtl="1"/>
            <a:r>
              <a:rPr lang="fa-IR" sz="2100" dirty="0">
                <a:cs typeface="B Kamran" pitchFamily="2" charset="-78"/>
              </a:rPr>
              <a:t>8% از ساختمان های موجود مخروبه بوده اند . ساختمان هایی به عنوان مخروبه برداشت شده اند که سکونت و یا فعالیت در آنها وجود ندارد و اغلب فاقد در و پنجره و سقف و ... می باشند.</a:t>
            </a:r>
          </a:p>
          <a:p>
            <a:pPr algn="justLow" rtl="1"/>
            <a:endParaRPr lang="en-US" sz="2100" dirty="0">
              <a:cs typeface="B Kamran" pitchFamily="2" charset="-78"/>
            </a:endParaRPr>
          </a:p>
          <a:p>
            <a:pPr algn="justLow" rtl="1"/>
            <a:endParaRPr lang="en-US" sz="2100" dirty="0"/>
          </a:p>
        </p:txBody>
      </p:sp>
      <p:sp>
        <p:nvSpPr>
          <p:cNvPr id="16" name="TextBox 15"/>
          <p:cNvSpPr txBox="1"/>
          <p:nvPr/>
        </p:nvSpPr>
        <p:spPr>
          <a:xfrm>
            <a:off x="7467602" y="3034879"/>
            <a:ext cx="4952999" cy="1384722"/>
          </a:xfrm>
          <a:prstGeom prst="rect">
            <a:avLst/>
          </a:prstGeom>
          <a:noFill/>
        </p:spPr>
        <p:txBody>
          <a:bodyPr wrap="square" lIns="91171" tIns="45585" rIns="91171" bIns="45585" rtlCol="0">
            <a:spAutoFit/>
          </a:bodyPr>
          <a:lstStyle/>
          <a:p>
            <a:pPr algn="r" rtl="1"/>
            <a:r>
              <a:rPr lang="fa-IR" sz="2100" dirty="0">
                <a:cs typeface="B Kamran" pitchFamily="2" charset="-78"/>
              </a:rPr>
              <a:t>برداشت کیفیت ساختمانی در تدوین اهداف و سیاست ها و تهیه طرح و ارائه پیشنهادات مؤثر است به عنوان مثال می توان از ساختمان های مخروبه برای انجام طرح ها بهره جست.</a:t>
            </a:r>
            <a:endParaRPr lang="en-US" sz="2100" dirty="0">
              <a:cs typeface="B Kamran" pitchFamily="2" charset="-78"/>
            </a:endParaRPr>
          </a:p>
          <a:p>
            <a:pPr algn="r" rtl="1"/>
            <a:endParaRPr lang="en-US" sz="2100" dirty="0"/>
          </a:p>
        </p:txBody>
      </p:sp>
      <p:pic>
        <p:nvPicPr>
          <p:cNvPr id="17" name="Picture 4" descr="C:\DRIVE\information\UNIVERSIRY\tarahi shahri\mahdoode\Pix\100DSCIM\PICT0164.JP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3962400" y="1219200"/>
            <a:ext cx="2743200" cy="2057400"/>
          </a:xfrm>
          <a:prstGeom prst="roundRect">
            <a:avLst>
              <a:gd name="adj" fmla="val 8594"/>
            </a:avLst>
          </a:prstGeom>
          <a:solidFill>
            <a:srgbClr val="FFFFFF">
              <a:shade val="85000"/>
            </a:srgbClr>
          </a:solidFill>
          <a:ln>
            <a:noFill/>
          </a:ln>
          <a:effectLst/>
        </p:spPr>
      </p:pic>
      <p:graphicFrame>
        <p:nvGraphicFramePr>
          <p:cNvPr id="18" name="Chart 17"/>
          <p:cNvGraphicFramePr/>
          <p:nvPr/>
        </p:nvGraphicFramePr>
        <p:xfrm>
          <a:off x="3810033" y="5638791"/>
          <a:ext cx="5257799" cy="3962400"/>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19" name="Chart 18"/>
          <p:cNvGraphicFramePr/>
          <p:nvPr/>
        </p:nvGraphicFramePr>
        <p:xfrm>
          <a:off x="8763000" y="4419601"/>
          <a:ext cx="4038600" cy="3124199"/>
        </p:xfrm>
        <a:graphic>
          <a:graphicData uri="http://schemas.openxmlformats.org/drawingml/2006/chart">
            <c:chart xmlns:c="http://schemas.openxmlformats.org/drawingml/2006/chart" xmlns:r="http://schemas.openxmlformats.org/officeDocument/2006/relationships" r:id="rId6"/>
          </a:graphicData>
        </a:graphic>
      </p:graphicFrame>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 descr="C:\DRIVE\information\UNIVERSIRY\tarahi shahri\mahdoode\ravand\back1.jpg"/>
          <p:cNvPicPr>
            <a:picLocks noChangeArrowheads="1"/>
          </p:cNvPicPr>
          <p:nvPr/>
        </p:nvPicPr>
        <p:blipFill>
          <a:blip r:embed="rId3"/>
          <a:srcRect/>
          <a:stretch>
            <a:fillRect/>
          </a:stretch>
        </p:blipFill>
        <p:spPr bwMode="auto">
          <a:xfrm>
            <a:off x="-9133" y="-29306"/>
            <a:ext cx="12801600" cy="9701784"/>
          </a:xfrm>
          <a:prstGeom prst="rect">
            <a:avLst/>
          </a:prstGeom>
          <a:noFill/>
        </p:spPr>
      </p:pic>
      <p:sp>
        <p:nvSpPr>
          <p:cNvPr id="13" name="TextBox 12"/>
          <p:cNvSpPr txBox="1"/>
          <p:nvPr/>
        </p:nvSpPr>
        <p:spPr>
          <a:xfrm>
            <a:off x="914399" y="1229407"/>
            <a:ext cx="11506200" cy="1384722"/>
          </a:xfrm>
          <a:prstGeom prst="rect">
            <a:avLst/>
          </a:prstGeom>
          <a:noFill/>
        </p:spPr>
        <p:txBody>
          <a:bodyPr wrap="square" lIns="91171" tIns="45585" rIns="91171" bIns="45585" rtlCol="0">
            <a:spAutoFit/>
          </a:bodyPr>
          <a:lstStyle/>
          <a:p>
            <a:pPr algn="r" rtl="1"/>
            <a:endParaRPr lang="en-US" sz="2100" b="1" dirty="0">
              <a:effectLst>
                <a:outerShdw blurRad="38100" dist="38100" dir="2700000" algn="tl">
                  <a:srgbClr val="000000">
                    <a:alpha val="43137"/>
                  </a:srgbClr>
                </a:outerShdw>
              </a:effectLst>
              <a:cs typeface="B Kamran" pitchFamily="2" charset="-78"/>
            </a:endParaRPr>
          </a:p>
          <a:p>
            <a:pPr algn="r" rtl="1"/>
            <a:r>
              <a:rPr lang="fa-IR" sz="2100" dirty="0">
                <a:cs typeface="B Kamran" pitchFamily="2" charset="-78"/>
              </a:rPr>
              <a:t>بازه زمانی در نظر گرفته شده برای قدمت اابنیه به صورت زیر می باشد:</a:t>
            </a:r>
            <a:endParaRPr lang="en-US" sz="2100" dirty="0">
              <a:cs typeface="B Kamran" pitchFamily="2" charset="-78"/>
            </a:endParaRPr>
          </a:p>
          <a:p>
            <a:pPr algn="r" rtl="1"/>
            <a:r>
              <a:rPr lang="fa-IR" sz="2100" dirty="0">
                <a:cs typeface="B Kamran" pitchFamily="2" charset="-78"/>
              </a:rPr>
              <a:t>5-0 سال ، 15-5 سال، 30-15 سال و 30 سال به بالا</a:t>
            </a:r>
            <a:endParaRPr lang="en-US" sz="2100" dirty="0">
              <a:cs typeface="B Kamran" pitchFamily="2" charset="-78"/>
            </a:endParaRPr>
          </a:p>
          <a:p>
            <a:pPr algn="r"/>
            <a:endParaRPr lang="en-US" sz="2100" dirty="0">
              <a:cs typeface="B Kamran" pitchFamily="2" charset="-78"/>
            </a:endParaRPr>
          </a:p>
        </p:txBody>
      </p:sp>
      <p:sp>
        <p:nvSpPr>
          <p:cNvPr id="15" name="TextBox 14"/>
          <p:cNvSpPr txBox="1"/>
          <p:nvPr/>
        </p:nvSpPr>
        <p:spPr>
          <a:xfrm>
            <a:off x="4114801" y="2209801"/>
            <a:ext cx="8305799" cy="1707887"/>
          </a:xfrm>
          <a:prstGeom prst="rect">
            <a:avLst/>
          </a:prstGeom>
          <a:noFill/>
        </p:spPr>
        <p:txBody>
          <a:bodyPr wrap="square" lIns="91171" tIns="45585" rIns="91171" bIns="45585" rtlCol="0">
            <a:spAutoFit/>
          </a:bodyPr>
          <a:lstStyle/>
          <a:p>
            <a:pPr algn="justLow" rtl="1"/>
            <a:r>
              <a:rPr lang="fa-IR" sz="2100" dirty="0">
                <a:cs typeface="B Kamran" pitchFamily="2" charset="-78"/>
              </a:rPr>
              <a:t>با توجه به نقشه و نمودار قدمت مشاهده می گردد که بیش از نیمی از ساختمان های موجود در محدوده قدمتی بیش از 30 سال دارند و قدمت آنها حداکثر به اواخر پهلوی اول و اوایل پهلوی دوم باز می گردد.بیشتر این ساختمان ها دارای نمای آجری بندکشی شده و ریتم های افقی و عمودی و کتیبه های مشابه می باشند.پنجره های این ساختمان ها چوبی می باشد و بیشتر این ساختمان ها نوشته های قرآنی بر روی نماهای خود دارند و به طور کلی ساختمان هایی که در این بازه زمانی قرار گرفته اند هماهنگ و مشابه اند.</a:t>
            </a:r>
            <a:endParaRPr lang="en-US" sz="2100" dirty="0">
              <a:cs typeface="B Kamran" pitchFamily="2" charset="-78"/>
            </a:endParaRPr>
          </a:p>
        </p:txBody>
      </p:sp>
      <p:pic>
        <p:nvPicPr>
          <p:cNvPr id="20" name="Picture 3" descr="E:\tarrahi shahri\Pic\Panorama\P1-7 copy.jp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4876802" y="3733801"/>
            <a:ext cx="4133748" cy="1210035"/>
          </a:xfrm>
          <a:prstGeom prst="roundRect">
            <a:avLst>
              <a:gd name="adj" fmla="val 8594"/>
            </a:avLst>
          </a:prstGeom>
          <a:solidFill>
            <a:srgbClr val="FFFFFF">
              <a:shade val="85000"/>
            </a:srgbClr>
          </a:solidFill>
          <a:ln>
            <a:noFill/>
          </a:ln>
          <a:effectLst/>
        </p:spPr>
      </p:pic>
      <p:sp>
        <p:nvSpPr>
          <p:cNvPr id="21" name="TextBox 20"/>
          <p:cNvSpPr txBox="1"/>
          <p:nvPr/>
        </p:nvSpPr>
        <p:spPr>
          <a:xfrm>
            <a:off x="7498082" y="5625679"/>
            <a:ext cx="4952999" cy="1384722"/>
          </a:xfrm>
          <a:prstGeom prst="rect">
            <a:avLst/>
          </a:prstGeom>
          <a:noFill/>
        </p:spPr>
        <p:txBody>
          <a:bodyPr wrap="square" lIns="91171" tIns="45585" rIns="91171" bIns="45585" rtlCol="0">
            <a:spAutoFit/>
          </a:bodyPr>
          <a:lstStyle/>
          <a:p>
            <a:pPr algn="justLow" rtl="1"/>
            <a:r>
              <a:rPr lang="fa-IR" sz="2100" dirty="0">
                <a:cs typeface="B Kamran" pitchFamily="2" charset="-78"/>
              </a:rPr>
              <a:t>پس از آن بیشترین درصد مربوط به گزینه 30-15 سال می گردد که این  ساختمان ها از لحاظ ظاهری بیشتر دارای نمای سنگ یا سیمانی و پنجره های فلزی می باشند.</a:t>
            </a:r>
            <a:endParaRPr lang="en-US" sz="2100" dirty="0">
              <a:cs typeface="B Kamran" pitchFamily="2" charset="-78"/>
            </a:endParaRPr>
          </a:p>
          <a:p>
            <a:pPr algn="justLow" rtl="1"/>
            <a:endParaRPr lang="en-US" sz="2100" dirty="0">
              <a:cs typeface="B Kamran" pitchFamily="2" charset="-78"/>
            </a:endParaRPr>
          </a:p>
        </p:txBody>
      </p:sp>
      <p:pic>
        <p:nvPicPr>
          <p:cNvPr id="23554" name="Picture 2" descr="C:\DRIVE\information\UNIVERSIRY\tarahi shahri\mahdoode\Pix\205SSCAM\STA40020.JP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4876798" y="5219681"/>
            <a:ext cx="2449287" cy="2143126"/>
          </a:xfrm>
          <a:prstGeom prst="roundRect">
            <a:avLst>
              <a:gd name="adj" fmla="val 8594"/>
            </a:avLst>
          </a:prstGeom>
          <a:solidFill>
            <a:srgbClr val="FFFFFF">
              <a:shade val="85000"/>
            </a:srgbClr>
          </a:solidFill>
          <a:ln>
            <a:noFill/>
          </a:ln>
          <a:effectLst/>
        </p:spPr>
      </p:pic>
      <p:sp>
        <p:nvSpPr>
          <p:cNvPr id="26" name="TextBox 25"/>
          <p:cNvSpPr txBox="1"/>
          <p:nvPr/>
        </p:nvSpPr>
        <p:spPr>
          <a:xfrm>
            <a:off x="8027281" y="7835479"/>
            <a:ext cx="4400939" cy="1384722"/>
          </a:xfrm>
          <a:prstGeom prst="rect">
            <a:avLst/>
          </a:prstGeom>
          <a:noFill/>
        </p:spPr>
        <p:txBody>
          <a:bodyPr wrap="square" lIns="91171" tIns="45585" rIns="91171" bIns="45585" rtlCol="0">
            <a:spAutoFit/>
          </a:bodyPr>
          <a:lstStyle/>
          <a:p>
            <a:pPr algn="r" rtl="1"/>
            <a:r>
              <a:rPr lang="fa-IR" sz="2100" dirty="0">
                <a:cs typeface="B Kamran" pitchFamily="2" charset="-78"/>
              </a:rPr>
              <a:t>حدود 10% از ساختمان های موجود در بازه زمانی 15-5 سال  قرار گرفته اند، نمای این ساختمان ها بیشتر آجر سه سانت و یا سنگ گرانیت می باشد.</a:t>
            </a:r>
            <a:endParaRPr lang="en-US" sz="2100" dirty="0">
              <a:cs typeface="B Kamran" pitchFamily="2" charset="-78"/>
            </a:endParaRPr>
          </a:p>
          <a:p>
            <a:endParaRPr lang="en-US" sz="2100" dirty="0"/>
          </a:p>
        </p:txBody>
      </p:sp>
      <p:pic>
        <p:nvPicPr>
          <p:cNvPr id="27" name="Picture 3" descr="C:\DRIVE\information\UNIVERSIRY\tarahi shahri\mahdoode\Pix\100DSCIM\PICT0162.JPG"/>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4812573" y="7467616"/>
            <a:ext cx="2539999" cy="1905001"/>
          </a:xfrm>
          <a:prstGeom prst="roundRect">
            <a:avLst>
              <a:gd name="adj" fmla="val 8594"/>
            </a:avLst>
          </a:prstGeom>
          <a:solidFill>
            <a:srgbClr val="FFFFFF">
              <a:shade val="85000"/>
            </a:srgbClr>
          </a:solidFill>
          <a:ln>
            <a:noFill/>
          </a:ln>
          <a:effectLst/>
        </p:spPr>
      </p:pic>
      <p:sp>
        <p:nvSpPr>
          <p:cNvPr id="11" name="TextBox 10"/>
          <p:cNvSpPr txBox="1"/>
          <p:nvPr/>
        </p:nvSpPr>
        <p:spPr>
          <a:xfrm>
            <a:off x="3276601" y="304818"/>
            <a:ext cx="9281160" cy="729105"/>
          </a:xfrm>
          <a:prstGeom prst="rect">
            <a:avLst/>
          </a:prstGeom>
          <a:noFill/>
        </p:spPr>
        <p:txBody>
          <a:bodyPr wrap="square" lIns="127662" tIns="63847" rIns="127662" bIns="63847" rtlCol="1">
            <a:spAutoFit/>
          </a:bodyPr>
          <a:lstStyle/>
          <a:p>
            <a:pPr algn="justLow" rtl="1"/>
            <a:r>
              <a:rPr lang="fa-IR" sz="3900" b="1" dirty="0">
                <a:effectLst>
                  <a:glow rad="101600">
                    <a:schemeClr val="bg1">
                      <a:lumMod val="75000"/>
                      <a:alpha val="40000"/>
                    </a:schemeClr>
                  </a:glow>
                  <a:outerShdw blurRad="50800" dist="38100" dir="5400000" algn="t" rotWithShape="0">
                    <a:prstClr val="black">
                      <a:alpha val="40000"/>
                    </a:prstClr>
                  </a:outerShdw>
                </a:effectLst>
                <a:cs typeface="B Kamran" pitchFamily="2" charset="-78"/>
              </a:rPr>
              <a:t>قدمت ابنیه</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 descr="C:\DRIVE\information\UNIVERSIRY\tarahi shahri\mahdoode\ravand\back1.jpg"/>
          <p:cNvPicPr>
            <a:picLocks noChangeArrowheads="1"/>
          </p:cNvPicPr>
          <p:nvPr/>
        </p:nvPicPr>
        <p:blipFill>
          <a:blip r:embed="rId3"/>
          <a:srcRect/>
          <a:stretch>
            <a:fillRect/>
          </a:stretch>
        </p:blipFill>
        <p:spPr bwMode="auto">
          <a:xfrm>
            <a:off x="-9133" y="-29306"/>
            <a:ext cx="12801600" cy="9701784"/>
          </a:xfrm>
          <a:prstGeom prst="rect">
            <a:avLst/>
          </a:prstGeom>
          <a:noFill/>
        </p:spPr>
      </p:pic>
      <p:sp>
        <p:nvSpPr>
          <p:cNvPr id="3" name="TextBox 2"/>
          <p:cNvSpPr txBox="1"/>
          <p:nvPr/>
        </p:nvSpPr>
        <p:spPr>
          <a:xfrm>
            <a:off x="7391400" y="1295413"/>
            <a:ext cx="5105400" cy="2031053"/>
          </a:xfrm>
          <a:prstGeom prst="rect">
            <a:avLst/>
          </a:prstGeom>
          <a:noFill/>
        </p:spPr>
        <p:txBody>
          <a:bodyPr wrap="square" lIns="91171" tIns="45585" rIns="91171" bIns="45585" rtlCol="0">
            <a:spAutoFit/>
          </a:bodyPr>
          <a:lstStyle/>
          <a:p>
            <a:pPr algn="justLow" rtl="1"/>
            <a:endParaRPr lang="en-US" sz="2100" dirty="0">
              <a:cs typeface="B Kamran" pitchFamily="2" charset="-78"/>
            </a:endParaRPr>
          </a:p>
          <a:p>
            <a:pPr algn="justLow" rtl="1"/>
            <a:r>
              <a:rPr lang="fa-IR" sz="2100" dirty="0">
                <a:cs typeface="B Kamran" pitchFamily="2" charset="-78"/>
              </a:rPr>
              <a:t>پلاک های نوساز درصد کمی از محدوده را تشکیل می دهند که البته تمایل به نوسازی در این محدوده دارای رشد قابل توجهی است.اکثر این ساختمان ها دارای نماهای مدرن و جدید هستند.</a:t>
            </a:r>
            <a:endParaRPr lang="en-US" sz="2100" dirty="0">
              <a:cs typeface="B Kamran" pitchFamily="2" charset="-78"/>
            </a:endParaRPr>
          </a:p>
          <a:p>
            <a:pPr algn="justLow" rtl="1"/>
            <a:r>
              <a:rPr lang="fa-IR" sz="2100" dirty="0">
                <a:cs typeface="B Kamran" pitchFamily="2" charset="-78"/>
              </a:rPr>
              <a:t> </a:t>
            </a:r>
            <a:endParaRPr lang="en-US" sz="2100" dirty="0">
              <a:cs typeface="B Kamran" pitchFamily="2" charset="-78"/>
            </a:endParaRPr>
          </a:p>
          <a:p>
            <a:pPr algn="justLow"/>
            <a:endParaRPr lang="en-US" sz="2100" dirty="0"/>
          </a:p>
        </p:txBody>
      </p:sp>
      <p:pic>
        <p:nvPicPr>
          <p:cNvPr id="6" name="Picture 4" descr="C:\DRIVE\information\UNIVERSIRY\tarahi shahri\mahdoode\Pix\205SSCAM\STA40005.JP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4343401" y="1219201"/>
            <a:ext cx="2602992" cy="2218460"/>
          </a:xfrm>
          <a:prstGeom prst="roundRect">
            <a:avLst>
              <a:gd name="adj" fmla="val 8594"/>
            </a:avLst>
          </a:prstGeom>
          <a:solidFill>
            <a:srgbClr val="FFFFFF">
              <a:shade val="85000"/>
            </a:srgbClr>
          </a:solidFill>
          <a:ln>
            <a:noFill/>
          </a:ln>
          <a:effectLst/>
        </p:spPr>
      </p:pic>
      <p:graphicFrame>
        <p:nvGraphicFramePr>
          <p:cNvPr id="7" name="Chart 6"/>
          <p:cNvGraphicFramePr/>
          <p:nvPr/>
        </p:nvGraphicFramePr>
        <p:xfrm>
          <a:off x="3886201" y="5334000"/>
          <a:ext cx="5943601" cy="3505200"/>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8" name="Chart 7"/>
          <p:cNvGraphicFramePr/>
          <p:nvPr/>
        </p:nvGraphicFramePr>
        <p:xfrm>
          <a:off x="8229600" y="3200400"/>
          <a:ext cx="3886200" cy="2667000"/>
        </p:xfrm>
        <a:graphic>
          <a:graphicData uri="http://schemas.openxmlformats.org/drawingml/2006/chart">
            <c:chart xmlns:c="http://schemas.openxmlformats.org/drawingml/2006/chart" xmlns:r="http://schemas.openxmlformats.org/officeDocument/2006/relationships" r:id="rId6"/>
          </a:graphicData>
        </a:graphic>
      </p:graphicFrame>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 descr="C:\DRIVE\information\UNIVERSIRY\tarahi shahri\mahdoode\ravand\back1.jpg"/>
          <p:cNvPicPr>
            <a:picLocks noChangeArrowheads="1"/>
          </p:cNvPicPr>
          <p:nvPr/>
        </p:nvPicPr>
        <p:blipFill>
          <a:blip r:embed="rId3"/>
          <a:srcRect/>
          <a:stretch>
            <a:fillRect/>
          </a:stretch>
        </p:blipFill>
        <p:spPr bwMode="auto">
          <a:xfrm>
            <a:off x="-9133" y="-29306"/>
            <a:ext cx="12801600" cy="9701784"/>
          </a:xfrm>
          <a:prstGeom prst="rect">
            <a:avLst/>
          </a:prstGeom>
          <a:noFill/>
        </p:spPr>
      </p:pic>
      <p:sp>
        <p:nvSpPr>
          <p:cNvPr id="3" name="TextBox 2"/>
          <p:cNvSpPr txBox="1"/>
          <p:nvPr/>
        </p:nvSpPr>
        <p:spPr>
          <a:xfrm>
            <a:off x="7162797" y="1143001"/>
            <a:ext cx="5334003" cy="3970045"/>
          </a:xfrm>
          <a:prstGeom prst="rect">
            <a:avLst/>
          </a:prstGeom>
          <a:noFill/>
        </p:spPr>
        <p:txBody>
          <a:bodyPr wrap="square" lIns="91171" tIns="45585" rIns="91171" bIns="45585" rtlCol="0">
            <a:spAutoFit/>
          </a:bodyPr>
          <a:lstStyle/>
          <a:p>
            <a:pPr algn="justLow" rtl="1"/>
            <a:endParaRPr lang="en-US" sz="2100" dirty="0">
              <a:cs typeface="B Kamran" pitchFamily="2" charset="-78"/>
            </a:endParaRPr>
          </a:p>
          <a:p>
            <a:pPr algn="justLow" rtl="1"/>
            <a:r>
              <a:rPr lang="fa-IR" sz="2100" dirty="0">
                <a:cs typeface="B Kamran" pitchFamily="2" charset="-78"/>
              </a:rPr>
              <a:t>تعداد طبقاتی که در نقشه ثبت گردیده است و در محدوده موجود بوده است عبارتند از : 1طبقه، 2 طبقه، 3 طبقه، 4 طبقه، 5 طبقه، 6طبقه، 7 طبقه</a:t>
            </a:r>
            <a:endParaRPr lang="en-US" sz="2100" dirty="0">
              <a:cs typeface="B Kamran" pitchFamily="2" charset="-78"/>
            </a:endParaRPr>
          </a:p>
          <a:p>
            <a:pPr algn="justLow" rtl="1"/>
            <a:r>
              <a:rPr lang="fa-IR" sz="2100" dirty="0">
                <a:cs typeface="B Kamran" pitchFamily="2" charset="-78"/>
              </a:rPr>
              <a:t>حدود 50% از ساختمان های موجود در محدوده موردمطالعه 2 طبقه اند.یعنی ساختمان هایی که همکف و یک طبقه بالای آن دارند به عنوان 2طبقه برداشت شده اند.این ساختمانها همان هایی هستند که در اثر اجرای سیاست بدنه سازی در زمان پهلوی دوم ایجاد شده اند.همگی 2 طبقه و با ریتم خاص.</a:t>
            </a:r>
            <a:endParaRPr lang="en-US" sz="2100" dirty="0">
              <a:cs typeface="B Kamran" pitchFamily="2" charset="-78"/>
            </a:endParaRPr>
          </a:p>
          <a:p>
            <a:pPr algn="justLow" rtl="1"/>
            <a:r>
              <a:rPr lang="fa-IR" sz="2100" dirty="0">
                <a:cs typeface="B Kamran" pitchFamily="2" charset="-78"/>
              </a:rPr>
              <a:t>پس از ساختمان های 2 طبقه بیشتر ساختمان ها 3 طبقه اند (یعنی همکف و دو طبقه بالای آن) و حدود 17% ساختمان ها یک طبقه اند.طبقات بالا بیشتر مربوط به ساختمان های اقامتی و هم چنین بیمارستان و ساختمان های نوساز می باشد. به دلیل وجود مجموعه حرم مطهر ساختمان هایی که ارتفاع آنها زیاد است به صورت پلکانی ساخته می شوند تا مانع دید به حرم مطهر نشوند.</a:t>
            </a:r>
            <a:endParaRPr lang="en-US" sz="2100" dirty="0">
              <a:cs typeface="B Kamran" pitchFamily="2" charset="-78"/>
            </a:endParaRPr>
          </a:p>
        </p:txBody>
      </p:sp>
      <p:graphicFrame>
        <p:nvGraphicFramePr>
          <p:cNvPr id="4" name="Chart 3"/>
          <p:cNvGraphicFramePr/>
          <p:nvPr/>
        </p:nvGraphicFramePr>
        <p:xfrm>
          <a:off x="3352801" y="5867417"/>
          <a:ext cx="5334000" cy="3276601"/>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5" name="Chart 4"/>
          <p:cNvGraphicFramePr/>
          <p:nvPr/>
        </p:nvGraphicFramePr>
        <p:xfrm>
          <a:off x="7924801" y="5943617"/>
          <a:ext cx="4311252" cy="2890987"/>
        </p:xfrm>
        <a:graphic>
          <a:graphicData uri="http://schemas.openxmlformats.org/drawingml/2006/chart">
            <c:chart xmlns:c="http://schemas.openxmlformats.org/drawingml/2006/chart" xmlns:r="http://schemas.openxmlformats.org/officeDocument/2006/relationships" r:id="rId5"/>
          </a:graphicData>
        </a:graphic>
      </p:graphicFrame>
      <p:sp>
        <p:nvSpPr>
          <p:cNvPr id="7" name="TextBox 6"/>
          <p:cNvSpPr txBox="1"/>
          <p:nvPr/>
        </p:nvSpPr>
        <p:spPr>
          <a:xfrm>
            <a:off x="3276601" y="304818"/>
            <a:ext cx="9281160" cy="790661"/>
          </a:xfrm>
          <a:prstGeom prst="rect">
            <a:avLst/>
          </a:prstGeom>
          <a:noFill/>
        </p:spPr>
        <p:txBody>
          <a:bodyPr wrap="square" lIns="127662" tIns="63847" rIns="127662" bIns="63847" rtlCol="1">
            <a:spAutoFit/>
          </a:bodyPr>
          <a:lstStyle/>
          <a:p>
            <a:pPr algn="justLow" rtl="1"/>
            <a:r>
              <a:rPr lang="fa-IR" sz="4300" b="1" dirty="0">
                <a:effectLst>
                  <a:glow rad="101600">
                    <a:schemeClr val="bg1">
                      <a:lumMod val="75000"/>
                      <a:alpha val="40000"/>
                    </a:schemeClr>
                  </a:glow>
                  <a:outerShdw blurRad="50800" dist="38100" dir="5400000" algn="t" rotWithShape="0">
                    <a:prstClr val="black">
                      <a:alpha val="40000"/>
                    </a:prstClr>
                  </a:outerShdw>
                </a:effectLst>
                <a:cs typeface="B Kamran" pitchFamily="2" charset="-78"/>
              </a:rPr>
              <a:t>تعداد طبقات</a:t>
            </a:r>
          </a:p>
        </p:txBody>
      </p:sp>
      <p:grpSp>
        <p:nvGrpSpPr>
          <p:cNvPr id="12" name="Group 11"/>
          <p:cNvGrpSpPr/>
          <p:nvPr/>
        </p:nvGrpSpPr>
        <p:grpSpPr>
          <a:xfrm>
            <a:off x="3810015" y="2503214"/>
            <a:ext cx="3124199" cy="3440403"/>
            <a:chOff x="3810000" y="1841492"/>
            <a:chExt cx="3307080" cy="4373752"/>
          </a:xfrm>
        </p:grpSpPr>
        <p:pic>
          <p:nvPicPr>
            <p:cNvPr id="8" name="Picture 2" descr="C:\Ati's Univ Projz\6th Term\Tarahi Shahri Dr Abbas\MainProj\Emam reza St\Mantaghe-Khali.jpg"/>
            <p:cNvPicPr>
              <a:picLocks noChangeAspect="1" noChangeArrowheads="1"/>
            </p:cNvPicPr>
            <p:nvPr/>
          </p:nvPicPr>
          <p:blipFill>
            <a:blip r:embed="rId6" cstate="screen">
              <a:clrChange>
                <a:clrFrom>
                  <a:srgbClr val="FFFFDD"/>
                </a:clrFrom>
                <a:clrTo>
                  <a:srgbClr val="FFFFDD">
                    <a:alpha val="0"/>
                  </a:srgbClr>
                </a:clrTo>
              </a:clrChange>
              <a:extLst>
                <a:ext uri="{28A0092B-C50C-407E-A947-70E740481C1C}">
                  <a14:useLocalDpi xmlns:a14="http://schemas.microsoft.com/office/drawing/2010/main"/>
                </a:ext>
              </a:extLst>
            </a:blip>
            <a:srcRect/>
            <a:stretch>
              <a:fillRect/>
            </a:stretch>
          </p:blipFill>
          <p:spPr bwMode="auto">
            <a:xfrm>
              <a:off x="3810000" y="2676456"/>
              <a:ext cx="3307080" cy="3163294"/>
            </a:xfrm>
            <a:prstGeom prst="rect">
              <a:avLst/>
            </a:prstGeom>
            <a:ln>
              <a:noFill/>
            </a:ln>
            <a:effectLst>
              <a:outerShdw blurRad="292100" dist="139700" dir="2700000" algn="tl" rotWithShape="0">
                <a:srgbClr val="333333">
                  <a:alpha val="65000"/>
                </a:srgbClr>
              </a:outerShdw>
            </a:effectLst>
          </p:spPr>
        </p:pic>
        <p:sp>
          <p:nvSpPr>
            <p:cNvPr id="9" name="TextBox 8"/>
            <p:cNvSpPr txBox="1"/>
            <p:nvPr/>
          </p:nvSpPr>
          <p:spPr>
            <a:xfrm rot="18324350">
              <a:off x="5340592" y="2859774"/>
              <a:ext cx="2362202" cy="325637"/>
            </a:xfrm>
            <a:prstGeom prst="rect">
              <a:avLst/>
            </a:prstGeom>
            <a:noFill/>
          </p:spPr>
          <p:txBody>
            <a:bodyPr wrap="square" lIns="91294" tIns="45647" rIns="91294" bIns="45647" rtlCol="0">
              <a:spAutoFit/>
            </a:bodyPr>
            <a:lstStyle/>
            <a:p>
              <a:r>
                <a:rPr lang="fa-IR" sz="1400" dirty="0">
                  <a:cs typeface="2  Tabassom" pitchFamily="2" charset="-78"/>
                </a:rPr>
                <a:t>بلوار امام رضا</a:t>
              </a:r>
              <a:endParaRPr lang="en-US" sz="1400" dirty="0">
                <a:cs typeface="2  Tabassom" pitchFamily="2" charset="-78"/>
              </a:endParaRPr>
            </a:p>
          </p:txBody>
        </p:sp>
        <p:sp>
          <p:nvSpPr>
            <p:cNvPr id="10" name="TextBox 9"/>
            <p:cNvSpPr txBox="1"/>
            <p:nvPr/>
          </p:nvSpPr>
          <p:spPr>
            <a:xfrm rot="2909202">
              <a:off x="4478317" y="5494625"/>
              <a:ext cx="1115601" cy="325637"/>
            </a:xfrm>
            <a:prstGeom prst="rect">
              <a:avLst/>
            </a:prstGeom>
            <a:noFill/>
          </p:spPr>
          <p:txBody>
            <a:bodyPr wrap="square" lIns="91294" tIns="45647" rIns="91294" bIns="45647" rtlCol="0">
              <a:spAutoFit/>
            </a:bodyPr>
            <a:lstStyle/>
            <a:p>
              <a:r>
                <a:rPr lang="fa-IR" sz="1400" dirty="0">
                  <a:cs typeface="2  Tabassom" pitchFamily="2" charset="-78"/>
                </a:rPr>
                <a:t>میدان برق</a:t>
              </a:r>
              <a:endParaRPr lang="en-US" sz="1400" dirty="0">
                <a:cs typeface="2  Tabassom" pitchFamily="2" charset="-78"/>
              </a:endParaRPr>
            </a:p>
          </p:txBody>
        </p:sp>
        <p:sp>
          <p:nvSpPr>
            <p:cNvPr id="11" name="TextBox 10"/>
            <p:cNvSpPr txBox="1"/>
            <p:nvPr/>
          </p:nvSpPr>
          <p:spPr>
            <a:xfrm rot="3033256">
              <a:off x="3460155" y="4961292"/>
              <a:ext cx="2075772" cy="325637"/>
            </a:xfrm>
            <a:prstGeom prst="rect">
              <a:avLst/>
            </a:prstGeom>
            <a:noFill/>
          </p:spPr>
          <p:txBody>
            <a:bodyPr wrap="square" lIns="91294" tIns="45647" rIns="91294" bIns="45647" rtlCol="0">
              <a:spAutoFit/>
            </a:bodyPr>
            <a:lstStyle/>
            <a:p>
              <a:r>
                <a:rPr lang="fa-IR" sz="1400" dirty="0">
                  <a:cs typeface="2  Tabassom" pitchFamily="2" charset="-78"/>
                </a:rPr>
                <a:t>خیابان بهار</a:t>
              </a:r>
              <a:endParaRPr lang="en-US" sz="1400" dirty="0">
                <a:cs typeface="2  Tabassom" pitchFamily="2" charset="-78"/>
              </a:endParaRPr>
            </a:p>
          </p:txBody>
        </p:sp>
      </p:grpSp>
      <p:pic>
        <p:nvPicPr>
          <p:cNvPr id="162817" name="Picture 1" descr="C:\DRIVE\information\UNIVERSIRY\tarahi shahri\mahdoode\3D\4.jpg"/>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3810001" y="1084588"/>
            <a:ext cx="3200400" cy="1887217"/>
          </a:xfrm>
          <a:prstGeom prst="roundRect">
            <a:avLst>
              <a:gd name="adj" fmla="val 8594"/>
            </a:avLst>
          </a:prstGeom>
          <a:solidFill>
            <a:srgbClr val="FFFFFF">
              <a:shade val="85000"/>
            </a:srgbClr>
          </a:solidFill>
          <a:ln>
            <a:noFill/>
          </a:ln>
          <a:effectLst/>
        </p:spPr>
      </p:pic>
      <p:pic>
        <p:nvPicPr>
          <p:cNvPr id="162818" name="Picture 2"/>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rot="18328696">
            <a:off x="4800616" y="4419599"/>
            <a:ext cx="1325563" cy="631827"/>
          </a:xfrm>
          <a:prstGeom prst="rect">
            <a:avLst/>
          </a:prstGeom>
          <a:noFill/>
          <a:ln w="9525">
            <a:noFill/>
            <a:miter lim="800000"/>
            <a:headEnd/>
            <a:tailEnd/>
          </a:ln>
          <a:effectLst/>
          <a:scene3d>
            <a:camera prst="orthographicFront">
              <a:rot lat="3300000" lon="10799999" rev="10799999"/>
            </a:camera>
            <a:lightRig rig="threePt" dir="t"/>
          </a:scene3d>
        </p:spPr>
      </p:pic>
      <p:sp>
        <p:nvSpPr>
          <p:cNvPr id="17" name="TextBox 16"/>
          <p:cNvSpPr txBox="1"/>
          <p:nvPr/>
        </p:nvSpPr>
        <p:spPr>
          <a:xfrm rot="19117703">
            <a:off x="5217072" y="1260656"/>
            <a:ext cx="2362200" cy="307516"/>
          </a:xfrm>
          <a:prstGeom prst="rect">
            <a:avLst/>
          </a:prstGeom>
          <a:noFill/>
        </p:spPr>
        <p:txBody>
          <a:bodyPr wrap="square" lIns="91182" tIns="45591" rIns="91182" bIns="45591" rtlCol="0">
            <a:spAutoFit/>
          </a:bodyPr>
          <a:lstStyle/>
          <a:p>
            <a:r>
              <a:rPr lang="fa-IR" sz="1400" dirty="0">
                <a:cs typeface="2  Tabassom" pitchFamily="2" charset="-78"/>
              </a:rPr>
              <a:t>بلوار امام رضا</a:t>
            </a:r>
            <a:endParaRPr lang="en-US" sz="1400" dirty="0">
              <a:cs typeface="2  Tabassom" pitchFamily="2" charset="-78"/>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
          <p:cNvPicPr>
            <a:picLocks noChangeAspect="1" noChangeArrowheads="1"/>
          </p:cNvPicPr>
          <p:nvPr/>
        </p:nvPicPr>
        <p:blipFill>
          <a:blip r:embed="rId3"/>
          <a:srcRect/>
          <a:stretch>
            <a:fillRect/>
          </a:stretch>
        </p:blipFill>
        <p:spPr bwMode="auto">
          <a:xfrm>
            <a:off x="9" y="1568"/>
            <a:ext cx="12825413" cy="9625013"/>
          </a:xfrm>
          <a:prstGeom prst="rect">
            <a:avLst/>
          </a:prstGeom>
          <a:noFill/>
          <a:ln w="9525">
            <a:noFill/>
            <a:miter lim="800000"/>
            <a:headEnd/>
            <a:tailEnd/>
          </a:ln>
          <a:effectLst/>
        </p:spPr>
      </p:pic>
      <p:sp>
        <p:nvSpPr>
          <p:cNvPr id="6" name="TextBox 5"/>
          <p:cNvSpPr txBox="1"/>
          <p:nvPr/>
        </p:nvSpPr>
        <p:spPr>
          <a:xfrm>
            <a:off x="3215641" y="1311277"/>
            <a:ext cx="9281160" cy="898382"/>
          </a:xfrm>
          <a:prstGeom prst="rect">
            <a:avLst/>
          </a:prstGeom>
          <a:noFill/>
        </p:spPr>
        <p:txBody>
          <a:bodyPr wrap="square" lIns="127662" tIns="63847" rIns="127662" bIns="63847" rtlCol="1">
            <a:spAutoFit/>
          </a:bodyPr>
          <a:lstStyle/>
          <a:p>
            <a:pPr algn="r" rtl="1"/>
            <a:r>
              <a:rPr lang="fa-IR" sz="5000" dirty="0">
                <a:ln w="18415" cmpd="sng">
                  <a:solidFill>
                    <a:sysClr val="windowText" lastClr="000000">
                      <a:alpha val="37000"/>
                    </a:sysClr>
                  </a:solidFill>
                  <a:prstDash val="solid"/>
                </a:ln>
                <a:solidFill>
                  <a:srgbClr val="FFFFFF"/>
                </a:solidFill>
                <a:effectLst>
                  <a:outerShdw blurRad="63500" dir="3600000" algn="tl" rotWithShape="0">
                    <a:srgbClr val="000000">
                      <a:alpha val="70000"/>
                    </a:srgbClr>
                  </a:outerShdw>
                </a:effectLst>
                <a:cs typeface="B Kamran" pitchFamily="2" charset="-78"/>
              </a:rPr>
              <a:t>1-2 شبکه حمل و نقل</a:t>
            </a:r>
          </a:p>
        </p:txBody>
      </p:sp>
      <p:sp>
        <p:nvSpPr>
          <p:cNvPr id="5" name="TextBox 4"/>
          <p:cNvSpPr txBox="1"/>
          <p:nvPr/>
        </p:nvSpPr>
        <p:spPr>
          <a:xfrm>
            <a:off x="7620001" y="2451354"/>
            <a:ext cx="4876800" cy="3416047"/>
          </a:xfrm>
          <a:prstGeom prst="rect">
            <a:avLst/>
          </a:prstGeom>
          <a:noFill/>
        </p:spPr>
        <p:txBody>
          <a:bodyPr wrap="square" lIns="91171" tIns="45585" rIns="91171" bIns="45585" rtlCol="0">
            <a:spAutoFit/>
          </a:bodyPr>
          <a:lstStyle/>
          <a:p>
            <a:pPr algn="justLow" rtl="1"/>
            <a:r>
              <a:rPr lang="fa-IR" sz="2400" dirty="0">
                <a:cs typeface="B Kamran" pitchFamily="2" charset="-78"/>
              </a:rPr>
              <a:t>از نظر طراحی شهری، خیابان ها و شبکه های اصلی ارتباطی مهم ترین و حساس ترین فضاهای عمومی یک شهر را تشکیل می دهد.زیرا درصد زیادی از سطح شهرها به این فضاها اختصاص یافته است،مهم ترین عنصر اصلی شکل شهر است،محل ارتباط و اتصال فضاها و فعالیت های شهری به یکدیگر است،نماد فرهنگی است و بالاخره مهم ترین ابزار طراحی شهری به شمار می آیند.این بخش به بررسی </a:t>
            </a:r>
            <a:r>
              <a:rPr lang="fa-IR" sz="2400" b="1" dirty="0">
                <a:effectLst>
                  <a:outerShdw blurRad="38100" dist="38100" dir="2700000" algn="tl">
                    <a:srgbClr val="000000">
                      <a:alpha val="43137"/>
                    </a:srgbClr>
                  </a:outerShdw>
                </a:effectLst>
                <a:cs typeface="B Kamran" pitchFamily="2" charset="-78"/>
              </a:rPr>
              <a:t>سلسله مراتب راههای موجود </a:t>
            </a:r>
            <a:r>
              <a:rPr lang="fa-IR" sz="2400" dirty="0">
                <a:cs typeface="B Kamran" pitchFamily="2" charset="-78"/>
              </a:rPr>
              <a:t>و ارائه یک </a:t>
            </a:r>
            <a:r>
              <a:rPr lang="fa-IR" sz="2400" b="1" dirty="0">
                <a:effectLst>
                  <a:outerShdw blurRad="38100" dist="38100" dir="2700000" algn="tl">
                    <a:srgbClr val="000000">
                      <a:alpha val="43137"/>
                    </a:srgbClr>
                  </a:outerShdw>
                </a:effectLst>
                <a:cs typeface="B Kamran" pitchFamily="2" charset="-78"/>
              </a:rPr>
              <a:t>مقطع عرضی </a:t>
            </a:r>
            <a:r>
              <a:rPr lang="fa-IR" sz="2400" dirty="0">
                <a:cs typeface="B Kamran" pitchFamily="2" charset="-78"/>
              </a:rPr>
              <a:t>از راه می پردازد.</a:t>
            </a:r>
            <a:endParaRPr lang="en-US" sz="2400" dirty="0"/>
          </a:p>
        </p:txBody>
      </p:sp>
      <p:grpSp>
        <p:nvGrpSpPr>
          <p:cNvPr id="8" name="Group 7"/>
          <p:cNvGrpSpPr/>
          <p:nvPr/>
        </p:nvGrpSpPr>
        <p:grpSpPr>
          <a:xfrm>
            <a:off x="3093720" y="152400"/>
            <a:ext cx="3733800" cy="3048000"/>
            <a:chOff x="2935356" y="357804"/>
            <a:chExt cx="3962400" cy="3048000"/>
          </a:xfrm>
        </p:grpSpPr>
        <p:grpSp>
          <p:nvGrpSpPr>
            <p:cNvPr id="9" name="Group 4"/>
            <p:cNvGrpSpPr/>
            <p:nvPr/>
          </p:nvGrpSpPr>
          <p:grpSpPr>
            <a:xfrm>
              <a:off x="2935356" y="357804"/>
              <a:ext cx="3962400" cy="3048000"/>
              <a:chOff x="8367198" y="1600200"/>
              <a:chExt cx="4063818" cy="3048000"/>
            </a:xfrm>
          </p:grpSpPr>
          <p:pic>
            <p:nvPicPr>
              <p:cNvPr id="11" name="Picture 5" descr="C:\DRIVE\information\UNIVERSIRY\tarahi shahri\mahdoode\ravand\6.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8367198" y="1600200"/>
                <a:ext cx="4063818" cy="3048000"/>
              </a:xfrm>
              <a:prstGeom prst="rect">
                <a:avLst/>
              </a:prstGeom>
              <a:noFill/>
            </p:spPr>
          </p:pic>
          <p:sp>
            <p:nvSpPr>
              <p:cNvPr id="12" name="Rectangle 11"/>
              <p:cNvSpPr/>
              <p:nvPr/>
            </p:nvSpPr>
            <p:spPr>
              <a:xfrm>
                <a:off x="11734800" y="2392680"/>
                <a:ext cx="533400" cy="274320"/>
              </a:xfrm>
              <a:prstGeom prst="rect">
                <a:avLst/>
              </a:prstGeom>
              <a:solidFill>
                <a:srgbClr val="FF9999">
                  <a:alpha val="2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p:cNvSpPr/>
              <p:nvPr/>
            </p:nvSpPr>
            <p:spPr>
              <a:xfrm>
                <a:off x="11066336" y="2003012"/>
                <a:ext cx="533400" cy="274320"/>
              </a:xfrm>
              <a:prstGeom prst="rect">
                <a:avLst/>
              </a:prstGeom>
              <a:solidFill>
                <a:srgbClr val="FF9999">
                  <a:alpha val="2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10" name="Rectangle 9"/>
            <p:cNvSpPr/>
            <p:nvPr/>
          </p:nvSpPr>
          <p:spPr>
            <a:xfrm>
              <a:off x="6343134" y="1958004"/>
              <a:ext cx="520088" cy="233624"/>
            </a:xfrm>
            <a:prstGeom prst="rect">
              <a:avLst/>
            </a:prstGeom>
            <a:solidFill>
              <a:srgbClr val="FF9999">
                <a:alpha val="2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alpha val="37000"/>
          </a:schemeClr>
        </a:solidFill>
        <a:effectLst/>
      </p:bgPr>
    </p:bg>
    <p:spTree>
      <p:nvGrpSpPr>
        <p:cNvPr id="1" name=""/>
        <p:cNvGrpSpPr/>
        <p:nvPr/>
      </p:nvGrpSpPr>
      <p:grpSpPr>
        <a:xfrm>
          <a:off x="0" y="0"/>
          <a:ext cx="0" cy="0"/>
          <a:chOff x="0" y="0"/>
          <a:chExt cx="0" cy="0"/>
        </a:xfrm>
      </p:grpSpPr>
      <p:sp>
        <p:nvSpPr>
          <p:cNvPr id="4" name="TextBox 3"/>
          <p:cNvSpPr txBox="1"/>
          <p:nvPr/>
        </p:nvSpPr>
        <p:spPr>
          <a:xfrm>
            <a:off x="914402" y="5534560"/>
            <a:ext cx="8458199" cy="1615815"/>
          </a:xfrm>
          <a:prstGeom prst="rect">
            <a:avLst/>
          </a:prstGeom>
          <a:noFill/>
        </p:spPr>
        <p:txBody>
          <a:bodyPr wrap="square" lIns="91428" tIns="45714" rIns="91428" bIns="45714" rtlCol="0">
            <a:spAutoFit/>
          </a:bodyPr>
          <a:lstStyle/>
          <a:p>
            <a:pPr algn="ctr"/>
            <a:r>
              <a:rPr lang="fa-IR" sz="9900" b="1" dirty="0">
                <a:solidFill>
                  <a:srgbClr val="292929"/>
                </a:solidFill>
                <a:cs typeface="2  Tabassom" pitchFamily="2" charset="-78"/>
              </a:rPr>
              <a:t>مرحله شناخت</a:t>
            </a:r>
            <a:endParaRPr lang="en-US" sz="9900" b="1" dirty="0">
              <a:solidFill>
                <a:srgbClr val="292929"/>
              </a:solidFill>
              <a:cs typeface="2  Tabassom" pitchFamily="2" charset="-78"/>
            </a:endParaRPr>
          </a:p>
        </p:txBody>
      </p:sp>
      <p:sp>
        <p:nvSpPr>
          <p:cNvPr id="7" name="L-Shape 6"/>
          <p:cNvSpPr/>
          <p:nvPr/>
        </p:nvSpPr>
        <p:spPr>
          <a:xfrm rot="10800000">
            <a:off x="7696200" y="4572000"/>
            <a:ext cx="914400" cy="3124199"/>
          </a:xfrm>
          <a:prstGeom prst="corner">
            <a:avLst/>
          </a:prstGeom>
          <a:solidFill>
            <a:srgbClr val="A08E8E">
              <a:alpha val="3882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rtlCol="0" anchor="ctr"/>
          <a:lstStyle/>
          <a:p>
            <a:pPr algn="ctr"/>
            <a:endParaRPr lang="en-US"/>
          </a:p>
        </p:txBody>
      </p:sp>
      <p:sp>
        <p:nvSpPr>
          <p:cNvPr id="8" name="L-Shape 7"/>
          <p:cNvSpPr/>
          <p:nvPr/>
        </p:nvSpPr>
        <p:spPr>
          <a:xfrm rot="5400000" flipH="1">
            <a:off x="2743200" y="6019801"/>
            <a:ext cx="838200" cy="3124199"/>
          </a:xfrm>
          <a:prstGeom prst="corner">
            <a:avLst/>
          </a:prstGeom>
          <a:solidFill>
            <a:srgbClr val="D8CECF">
              <a:alpha val="7686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rtlCol="0" anchor="ctr"/>
          <a:lstStyle/>
          <a:p>
            <a:pPr algn="ctr"/>
            <a:endParaRPr lang="en-US"/>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 descr="C:\DRIVE\information\UNIVERSIRY\tarahi shahri\mahdoode\ravand\back1.jpg"/>
          <p:cNvPicPr>
            <a:picLocks noChangeArrowheads="1"/>
          </p:cNvPicPr>
          <p:nvPr/>
        </p:nvPicPr>
        <p:blipFill>
          <a:blip r:embed="rId3"/>
          <a:srcRect/>
          <a:stretch>
            <a:fillRect/>
          </a:stretch>
        </p:blipFill>
        <p:spPr bwMode="auto">
          <a:xfrm>
            <a:off x="-9133" y="-29306"/>
            <a:ext cx="12801600" cy="9701784"/>
          </a:xfrm>
          <a:prstGeom prst="rect">
            <a:avLst/>
          </a:prstGeom>
          <a:noFill/>
        </p:spPr>
      </p:pic>
      <p:sp>
        <p:nvSpPr>
          <p:cNvPr id="7" name="TextBox 6"/>
          <p:cNvSpPr txBox="1"/>
          <p:nvPr/>
        </p:nvSpPr>
        <p:spPr>
          <a:xfrm>
            <a:off x="3276601" y="304818"/>
            <a:ext cx="9281160" cy="790661"/>
          </a:xfrm>
          <a:prstGeom prst="rect">
            <a:avLst/>
          </a:prstGeom>
          <a:noFill/>
        </p:spPr>
        <p:txBody>
          <a:bodyPr wrap="square" lIns="127662" tIns="63847" rIns="127662" bIns="63847" rtlCol="1">
            <a:spAutoFit/>
          </a:bodyPr>
          <a:lstStyle/>
          <a:p>
            <a:pPr algn="justLow" rtl="1"/>
            <a:r>
              <a:rPr lang="fa-IR" sz="4300" b="1" dirty="0">
                <a:effectLst>
                  <a:glow rad="101600">
                    <a:schemeClr val="bg1">
                      <a:lumMod val="75000"/>
                      <a:alpha val="40000"/>
                    </a:schemeClr>
                  </a:glow>
                  <a:outerShdw blurRad="50800" dist="38100" dir="5400000" algn="t" rotWithShape="0">
                    <a:prstClr val="black">
                      <a:alpha val="40000"/>
                    </a:prstClr>
                  </a:outerShdw>
                </a:effectLst>
                <a:cs typeface="B Kamran" pitchFamily="2" charset="-78"/>
              </a:rPr>
              <a:t>سلسله مراتب دسترسی</a:t>
            </a:r>
          </a:p>
        </p:txBody>
      </p:sp>
      <p:sp>
        <p:nvSpPr>
          <p:cNvPr id="14" name="TextBox 13"/>
          <p:cNvSpPr txBox="1"/>
          <p:nvPr/>
        </p:nvSpPr>
        <p:spPr>
          <a:xfrm>
            <a:off x="3733800" y="1408743"/>
            <a:ext cx="8759688" cy="7201858"/>
          </a:xfrm>
          <a:prstGeom prst="rect">
            <a:avLst/>
          </a:prstGeom>
          <a:noFill/>
        </p:spPr>
        <p:txBody>
          <a:bodyPr wrap="square" lIns="91328" tIns="45664" rIns="91328" bIns="45664" rtlCol="0">
            <a:spAutoFit/>
          </a:bodyPr>
          <a:lstStyle/>
          <a:p>
            <a:pPr algn="r"/>
            <a:r>
              <a:rPr lang="fa-IR" sz="2100" dirty="0">
                <a:cs typeface="B Kamran" pitchFamily="2" charset="-78"/>
              </a:rPr>
              <a:t>شبکه دسترسی در این محدوده شامل خیابان های اصلی درجه دو، خیابان های جمع و پخش کننده و خیابان های فرعی می باشد.شناسایی نوع راه ها با توجه به عرض و عملکرد راه می باشد.</a:t>
            </a:r>
          </a:p>
          <a:p>
            <a:pPr algn="r"/>
            <a:r>
              <a:rPr lang="fa-IR" sz="2100" dirty="0">
                <a:cs typeface="B Kamran" pitchFamily="2" charset="-78"/>
              </a:rPr>
              <a:t>طبق تعریف ارائه شده در کتاب ”شبکه ارتباطی در طراحی شهری“ معانی هر کدام از اصطلاحات گفته شده به شرح زیر است:</a:t>
            </a:r>
          </a:p>
          <a:p>
            <a:pPr algn="r"/>
            <a:endParaRPr lang="fa-IR" sz="2100" dirty="0">
              <a:cs typeface="B Kamran" pitchFamily="2" charset="-78"/>
            </a:endParaRPr>
          </a:p>
          <a:p>
            <a:pPr algn="r"/>
            <a:r>
              <a:rPr lang="fa-IR" sz="2100" b="1" dirty="0">
                <a:cs typeface="B Kamran" pitchFamily="2" charset="-78"/>
              </a:rPr>
              <a:t>خیابان اصلی درجه دو: </a:t>
            </a:r>
            <a:r>
              <a:rPr lang="fa-IR" sz="2100" dirty="0">
                <a:cs typeface="B Kamran" pitchFamily="2" charset="-78"/>
              </a:rPr>
              <a:t>این خیابان برقراری ارتباط بین بزرگراه و خیابان جمع و پخش کننده و مراکز ثقل و مراکز محلات را برقرار می سازد. در این خیابان امکان دسترسی به کاربری های شهری به طور مستقیم وجود دارد و نوع تقاطع ها همسطح و با رعایت سلسله مراتب شبکه می باشد. خیابان اصلی درجه دو با عرض حداقل 30 متر قابل شناسایی می باشد.</a:t>
            </a:r>
          </a:p>
          <a:p>
            <a:pPr algn="r"/>
            <a:endParaRPr lang="fa-IR" sz="2100" dirty="0">
              <a:cs typeface="B Kamran" pitchFamily="2" charset="-78"/>
            </a:endParaRPr>
          </a:p>
          <a:p>
            <a:pPr algn="r"/>
            <a:r>
              <a:rPr lang="fa-IR" sz="2100" b="1" dirty="0">
                <a:cs typeface="B Kamran" pitchFamily="2" charset="-78"/>
              </a:rPr>
              <a:t>خیابان جمع و پخش کننده: </a:t>
            </a:r>
            <a:r>
              <a:rPr lang="fa-IR" sz="2100" dirty="0">
                <a:cs typeface="B Kamran" pitchFamily="2" charset="-78"/>
              </a:rPr>
              <a:t>این خیابان برقراری ارتباط خیابان های اصلی و خیابان های فرعی و یا محله های مجاور را رقرار می سازد. اینگونه خیابان ها ترافیک چند خیابان فرعی را جمع آوری نموده به خیابان اصلی و یا خیابان اصلی درجه یک عبوری منتقل می نماید. امکان دسترسی مستقیم به کاربری های شهری پیرامونی به طور مستقیم وجود دارد. خیابان جمع و پخش کننده با عرض حداقل 18 متر قابل شناسایی می باشد.</a:t>
            </a:r>
          </a:p>
          <a:p>
            <a:pPr algn="r"/>
            <a:endParaRPr lang="fa-IR" sz="2100" dirty="0">
              <a:cs typeface="B Kamran" pitchFamily="2" charset="-78"/>
            </a:endParaRPr>
          </a:p>
          <a:p>
            <a:pPr algn="r"/>
            <a:r>
              <a:rPr lang="fa-IR" sz="2100" b="1" dirty="0">
                <a:cs typeface="B Kamran" pitchFamily="2" charset="-78"/>
              </a:rPr>
              <a:t>خیابان فرعی بن باز و فرعی بن بست: </a:t>
            </a:r>
            <a:r>
              <a:rPr lang="fa-IR" sz="2100" dirty="0">
                <a:cs typeface="B Kamran" pitchFamily="2" charset="-78"/>
              </a:rPr>
              <a:t>این خیابان برقراری ارتباط بین واحد های همجوار و همچنین امکان دسترسی به مناطق مسکونی، تجاری، صنعتی یا دیگر اراضی مجاور را فراهم ساخته و به خیابان جمع و پخش کننده و یا خیابان اصلی مربوط می شود. عرض خیابان فرعی 10 تا 18 متر می باشد.</a:t>
            </a:r>
          </a:p>
          <a:p>
            <a:pPr algn="r"/>
            <a:endParaRPr lang="fa-IR" sz="2100" dirty="0">
              <a:cs typeface="B Kamran" pitchFamily="2" charset="-78"/>
            </a:endParaRPr>
          </a:p>
          <a:p>
            <a:pPr algn="r"/>
            <a:r>
              <a:rPr lang="fa-IR" sz="2100" dirty="0">
                <a:cs typeface="B Kamran" pitchFamily="2" charset="-78"/>
              </a:rPr>
              <a:t>خیابان امام رضا با عرض 44 متر خیابان اصلی درجه دو ، چهار راه دانش با عرض 19 متر خیابان جمع و پخش کننده و سایر معابر با حداکثر عرض 17 متر از جمله معابر فرعی می باشند. همچنین در تعیین نوع راه ها علاوه بر عرض عملکرد راه را نیز در نظر گرفته ایم.</a:t>
            </a:r>
          </a:p>
          <a:p>
            <a:pPr algn="r"/>
            <a:endParaRPr lang="fa-IR" sz="2100" dirty="0">
              <a:cs typeface="B Kamran" pitchFamily="2" charset="-78"/>
            </a:endParaRPr>
          </a:p>
          <a:p>
            <a:pPr algn="r"/>
            <a:r>
              <a:rPr lang="fa-IR" sz="2100" dirty="0">
                <a:cs typeface="B Kamran" pitchFamily="2" charset="-78"/>
              </a:rPr>
              <a:t> </a:t>
            </a:r>
          </a:p>
          <a:p>
            <a:pPr algn="r"/>
            <a:endParaRPr lang="en-US" sz="2100" dirty="0">
              <a:cs typeface="B Kamran" pitchFamily="2" charset="-78"/>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
          <p:cNvPicPr>
            <a:picLocks noChangeAspect="1" noChangeArrowheads="1"/>
          </p:cNvPicPr>
          <p:nvPr/>
        </p:nvPicPr>
        <p:blipFill>
          <a:blip r:embed="rId3"/>
          <a:srcRect/>
          <a:stretch>
            <a:fillRect/>
          </a:stretch>
        </p:blipFill>
        <p:spPr bwMode="auto">
          <a:xfrm>
            <a:off x="9" y="1568"/>
            <a:ext cx="12825413" cy="9625013"/>
          </a:xfrm>
          <a:prstGeom prst="rect">
            <a:avLst/>
          </a:prstGeom>
          <a:noFill/>
          <a:ln w="9525">
            <a:noFill/>
            <a:miter lim="800000"/>
            <a:headEnd/>
            <a:tailEnd/>
          </a:ln>
          <a:effectLst/>
        </p:spPr>
      </p:pic>
      <p:sp>
        <p:nvSpPr>
          <p:cNvPr id="5" name="TextBox 4"/>
          <p:cNvSpPr txBox="1"/>
          <p:nvPr/>
        </p:nvSpPr>
        <p:spPr>
          <a:xfrm>
            <a:off x="3200400" y="1295400"/>
            <a:ext cx="9281160" cy="821438"/>
          </a:xfrm>
          <a:prstGeom prst="rect">
            <a:avLst/>
          </a:prstGeom>
          <a:noFill/>
        </p:spPr>
        <p:txBody>
          <a:bodyPr wrap="square" lIns="127662" tIns="63847" rIns="127662" bIns="63847" rtlCol="1">
            <a:spAutoFit/>
          </a:bodyPr>
          <a:lstStyle/>
          <a:p>
            <a:pPr algn="r" rtl="1"/>
            <a:r>
              <a:rPr lang="fa-IR" sz="4500" dirty="0">
                <a:ln w="18415" cmpd="sng">
                  <a:solidFill>
                    <a:sysClr val="windowText" lastClr="000000">
                      <a:alpha val="37000"/>
                    </a:sysClr>
                  </a:solidFill>
                  <a:prstDash val="solid"/>
                </a:ln>
                <a:solidFill>
                  <a:srgbClr val="FFFFFF"/>
                </a:solidFill>
                <a:effectLst>
                  <a:outerShdw blurRad="63500" dir="3600000" algn="tl" rotWithShape="0">
                    <a:srgbClr val="000000">
                      <a:alpha val="70000"/>
                    </a:srgbClr>
                  </a:outerShdw>
                </a:effectLst>
                <a:cs typeface="B Kamran" pitchFamily="2" charset="-78"/>
              </a:rPr>
              <a:t>1-3 فعالیت ها</a:t>
            </a:r>
          </a:p>
        </p:txBody>
      </p:sp>
      <p:sp>
        <p:nvSpPr>
          <p:cNvPr id="6" name="TextBox 5"/>
          <p:cNvSpPr txBox="1"/>
          <p:nvPr/>
        </p:nvSpPr>
        <p:spPr>
          <a:xfrm>
            <a:off x="7447707" y="2509693"/>
            <a:ext cx="5029216" cy="5262707"/>
          </a:xfrm>
          <a:prstGeom prst="rect">
            <a:avLst/>
          </a:prstGeom>
          <a:noFill/>
        </p:spPr>
        <p:txBody>
          <a:bodyPr wrap="square" lIns="91171" tIns="45585" rIns="91171" bIns="45585" rtlCol="0">
            <a:spAutoFit/>
          </a:bodyPr>
          <a:lstStyle/>
          <a:p>
            <a:pPr algn="justLow" rtl="1"/>
            <a:r>
              <a:rPr lang="fa-IR" sz="2400" dirty="0">
                <a:cs typeface="B Kamran" pitchFamily="2" charset="-78"/>
              </a:rPr>
              <a:t>به طور کلی به تمامی افعال انسانی که در راستای برآوردن یکی از نیازهای او انجام گیرند فعالیت گفته می شود. فعالیت هایی را می توان مرتبط با فضای شهری خواند که به گونه ای حضور فرد و سایر افراد در یک فضای مشترک و عمومی با دیگران در آنها دخیل است.فضا را در ارتباط با فعالیت می توان در سه زمینه مورد بررسی قرار داد:</a:t>
            </a:r>
          </a:p>
          <a:p>
            <a:pPr algn="justLow" rtl="1">
              <a:buFontTx/>
              <a:buChar char="-"/>
            </a:pPr>
            <a:r>
              <a:rPr lang="fa-IR" sz="2400" dirty="0">
                <a:cs typeface="B Kamran" pitchFamily="2" charset="-78"/>
              </a:rPr>
              <a:t>بستر فضایی مورد نیاز یک فعالیت</a:t>
            </a:r>
          </a:p>
          <a:p>
            <a:pPr algn="justLow" rtl="1">
              <a:buFontTx/>
              <a:buChar char="-"/>
            </a:pPr>
            <a:r>
              <a:rPr lang="fa-IR" sz="2400" dirty="0">
                <a:cs typeface="B Kamran" pitchFamily="2" charset="-78"/>
              </a:rPr>
              <a:t> تاثیر فضا بر وقوع یا عدم وقوع انواع فعالیت</a:t>
            </a:r>
          </a:p>
          <a:p>
            <a:pPr algn="justLow" rtl="1">
              <a:buFontTx/>
              <a:buChar char="-"/>
            </a:pPr>
            <a:r>
              <a:rPr lang="fa-IR" sz="2400" dirty="0">
                <a:cs typeface="B Kamran" pitchFamily="2" charset="-78"/>
              </a:rPr>
              <a:t> اثر فعالیت بر کیفیت های فضا و حالتی که فضا در برابر فعالیت اتخاذ می کند.</a:t>
            </a:r>
          </a:p>
          <a:p>
            <a:pPr algn="justLow" rtl="1"/>
            <a:r>
              <a:rPr lang="fa-IR" sz="2400" dirty="0">
                <a:cs typeface="B Kamran" pitchFamily="2" charset="-78"/>
              </a:rPr>
              <a:t>مواردی که در این قسمت مورد بررسی قرار می گیرند عبارتند از:</a:t>
            </a:r>
          </a:p>
          <a:p>
            <a:pPr algn="justLow" rtl="1"/>
            <a:r>
              <a:rPr lang="fa-IR" sz="2400" dirty="0">
                <a:cs typeface="B Kamran" pitchFamily="2" charset="-78"/>
              </a:rPr>
              <a:t>کیفیت قرار گاه های </a:t>
            </a:r>
            <a:r>
              <a:rPr lang="fa-IR" sz="2400" b="1" dirty="0">
                <a:effectLst>
                  <a:outerShdw blurRad="38100" dist="38100" dir="2700000" algn="tl">
                    <a:srgbClr val="000000">
                      <a:alpha val="43137"/>
                    </a:srgbClr>
                  </a:outerShdw>
                </a:effectLst>
                <a:cs typeface="B Kamran" pitchFamily="2" charset="-78"/>
              </a:rPr>
              <a:t>رفتار</a:t>
            </a:r>
            <a:r>
              <a:rPr lang="fa-IR" sz="2400" dirty="0">
                <a:cs typeface="B Kamran" pitchFamily="2" charset="-78"/>
              </a:rPr>
              <a:t>ی( سازگاری فعالیت، زمان، فضا)، </a:t>
            </a:r>
            <a:r>
              <a:rPr lang="fa-IR" sz="2400" b="1" dirty="0">
                <a:effectLst>
                  <a:outerShdw blurRad="38100" dist="38100" dir="2700000" algn="tl">
                    <a:srgbClr val="000000">
                      <a:alpha val="43137"/>
                    </a:srgbClr>
                  </a:outerShdw>
                </a:effectLst>
                <a:cs typeface="B Kamran" pitchFamily="2" charset="-78"/>
              </a:rPr>
              <a:t>انعطاف پذیری فضا </a:t>
            </a:r>
            <a:r>
              <a:rPr lang="fa-IR" sz="2400" dirty="0">
                <a:cs typeface="B Kamran" pitchFamily="2" charset="-78"/>
              </a:rPr>
              <a:t>و </a:t>
            </a:r>
            <a:r>
              <a:rPr lang="fa-IR" sz="2400" b="1" dirty="0">
                <a:effectLst>
                  <a:outerShdw blurRad="38100" dist="38100" dir="2700000" algn="tl">
                    <a:srgbClr val="000000">
                      <a:alpha val="43137"/>
                    </a:srgbClr>
                  </a:outerShdw>
                </a:effectLst>
                <a:cs typeface="B Kamran" pitchFamily="2" charset="-78"/>
              </a:rPr>
              <a:t>سرزندگی</a:t>
            </a:r>
            <a:r>
              <a:rPr lang="fa-IR" sz="2400" dirty="0">
                <a:cs typeface="B Kamran" pitchFamily="2" charset="-78"/>
              </a:rPr>
              <a:t> که هر کدام در ادامه توضیح داده خواهند شد.</a:t>
            </a:r>
          </a:p>
        </p:txBody>
      </p:sp>
      <p:grpSp>
        <p:nvGrpSpPr>
          <p:cNvPr id="9" name="Group 8"/>
          <p:cNvGrpSpPr/>
          <p:nvPr/>
        </p:nvGrpSpPr>
        <p:grpSpPr>
          <a:xfrm>
            <a:off x="3093720" y="152400"/>
            <a:ext cx="3733800" cy="3048000"/>
            <a:chOff x="2935356" y="357804"/>
            <a:chExt cx="3962400" cy="3048000"/>
          </a:xfrm>
        </p:grpSpPr>
        <p:grpSp>
          <p:nvGrpSpPr>
            <p:cNvPr id="10" name="Group 4"/>
            <p:cNvGrpSpPr/>
            <p:nvPr/>
          </p:nvGrpSpPr>
          <p:grpSpPr>
            <a:xfrm>
              <a:off x="2935356" y="357804"/>
              <a:ext cx="3962400" cy="3048000"/>
              <a:chOff x="8367198" y="1600200"/>
              <a:chExt cx="4063818" cy="3048000"/>
            </a:xfrm>
          </p:grpSpPr>
          <p:pic>
            <p:nvPicPr>
              <p:cNvPr id="12" name="Picture 5" descr="C:\DRIVE\information\UNIVERSIRY\tarahi shahri\mahdoode\ravand\6.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8367198" y="1600200"/>
                <a:ext cx="4063818" cy="3048000"/>
              </a:xfrm>
              <a:prstGeom prst="rect">
                <a:avLst/>
              </a:prstGeom>
              <a:noFill/>
            </p:spPr>
          </p:pic>
          <p:sp>
            <p:nvSpPr>
              <p:cNvPr id="13" name="Rectangle 12"/>
              <p:cNvSpPr/>
              <p:nvPr/>
            </p:nvSpPr>
            <p:spPr>
              <a:xfrm>
                <a:off x="11734800" y="2392680"/>
                <a:ext cx="533400" cy="274320"/>
              </a:xfrm>
              <a:prstGeom prst="rect">
                <a:avLst/>
              </a:prstGeom>
              <a:solidFill>
                <a:srgbClr val="FF9999">
                  <a:alpha val="2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Rectangle 13"/>
              <p:cNvSpPr/>
              <p:nvPr/>
            </p:nvSpPr>
            <p:spPr>
              <a:xfrm>
                <a:off x="11066336" y="2003012"/>
                <a:ext cx="533400" cy="274320"/>
              </a:xfrm>
              <a:prstGeom prst="rect">
                <a:avLst/>
              </a:prstGeom>
              <a:solidFill>
                <a:srgbClr val="FF9999">
                  <a:alpha val="2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11" name="Rectangle 10"/>
            <p:cNvSpPr/>
            <p:nvPr/>
          </p:nvSpPr>
          <p:spPr>
            <a:xfrm>
              <a:off x="6343134" y="2346319"/>
              <a:ext cx="520088" cy="233624"/>
            </a:xfrm>
            <a:prstGeom prst="rect">
              <a:avLst/>
            </a:prstGeom>
            <a:solidFill>
              <a:srgbClr val="FF9999">
                <a:alpha val="2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 descr="C:\DRIVE\information\UNIVERSIRY\tarahi shahri\mahdoode\ravand\back1.jpg"/>
          <p:cNvPicPr>
            <a:picLocks noChangeArrowheads="1"/>
          </p:cNvPicPr>
          <p:nvPr/>
        </p:nvPicPr>
        <p:blipFill>
          <a:blip r:embed="rId3"/>
          <a:srcRect/>
          <a:stretch>
            <a:fillRect/>
          </a:stretch>
        </p:blipFill>
        <p:spPr bwMode="auto">
          <a:xfrm>
            <a:off x="-9133" y="-29306"/>
            <a:ext cx="12801600" cy="9701784"/>
          </a:xfrm>
          <a:prstGeom prst="rect">
            <a:avLst/>
          </a:prstGeom>
          <a:noFill/>
        </p:spPr>
      </p:pic>
      <p:sp>
        <p:nvSpPr>
          <p:cNvPr id="23" name="TextBox 22"/>
          <p:cNvSpPr txBox="1"/>
          <p:nvPr/>
        </p:nvSpPr>
        <p:spPr>
          <a:xfrm>
            <a:off x="3276601" y="304817"/>
            <a:ext cx="9281160" cy="744494"/>
          </a:xfrm>
          <a:prstGeom prst="rect">
            <a:avLst/>
          </a:prstGeom>
          <a:noFill/>
        </p:spPr>
        <p:txBody>
          <a:bodyPr wrap="square" lIns="127662" tIns="63847" rIns="127662" bIns="63847" rtlCol="1">
            <a:spAutoFit/>
          </a:bodyPr>
          <a:lstStyle/>
          <a:p>
            <a:pPr algn="justLow" rtl="1"/>
            <a:r>
              <a:rPr lang="fa-IR" sz="4000" b="1" dirty="0">
                <a:effectLst>
                  <a:glow rad="101600">
                    <a:schemeClr val="bg1">
                      <a:lumMod val="75000"/>
                      <a:alpha val="40000"/>
                    </a:schemeClr>
                  </a:glow>
                  <a:outerShdw blurRad="50800" dist="38100" dir="5400000" algn="t" rotWithShape="0">
                    <a:prstClr val="black">
                      <a:alpha val="40000"/>
                    </a:prstClr>
                  </a:outerShdw>
                </a:effectLst>
                <a:cs typeface="B Kamran" pitchFamily="2" charset="-78"/>
              </a:rPr>
              <a:t>رفتارها</a:t>
            </a:r>
          </a:p>
        </p:txBody>
      </p:sp>
      <p:sp>
        <p:nvSpPr>
          <p:cNvPr id="24" name="TextBox 23"/>
          <p:cNvSpPr txBox="1"/>
          <p:nvPr/>
        </p:nvSpPr>
        <p:spPr>
          <a:xfrm>
            <a:off x="4114800" y="1655866"/>
            <a:ext cx="6781803" cy="6878534"/>
          </a:xfrm>
          <a:prstGeom prst="rect">
            <a:avLst/>
          </a:prstGeom>
          <a:noFill/>
        </p:spPr>
        <p:txBody>
          <a:bodyPr wrap="square" lIns="91171" tIns="45585" rIns="91171" bIns="45585" rtlCol="0">
            <a:spAutoFit/>
          </a:bodyPr>
          <a:lstStyle/>
          <a:p>
            <a:pPr algn="justLow" rtl="1">
              <a:defRPr/>
            </a:pPr>
            <a:r>
              <a:rPr lang="fa-IR" sz="2100" dirty="0">
                <a:cs typeface="B Kamran" pitchFamily="2" charset="-78"/>
              </a:rPr>
              <a:t>نحوه انجام یک فعالیت را رفتار گویند.رفتار انسانی برآیندی از انگیزه ها و نیازهای فرد ، قابلیت محیط، تصویر ذهنی فرد از دنیای خارج ناشی از ادراک او و مغنیی که ای تصویر برای او دارد، می باشد. بنابراین هر فعالیت تحت تاثیر شرایط فوق می تواند اشکال مختلفی را به خود گیرد و رفتارهای متنوعی را باعث شود. به عنوان مثال روی نیمکت نشستن، چمباتمه زدن، لم دادن و... رفتارهای مرتبط با فعالیت نشستن هستند. فضا به عنوان بخش کالبدی محیط می تواند بر رفتار اثر گذارد و نسبت به رفتار نقش کنترل کننده داشته باشد.یعنی بعضی رفتارهایی را تشویق می نماید.کنترل رفتار در فضا معمولا به دو طریق زیر انجام می گیرد:</a:t>
            </a:r>
          </a:p>
          <a:p>
            <a:pPr marL="456599" indent="-456599" algn="justLow" rtl="1">
              <a:defRPr/>
            </a:pPr>
            <a:r>
              <a:rPr lang="fa-IR" sz="2100" dirty="0">
                <a:cs typeface="B Kamran" pitchFamily="2" charset="-78"/>
              </a:rPr>
              <a:t>- القاء رفتا</a:t>
            </a:r>
          </a:p>
          <a:p>
            <a:pPr marL="456599" indent="-456599" algn="justLow" rtl="1">
              <a:defRPr/>
            </a:pPr>
            <a:r>
              <a:rPr lang="fa-IR" sz="2100" dirty="0">
                <a:cs typeface="B Kamran" pitchFamily="2" charset="-78"/>
              </a:rPr>
              <a:t>- حذف رفتار</a:t>
            </a:r>
          </a:p>
          <a:p>
            <a:pPr algn="justLow" rtl="1"/>
            <a:r>
              <a:rPr lang="fa-IR" sz="2100" dirty="0">
                <a:cs typeface="B Kamran" pitchFamily="2" charset="-78"/>
              </a:rPr>
              <a:t>رفتار تنها تابع فعالیت نیست بلکه ترکیبی از فعالیت و زمان و مکان می باشد.از طریق رواج دادن برخی رفتارها یا کاستن از بعضی رفتارهای دیگر در فضا می توان احساس خاصی را در افراد ایجاد نمود به طوری که کیفیت ویژه ای را از فضا استنباط نماید.برای مثال فرد فضایی را که انواع رفتارها با تراکم زیاد درآن اتفاق می افتد زنده احساس می کند و به آن کیفیت سرزندگی را مترتب می سازد اما به فضایی که مردم تنها به صورت پراکنده روی نیمکت ها نشسته اند چنین کیفیتی نسبت داده نمی شود یا آن که مردم در فضاهایی که رفتارهای خلاف کمتر در آن اتفاق می افتد احساس امنیت می کنند و فضا را امن می خوانند.پس رفتارها بر کیفیت فضا تاثیرگذار است و لزوم بررسی رفتارها از همین موضوع نشئت می گیرد.</a:t>
            </a:r>
          </a:p>
          <a:p>
            <a:pPr algn="justLow" rtl="1"/>
            <a:r>
              <a:rPr lang="fa-IR" sz="2100" dirty="0">
                <a:cs typeface="B Kamran" pitchFamily="2" charset="-78"/>
              </a:rPr>
              <a:t>در ادامه انواع رفتارهای موجود در محدوده معرفی می گردد و تراکم این رفتارها نیز نشان داده خواهند شد.بسیاری از رفتارهای موجود در محدوده مورد بررسی مؤثر از موقعیت خیابان و نزدیکی آن به حرم می باشد و خاص این گونه مکان ها می باشد از قبیل رفتار سلام دادن رو به حرم و یا حرکت به سوی حرم و ...</a:t>
            </a:r>
          </a:p>
        </p:txBody>
      </p:sp>
      <p:pic>
        <p:nvPicPr>
          <p:cNvPr id="25" name="Picture 25" descr="20-3"/>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11010942" y="1371618"/>
            <a:ext cx="1703591" cy="1279445"/>
          </a:xfrm>
          <a:prstGeom prst="rect">
            <a:avLst/>
          </a:prstGeom>
          <a:solidFill>
            <a:schemeClr val="bg1">
              <a:alpha val="89999"/>
            </a:schemeClr>
          </a:solidFill>
          <a:ln w="9525">
            <a:noFill/>
            <a:miter lim="800000"/>
            <a:headEnd/>
            <a:tailEnd/>
          </a:ln>
        </p:spPr>
      </p:pic>
      <p:pic>
        <p:nvPicPr>
          <p:cNvPr id="26" name="Picture 26" descr="20-4"/>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11034089" y="3026164"/>
            <a:ext cx="1702200" cy="1241036"/>
          </a:xfrm>
          <a:prstGeom prst="rect">
            <a:avLst/>
          </a:prstGeom>
          <a:noFill/>
          <a:ln w="9525">
            <a:noFill/>
            <a:miter lim="800000"/>
            <a:headEnd/>
            <a:tailEnd/>
          </a:ln>
        </p:spPr>
      </p:pic>
      <p:pic>
        <p:nvPicPr>
          <p:cNvPr id="27" name="Picture 27" descr="20-5"/>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11054470" y="4795365"/>
            <a:ext cx="1703591" cy="1300636"/>
          </a:xfrm>
          <a:prstGeom prst="rect">
            <a:avLst/>
          </a:prstGeom>
          <a:noFill/>
          <a:ln w="9525">
            <a:noFill/>
            <a:miter lim="800000"/>
            <a:headEnd/>
            <a:tailEnd/>
          </a:ln>
        </p:spPr>
      </p:pic>
      <p:pic>
        <p:nvPicPr>
          <p:cNvPr id="28" name="Picture 28" descr="20-6"/>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11034089" y="6553200"/>
            <a:ext cx="1702200" cy="1192030"/>
          </a:xfrm>
          <a:prstGeom prst="rect">
            <a:avLst/>
          </a:prstGeom>
          <a:noFill/>
          <a:ln w="9525">
            <a:noFill/>
            <a:miter lim="800000"/>
            <a:headEnd/>
            <a:tailEnd/>
          </a:ln>
        </p:spPr>
      </p:pic>
      <p:pic>
        <p:nvPicPr>
          <p:cNvPr id="29" name="Picture 29" descr="20-7"/>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a:off x="11034089" y="8277220"/>
            <a:ext cx="1702200" cy="1193354"/>
          </a:xfrm>
          <a:prstGeom prst="rect">
            <a:avLst/>
          </a:prstGeom>
          <a:noFill/>
          <a:ln w="9525">
            <a:noFill/>
            <a:miter lim="800000"/>
            <a:headEnd/>
            <a:tailEnd/>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Picture 1" descr="C:\DRIVE\information\UNIVERSIRY\tarahi shahri\mahdoode\ravand\back1.jpg"/>
          <p:cNvPicPr>
            <a:picLocks noChangeArrowheads="1"/>
          </p:cNvPicPr>
          <p:nvPr/>
        </p:nvPicPr>
        <p:blipFill>
          <a:blip r:embed="rId3"/>
          <a:srcRect/>
          <a:stretch>
            <a:fillRect/>
          </a:stretch>
        </p:blipFill>
        <p:spPr bwMode="auto">
          <a:xfrm>
            <a:off x="-9133" y="-29306"/>
            <a:ext cx="12801600" cy="9701784"/>
          </a:xfrm>
          <a:prstGeom prst="rect">
            <a:avLst/>
          </a:prstGeom>
          <a:noFill/>
        </p:spPr>
      </p:pic>
      <p:sp>
        <p:nvSpPr>
          <p:cNvPr id="3" name="TextBox 2"/>
          <p:cNvSpPr txBox="1"/>
          <p:nvPr/>
        </p:nvSpPr>
        <p:spPr>
          <a:xfrm>
            <a:off x="3413761" y="1468925"/>
            <a:ext cx="10988040" cy="452106"/>
          </a:xfrm>
          <a:prstGeom prst="rect">
            <a:avLst/>
          </a:prstGeom>
          <a:noFill/>
        </p:spPr>
        <p:txBody>
          <a:bodyPr wrap="square" lIns="127662" tIns="63847" rIns="127662" bIns="63847" rtlCol="1">
            <a:spAutoFit/>
          </a:bodyPr>
          <a:lstStyle/>
          <a:p>
            <a:pPr algn="ctr" rtl="1"/>
            <a:r>
              <a:rPr lang="fa-IR" sz="2100" dirty="0">
                <a:cs typeface="B Kamran" pitchFamily="2" charset="-78"/>
              </a:rPr>
              <a:t> به طور کلی رفتار های مشاهده شده در محدوده را می توان به صورت زیر تقسیم بندی کرد:</a:t>
            </a:r>
          </a:p>
        </p:txBody>
      </p:sp>
      <p:sp>
        <p:nvSpPr>
          <p:cNvPr id="9" name="TextBox 8"/>
          <p:cNvSpPr txBox="1"/>
          <p:nvPr/>
        </p:nvSpPr>
        <p:spPr>
          <a:xfrm>
            <a:off x="2286000" y="5105401"/>
            <a:ext cx="3413760" cy="430887"/>
          </a:xfrm>
          <a:prstGeom prst="rect">
            <a:avLst/>
          </a:prstGeom>
          <a:noFill/>
        </p:spPr>
        <p:txBody>
          <a:bodyPr wrap="square" rtlCol="1">
            <a:spAutoFit/>
          </a:bodyPr>
          <a:lstStyle/>
          <a:p>
            <a:pPr algn="ctr" rtl="1"/>
            <a:r>
              <a:rPr lang="fa-IR" sz="2200" dirty="0">
                <a:effectLst>
                  <a:outerShdw blurRad="38100" dist="38100" dir="2700000" algn="tl">
                    <a:srgbClr val="000000">
                      <a:alpha val="43137"/>
                    </a:srgbClr>
                  </a:outerShdw>
                </a:effectLst>
                <a:cs typeface="B Kamran" pitchFamily="2" charset="-78"/>
              </a:rPr>
              <a:t>استراحت کردن (نشستن)</a:t>
            </a:r>
          </a:p>
        </p:txBody>
      </p:sp>
      <p:pic>
        <p:nvPicPr>
          <p:cNvPr id="3074" name="Picture 2" descr="C:\Ati's Univ Projz\6th Term\Tarahi Shahri Dr Abbas\MainProj\Emam reza St\Pix\100DSCIMM\PICT0023.JP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2392680" y="2514602"/>
            <a:ext cx="3360000" cy="25200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grpSp>
        <p:nvGrpSpPr>
          <p:cNvPr id="10" name="Group 12"/>
          <p:cNvGrpSpPr/>
          <p:nvPr/>
        </p:nvGrpSpPr>
        <p:grpSpPr>
          <a:xfrm>
            <a:off x="2282220" y="5762782"/>
            <a:ext cx="3466805" cy="3006486"/>
            <a:chOff x="1219200" y="3429000"/>
            <a:chExt cx="2476289" cy="2147490"/>
          </a:xfrm>
        </p:grpSpPr>
        <p:sp>
          <p:nvSpPr>
            <p:cNvPr id="4" name="TextBox 3"/>
            <p:cNvSpPr txBox="1"/>
            <p:nvPr/>
          </p:nvSpPr>
          <p:spPr>
            <a:xfrm>
              <a:off x="1219200" y="5268714"/>
              <a:ext cx="2438400" cy="307776"/>
            </a:xfrm>
            <a:prstGeom prst="rect">
              <a:avLst/>
            </a:prstGeom>
            <a:noFill/>
          </p:spPr>
          <p:txBody>
            <a:bodyPr wrap="square" rtlCol="1">
              <a:spAutoFit/>
            </a:bodyPr>
            <a:lstStyle/>
            <a:p>
              <a:pPr algn="ctr" rtl="1"/>
              <a:r>
                <a:rPr lang="fa-IR" sz="2200" dirty="0">
                  <a:effectLst>
                    <a:outerShdw blurRad="38100" dist="38100" dir="2700000" algn="tl">
                      <a:srgbClr val="000000">
                        <a:alpha val="43137"/>
                      </a:srgbClr>
                    </a:outerShdw>
                  </a:effectLst>
                  <a:cs typeface="B Kamran" pitchFamily="2" charset="-78"/>
                </a:rPr>
                <a:t>انتظار</a:t>
              </a:r>
            </a:p>
          </p:txBody>
        </p:sp>
        <p:pic>
          <p:nvPicPr>
            <p:cNvPr id="3075" name="Picture 3" descr="C:\Ati's Univ Projz\6th Term\Tarahi Shahri Dr Abbas\MainProj\Emam reza St\Pix\Edited Pix\IMG_1033.jp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1295400" y="3429000"/>
              <a:ext cx="2400089" cy="18000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grpSp>
      <p:grpSp>
        <p:nvGrpSpPr>
          <p:cNvPr id="11" name="Group 14"/>
          <p:cNvGrpSpPr/>
          <p:nvPr/>
        </p:nvGrpSpPr>
        <p:grpSpPr>
          <a:xfrm>
            <a:off x="5817869" y="5762783"/>
            <a:ext cx="3413760" cy="2991207"/>
            <a:chOff x="4114800" y="1676400"/>
            <a:chExt cx="2438400" cy="2136576"/>
          </a:xfrm>
        </p:grpSpPr>
        <p:sp>
          <p:nvSpPr>
            <p:cNvPr id="8" name="TextBox 7"/>
            <p:cNvSpPr txBox="1"/>
            <p:nvPr/>
          </p:nvSpPr>
          <p:spPr>
            <a:xfrm>
              <a:off x="4114800" y="3505200"/>
              <a:ext cx="2438400" cy="307776"/>
            </a:xfrm>
            <a:prstGeom prst="rect">
              <a:avLst/>
            </a:prstGeom>
            <a:noFill/>
          </p:spPr>
          <p:txBody>
            <a:bodyPr wrap="square" rtlCol="1">
              <a:spAutoFit/>
            </a:bodyPr>
            <a:lstStyle/>
            <a:p>
              <a:pPr algn="ctr" rtl="1"/>
              <a:r>
                <a:rPr lang="fa-IR" sz="2200" dirty="0">
                  <a:effectLst>
                    <a:outerShdw blurRad="38100" dist="38100" dir="2700000" algn="tl">
                      <a:srgbClr val="000000">
                        <a:alpha val="43137"/>
                      </a:srgbClr>
                    </a:outerShdw>
                  </a:effectLst>
                  <a:cs typeface="B Kamran" pitchFamily="2" charset="-78"/>
                </a:rPr>
                <a:t>خرید</a:t>
              </a:r>
            </a:p>
          </p:txBody>
        </p:sp>
        <p:pic>
          <p:nvPicPr>
            <p:cNvPr id="3076" name="Picture 4" descr="C:\Ati's Univ Projz\6th Term\Tarahi Shahri Dr Abbas\MainProj\Emam reza St\Pix\100DSCIMM\PICT0071.JPG"/>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4114800" y="1676400"/>
              <a:ext cx="2400000" cy="18000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grpSp>
      <p:grpSp>
        <p:nvGrpSpPr>
          <p:cNvPr id="12" name="Group 16"/>
          <p:cNvGrpSpPr/>
          <p:nvPr/>
        </p:nvGrpSpPr>
        <p:grpSpPr>
          <a:xfrm>
            <a:off x="5829300" y="2510526"/>
            <a:ext cx="3413760" cy="2969134"/>
            <a:chOff x="3794234" y="533400"/>
            <a:chExt cx="2438400" cy="2120810"/>
          </a:xfrm>
        </p:grpSpPr>
        <p:sp>
          <p:nvSpPr>
            <p:cNvPr id="5" name="TextBox 4"/>
            <p:cNvSpPr txBox="1"/>
            <p:nvPr/>
          </p:nvSpPr>
          <p:spPr>
            <a:xfrm>
              <a:off x="3794234" y="2346434"/>
              <a:ext cx="2438400" cy="307776"/>
            </a:xfrm>
            <a:prstGeom prst="rect">
              <a:avLst/>
            </a:prstGeom>
            <a:noFill/>
          </p:spPr>
          <p:txBody>
            <a:bodyPr wrap="square" rtlCol="1">
              <a:spAutoFit/>
            </a:bodyPr>
            <a:lstStyle/>
            <a:p>
              <a:pPr algn="ctr" rtl="1"/>
              <a:r>
                <a:rPr lang="fa-IR" sz="2200" dirty="0">
                  <a:effectLst>
                    <a:outerShdw blurRad="38100" dist="38100" dir="2700000" algn="tl">
                      <a:srgbClr val="000000">
                        <a:alpha val="43137"/>
                      </a:srgbClr>
                    </a:outerShdw>
                  </a:effectLst>
                  <a:cs typeface="B Kamran" pitchFamily="2" charset="-78"/>
                </a:rPr>
                <a:t>سلام دادن</a:t>
              </a:r>
            </a:p>
          </p:txBody>
        </p:sp>
        <p:pic>
          <p:nvPicPr>
            <p:cNvPr id="3077" name="Picture 5" descr="C:\Ati's Univ Projz\6th Term\Tarahi Shahri Dr Abbas\MainProj\Emam reza St\Pix\100DSCIM\PICT0137.JPG"/>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3810000" y="533400"/>
              <a:ext cx="2400000" cy="18000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grpSp>
      <p:grpSp>
        <p:nvGrpSpPr>
          <p:cNvPr id="13" name="Group 18"/>
          <p:cNvGrpSpPr/>
          <p:nvPr/>
        </p:nvGrpSpPr>
        <p:grpSpPr>
          <a:xfrm>
            <a:off x="9274329" y="2535710"/>
            <a:ext cx="3413760" cy="2969134"/>
            <a:chOff x="6308834" y="838200"/>
            <a:chExt cx="2438400" cy="2120810"/>
          </a:xfrm>
        </p:grpSpPr>
        <p:sp>
          <p:nvSpPr>
            <p:cNvPr id="6" name="TextBox 5"/>
            <p:cNvSpPr txBox="1"/>
            <p:nvPr/>
          </p:nvSpPr>
          <p:spPr>
            <a:xfrm>
              <a:off x="6308834" y="2651234"/>
              <a:ext cx="2438400" cy="307776"/>
            </a:xfrm>
            <a:prstGeom prst="rect">
              <a:avLst/>
            </a:prstGeom>
            <a:noFill/>
          </p:spPr>
          <p:txBody>
            <a:bodyPr wrap="square" rtlCol="1">
              <a:spAutoFit/>
            </a:bodyPr>
            <a:lstStyle/>
            <a:p>
              <a:pPr algn="ctr" rtl="1"/>
              <a:r>
                <a:rPr lang="fa-IR" sz="2200" dirty="0">
                  <a:effectLst>
                    <a:outerShdw blurRad="38100" dist="38100" dir="2700000" algn="tl">
                      <a:srgbClr val="000000">
                        <a:alpha val="43137"/>
                      </a:srgbClr>
                    </a:outerShdw>
                  </a:effectLst>
                  <a:cs typeface="B Kamran" pitchFamily="2" charset="-78"/>
                </a:rPr>
                <a:t>دستفروشی</a:t>
              </a:r>
            </a:p>
          </p:txBody>
        </p:sp>
        <p:pic>
          <p:nvPicPr>
            <p:cNvPr id="3078" name="Picture 6" descr="C:\Ati's Univ Projz\6th Term\Tarahi Shahri Dr Abbas\MainProj\Emam reza St\Pix\100DSCIM\PICT0268.JPG"/>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a:off x="6324600" y="838200"/>
              <a:ext cx="2400000" cy="18000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grpSp>
      <p:grpSp>
        <p:nvGrpSpPr>
          <p:cNvPr id="14" name="Group 21"/>
          <p:cNvGrpSpPr/>
          <p:nvPr/>
        </p:nvGrpSpPr>
        <p:grpSpPr>
          <a:xfrm>
            <a:off x="9254491" y="5791205"/>
            <a:ext cx="3413760" cy="2991207"/>
            <a:chOff x="6553200" y="3429000"/>
            <a:chExt cx="2438400" cy="2136576"/>
          </a:xfrm>
        </p:grpSpPr>
        <p:sp>
          <p:nvSpPr>
            <p:cNvPr id="20" name="TextBox 19"/>
            <p:cNvSpPr txBox="1"/>
            <p:nvPr/>
          </p:nvSpPr>
          <p:spPr>
            <a:xfrm>
              <a:off x="6553200" y="5257800"/>
              <a:ext cx="2438400" cy="307776"/>
            </a:xfrm>
            <a:prstGeom prst="rect">
              <a:avLst/>
            </a:prstGeom>
            <a:noFill/>
            <a:ln>
              <a:noFill/>
            </a:ln>
          </p:spPr>
          <p:txBody>
            <a:bodyPr wrap="square" rtlCol="1">
              <a:spAutoFit/>
            </a:bodyPr>
            <a:lstStyle/>
            <a:p>
              <a:pPr algn="ctr" rtl="1"/>
              <a:r>
                <a:rPr lang="fa-IR" sz="2200" dirty="0">
                  <a:effectLst>
                    <a:outerShdw blurRad="38100" dist="38100" dir="2700000" algn="tl">
                      <a:srgbClr val="000000">
                        <a:alpha val="43137"/>
                      </a:srgbClr>
                    </a:outerShdw>
                  </a:effectLst>
                  <a:cs typeface="B Kamran" pitchFamily="2" charset="-78"/>
                </a:rPr>
                <a:t>حمل بار</a:t>
              </a:r>
            </a:p>
          </p:txBody>
        </p:sp>
        <p:pic>
          <p:nvPicPr>
            <p:cNvPr id="3079" name="Picture 7" descr="C:\Ati's Univ Projz\6th Term\Tarahi Shahri Dr Abbas\MainProj\Emam reza St\Pix\205SSCAM\STA40062.JPG"/>
            <p:cNvPicPr>
              <a:picLocks noChangeAspect="1" noChangeArrowheads="1"/>
            </p:cNvPicPr>
            <p:nvPr/>
          </p:nvPicPr>
          <p:blipFill>
            <a:blip r:embed="rId9" cstate="screen">
              <a:extLst>
                <a:ext uri="{28A0092B-C50C-407E-A947-70E740481C1C}">
                  <a14:useLocalDpi xmlns:a14="http://schemas.microsoft.com/office/drawing/2010/main"/>
                </a:ext>
              </a:extLst>
            </a:blip>
            <a:srcRect/>
            <a:stretch>
              <a:fillRect/>
            </a:stretch>
          </p:blipFill>
          <p:spPr bwMode="auto">
            <a:xfrm>
              <a:off x="6553200" y="3429000"/>
              <a:ext cx="2400000" cy="18000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grpSp>
      <p:sp>
        <p:nvSpPr>
          <p:cNvPr id="23" name="TextBox 22"/>
          <p:cNvSpPr txBox="1"/>
          <p:nvPr/>
        </p:nvSpPr>
        <p:spPr>
          <a:xfrm>
            <a:off x="3276601" y="304800"/>
            <a:ext cx="9281160" cy="713716"/>
          </a:xfrm>
          <a:prstGeom prst="rect">
            <a:avLst/>
          </a:prstGeom>
          <a:noFill/>
        </p:spPr>
        <p:txBody>
          <a:bodyPr wrap="square" lIns="127662" tIns="63847" rIns="127662" bIns="63847" rtlCol="1">
            <a:spAutoFit/>
          </a:bodyPr>
          <a:lstStyle/>
          <a:p>
            <a:pPr algn="justLow" rtl="1"/>
            <a:r>
              <a:rPr lang="fa-IR" sz="3800" b="1" dirty="0">
                <a:effectLst>
                  <a:glow rad="101600">
                    <a:schemeClr val="bg1">
                      <a:lumMod val="75000"/>
                      <a:alpha val="40000"/>
                    </a:schemeClr>
                  </a:glow>
                  <a:outerShdw blurRad="50800" dist="38100" dir="5400000" algn="t" rotWithShape="0">
                    <a:prstClr val="black">
                      <a:alpha val="40000"/>
                    </a:prstClr>
                  </a:outerShdw>
                </a:effectLst>
                <a:cs typeface="B Kamran" pitchFamily="2" charset="-78"/>
              </a:rPr>
              <a:t>رفتارها</a:t>
            </a:r>
          </a:p>
        </p:txBody>
      </p:sp>
      <p:pic>
        <p:nvPicPr>
          <p:cNvPr id="24" name="Picture 23"/>
          <p:cNvPicPr>
            <a:picLocks noChangeAspect="1" noChangeArrowheads="1"/>
          </p:cNvPicPr>
          <p:nvPr/>
        </p:nvPicPr>
        <p:blipFill>
          <a:blip r:embed="rId10" cstate="screen">
            <a:extLst>
              <a:ext uri="{28A0092B-C50C-407E-A947-70E740481C1C}">
                <a14:useLocalDpi xmlns:a14="http://schemas.microsoft.com/office/drawing/2010/main"/>
              </a:ext>
            </a:extLst>
          </a:blip>
          <a:srcRect/>
          <a:stretch>
            <a:fillRect/>
          </a:stretch>
        </p:blipFill>
        <p:spPr bwMode="auto">
          <a:xfrm rot="10800000">
            <a:off x="11849875" y="1542662"/>
            <a:ext cx="228604" cy="260989"/>
          </a:xfrm>
          <a:prstGeom prst="rect">
            <a:avLst/>
          </a:prstGeom>
          <a:noFill/>
          <a:ln w="9525">
            <a:noFill/>
            <a:miter lim="800000"/>
            <a:headEnd/>
            <a:tailEnd/>
          </a:ln>
          <a:effectLst/>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 descr="C:\DRIVE\information\UNIVERSIRY\tarahi shahri\mahdoode\ravand\back1.jpg"/>
          <p:cNvPicPr>
            <a:picLocks noChangeArrowheads="1"/>
          </p:cNvPicPr>
          <p:nvPr/>
        </p:nvPicPr>
        <p:blipFill>
          <a:blip r:embed="rId3"/>
          <a:srcRect/>
          <a:stretch>
            <a:fillRect/>
          </a:stretch>
        </p:blipFill>
        <p:spPr bwMode="auto">
          <a:xfrm>
            <a:off x="-9133" y="-29306"/>
            <a:ext cx="12801600" cy="9701784"/>
          </a:xfrm>
          <a:prstGeom prst="rect">
            <a:avLst/>
          </a:prstGeom>
          <a:noFill/>
        </p:spPr>
      </p:pic>
      <p:pic>
        <p:nvPicPr>
          <p:cNvPr id="95234" name="Picture 2" descr="C:\Ati's Univ Projz\6th Term\Tarahi Shahri Dr Abbas\MainProj\Emam reza St\Mantaghe1.jpg"/>
          <p:cNvPicPr>
            <a:picLocks noChangeAspect="1" noChangeArrowheads="1"/>
          </p:cNvPicPr>
          <p:nvPr/>
        </p:nvPicPr>
        <p:blipFill>
          <a:blip r:embed="rId4" cstate="screen">
            <a:clrChange>
              <a:clrFrom>
                <a:srgbClr val="FFFFFF"/>
              </a:clrFrom>
              <a:clrTo>
                <a:srgbClr val="FFFFFF">
                  <a:alpha val="0"/>
                </a:srgbClr>
              </a:clrTo>
            </a:clrChange>
            <a:duotone>
              <a:prstClr val="black"/>
              <a:schemeClr val="accent2">
                <a:lumMod val="40000"/>
                <a:lumOff val="60000"/>
                <a:tint val="45000"/>
                <a:satMod val="400000"/>
              </a:schemeClr>
            </a:duotone>
            <a:extLst>
              <a:ext uri="{28A0092B-C50C-407E-A947-70E740481C1C}">
                <a14:useLocalDpi xmlns:a14="http://schemas.microsoft.com/office/drawing/2010/main"/>
              </a:ext>
            </a:extLst>
          </a:blip>
          <a:srcRect/>
          <a:stretch>
            <a:fillRect/>
          </a:stretch>
        </p:blipFill>
        <p:spPr bwMode="auto">
          <a:xfrm>
            <a:off x="2819401" y="1751480"/>
            <a:ext cx="7162800" cy="6935323"/>
          </a:xfrm>
          <a:prstGeom prst="rect">
            <a:avLst/>
          </a:prstGeom>
          <a:ln>
            <a:noFill/>
          </a:ln>
          <a:effectLst>
            <a:outerShdw blurRad="292100" dist="139700" dir="2700000" algn="tl" rotWithShape="0">
              <a:srgbClr val="333333">
                <a:alpha val="65000"/>
              </a:srgbClr>
            </a:outerShdw>
          </a:effectLst>
        </p:spPr>
      </p:pic>
      <p:sp>
        <p:nvSpPr>
          <p:cNvPr id="6" name="TextBox 5"/>
          <p:cNvSpPr txBox="1"/>
          <p:nvPr/>
        </p:nvSpPr>
        <p:spPr>
          <a:xfrm>
            <a:off x="3276601" y="304800"/>
            <a:ext cx="9281160" cy="713716"/>
          </a:xfrm>
          <a:prstGeom prst="rect">
            <a:avLst/>
          </a:prstGeom>
          <a:noFill/>
        </p:spPr>
        <p:txBody>
          <a:bodyPr wrap="square" lIns="127662" tIns="63847" rIns="127662" bIns="63847" rtlCol="1">
            <a:spAutoFit/>
          </a:bodyPr>
          <a:lstStyle/>
          <a:p>
            <a:pPr algn="justLow" rtl="1"/>
            <a:r>
              <a:rPr lang="fa-IR" sz="3800" b="1" dirty="0">
                <a:effectLst>
                  <a:glow rad="101600">
                    <a:schemeClr val="bg1">
                      <a:lumMod val="75000"/>
                      <a:alpha val="40000"/>
                    </a:schemeClr>
                  </a:glow>
                  <a:outerShdw blurRad="50800" dist="38100" dir="5400000" algn="t" rotWithShape="0">
                    <a:prstClr val="black">
                      <a:alpha val="40000"/>
                    </a:prstClr>
                  </a:outerShdw>
                </a:effectLst>
                <a:cs typeface="B Kamran" pitchFamily="2" charset="-78"/>
              </a:rPr>
              <a:t> تراکم رفتارها</a:t>
            </a:r>
          </a:p>
        </p:txBody>
      </p:sp>
      <p:sp>
        <p:nvSpPr>
          <p:cNvPr id="7" name="TextBox 6"/>
          <p:cNvSpPr txBox="1"/>
          <p:nvPr/>
        </p:nvSpPr>
        <p:spPr>
          <a:xfrm rot="18324350">
            <a:off x="6143245" y="4917263"/>
            <a:ext cx="2362200" cy="399849"/>
          </a:xfrm>
          <a:prstGeom prst="rect">
            <a:avLst/>
          </a:prstGeom>
          <a:noFill/>
        </p:spPr>
        <p:txBody>
          <a:bodyPr wrap="square" lIns="91182" tIns="45591" rIns="91182" bIns="45591" rtlCol="0">
            <a:spAutoFit/>
          </a:bodyPr>
          <a:lstStyle/>
          <a:p>
            <a:r>
              <a:rPr lang="fa-IR" sz="2000" dirty="0">
                <a:cs typeface="2  Tabassom" pitchFamily="2" charset="-78"/>
              </a:rPr>
              <a:t>بلوار امام رضا</a:t>
            </a:r>
            <a:endParaRPr lang="en-US" sz="2000" dirty="0">
              <a:cs typeface="2  Tabassom" pitchFamily="2" charset="-78"/>
            </a:endParaRPr>
          </a:p>
        </p:txBody>
      </p:sp>
      <p:sp>
        <p:nvSpPr>
          <p:cNvPr id="8" name="TextBox 7"/>
          <p:cNvSpPr txBox="1"/>
          <p:nvPr/>
        </p:nvSpPr>
        <p:spPr>
          <a:xfrm rot="1991029">
            <a:off x="5091713" y="7670837"/>
            <a:ext cx="674652" cy="707626"/>
          </a:xfrm>
          <a:prstGeom prst="rect">
            <a:avLst/>
          </a:prstGeom>
          <a:noFill/>
        </p:spPr>
        <p:txBody>
          <a:bodyPr wrap="square" lIns="91182" tIns="45591" rIns="91182" bIns="45591" rtlCol="0">
            <a:spAutoFit/>
          </a:bodyPr>
          <a:lstStyle/>
          <a:p>
            <a:r>
              <a:rPr lang="fa-IR" sz="2000" dirty="0">
                <a:cs typeface="2  Tabassom" pitchFamily="2" charset="-78"/>
              </a:rPr>
              <a:t>میدان برق</a:t>
            </a:r>
            <a:endParaRPr lang="en-US" sz="2000" dirty="0">
              <a:cs typeface="2  Tabassom" pitchFamily="2" charset="-78"/>
            </a:endParaRPr>
          </a:p>
        </p:txBody>
      </p:sp>
      <p:sp>
        <p:nvSpPr>
          <p:cNvPr id="9" name="TextBox 8"/>
          <p:cNvSpPr txBox="1"/>
          <p:nvPr/>
        </p:nvSpPr>
        <p:spPr>
          <a:xfrm rot="1991029">
            <a:off x="8330642" y="1861242"/>
            <a:ext cx="674652" cy="707626"/>
          </a:xfrm>
          <a:prstGeom prst="rect">
            <a:avLst/>
          </a:prstGeom>
          <a:noFill/>
        </p:spPr>
        <p:txBody>
          <a:bodyPr wrap="square" lIns="91182" tIns="45591" rIns="91182" bIns="45591" rtlCol="0">
            <a:spAutoFit/>
          </a:bodyPr>
          <a:lstStyle/>
          <a:p>
            <a:r>
              <a:rPr lang="fa-IR" sz="2000" dirty="0">
                <a:cs typeface="2  Tabassom" pitchFamily="2" charset="-78"/>
              </a:rPr>
              <a:t>دانش</a:t>
            </a:r>
          </a:p>
          <a:p>
            <a:endParaRPr lang="en-US" sz="2000" dirty="0">
              <a:cs typeface="2  Tabassom" pitchFamily="2" charset="-78"/>
            </a:endParaRPr>
          </a:p>
        </p:txBody>
      </p:sp>
      <p:sp>
        <p:nvSpPr>
          <p:cNvPr id="10" name="TextBox 9"/>
          <p:cNvSpPr txBox="1"/>
          <p:nvPr/>
        </p:nvSpPr>
        <p:spPr>
          <a:xfrm rot="1991029">
            <a:off x="9321243" y="2518143"/>
            <a:ext cx="674652" cy="707626"/>
          </a:xfrm>
          <a:prstGeom prst="rect">
            <a:avLst/>
          </a:prstGeom>
          <a:noFill/>
        </p:spPr>
        <p:txBody>
          <a:bodyPr wrap="square" lIns="91182" tIns="45591" rIns="91182" bIns="45591" rtlCol="0">
            <a:spAutoFit/>
          </a:bodyPr>
          <a:lstStyle/>
          <a:p>
            <a:r>
              <a:rPr lang="fa-IR" sz="2000" dirty="0">
                <a:cs typeface="2  Tabassom" pitchFamily="2" charset="-78"/>
              </a:rPr>
              <a:t>دانش</a:t>
            </a:r>
          </a:p>
          <a:p>
            <a:endParaRPr lang="en-US" sz="2000" dirty="0">
              <a:cs typeface="2  Tabassom" pitchFamily="2" charset="-78"/>
            </a:endParaRPr>
          </a:p>
        </p:txBody>
      </p:sp>
      <p:sp>
        <p:nvSpPr>
          <p:cNvPr id="11" name="TextBox 10"/>
          <p:cNvSpPr txBox="1"/>
          <p:nvPr/>
        </p:nvSpPr>
        <p:spPr>
          <a:xfrm rot="2741050">
            <a:off x="3504099" y="6778441"/>
            <a:ext cx="2075776" cy="399849"/>
          </a:xfrm>
          <a:prstGeom prst="rect">
            <a:avLst/>
          </a:prstGeom>
          <a:noFill/>
        </p:spPr>
        <p:txBody>
          <a:bodyPr wrap="square" lIns="91182" tIns="45591" rIns="91182" bIns="45591" rtlCol="0">
            <a:spAutoFit/>
          </a:bodyPr>
          <a:lstStyle/>
          <a:p>
            <a:r>
              <a:rPr lang="fa-IR" sz="2000" dirty="0">
                <a:cs typeface="2  Tabassom" pitchFamily="2" charset="-78"/>
              </a:rPr>
              <a:t>خیابان بهار</a:t>
            </a:r>
            <a:endParaRPr lang="en-US" sz="2000" dirty="0">
              <a:cs typeface="2  Tabassom" pitchFamily="2" charset="-78"/>
            </a:endParaRPr>
          </a:p>
        </p:txBody>
      </p:sp>
      <p:pic>
        <p:nvPicPr>
          <p:cNvPr id="13" name="Picture 12"/>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rot="10800000">
            <a:off x="12192000" y="1828805"/>
            <a:ext cx="228600" cy="260985"/>
          </a:xfrm>
          <a:prstGeom prst="rect">
            <a:avLst/>
          </a:prstGeom>
          <a:noFill/>
          <a:ln w="9525">
            <a:noFill/>
            <a:miter lim="800000"/>
            <a:headEnd/>
            <a:tailEnd/>
          </a:ln>
          <a:effectLst/>
        </p:spPr>
      </p:pic>
      <p:sp>
        <p:nvSpPr>
          <p:cNvPr id="14" name="TextBox 13"/>
          <p:cNvSpPr txBox="1"/>
          <p:nvPr/>
        </p:nvSpPr>
        <p:spPr>
          <a:xfrm>
            <a:off x="10439400" y="1752612"/>
            <a:ext cx="1752600" cy="1707922"/>
          </a:xfrm>
          <a:prstGeom prst="rect">
            <a:avLst/>
          </a:prstGeom>
          <a:noFill/>
        </p:spPr>
        <p:txBody>
          <a:bodyPr wrap="square" lIns="91204" tIns="45602" rIns="91204" bIns="45602" rtlCol="0">
            <a:spAutoFit/>
          </a:bodyPr>
          <a:lstStyle/>
          <a:p>
            <a:pPr algn="justLow" rtl="1"/>
            <a:r>
              <a:rPr lang="fa-IR" sz="2100" dirty="0">
                <a:cs typeface="B Kamran" pitchFamily="2" charset="-78"/>
              </a:rPr>
              <a:t>همان طور که در نقشه ملاحظه می شود هر چه به سمت حرم نزدیک می شویم تراکم و تنوع رفتارها بیشتر می شود. </a:t>
            </a:r>
            <a:endParaRPr lang="en-US" sz="2100" dirty="0">
              <a:cs typeface="B Kamran" pitchFamily="2" charset="-78"/>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1" descr="C:\DRIVE\information\UNIVERSIRY\tarahi shahri\mahdoode\ravand\back1.jpg"/>
          <p:cNvPicPr>
            <a:picLocks noChangeArrowheads="1"/>
          </p:cNvPicPr>
          <p:nvPr/>
        </p:nvPicPr>
        <p:blipFill>
          <a:blip r:embed="rId3"/>
          <a:srcRect/>
          <a:stretch>
            <a:fillRect/>
          </a:stretch>
        </p:blipFill>
        <p:spPr bwMode="auto">
          <a:xfrm>
            <a:off x="-9133" y="-29306"/>
            <a:ext cx="12801600" cy="9701784"/>
          </a:xfrm>
          <a:prstGeom prst="rect">
            <a:avLst/>
          </a:prstGeom>
          <a:noFill/>
        </p:spPr>
      </p:pic>
      <p:sp>
        <p:nvSpPr>
          <p:cNvPr id="3" name="Content Placeholder 2"/>
          <p:cNvSpPr>
            <a:spLocks noGrp="1"/>
          </p:cNvSpPr>
          <p:nvPr>
            <p:ph idx="1"/>
          </p:nvPr>
        </p:nvSpPr>
        <p:spPr>
          <a:xfrm>
            <a:off x="3916680" y="1276353"/>
            <a:ext cx="8580120" cy="6080759"/>
          </a:xfrm>
        </p:spPr>
        <p:txBody>
          <a:bodyPr>
            <a:noAutofit/>
          </a:bodyPr>
          <a:lstStyle/>
          <a:p>
            <a:pPr algn="justLow" rtl="1">
              <a:buNone/>
            </a:pPr>
            <a:r>
              <a:rPr lang="fa-IR" sz="2100" b="1" dirty="0">
                <a:cs typeface="B Kamran" pitchFamily="2" charset="-78"/>
              </a:rPr>
              <a:t>تعریف</a:t>
            </a:r>
            <a:r>
              <a:rPr lang="fa-IR" sz="2100" dirty="0">
                <a:cs typeface="B Kamran" pitchFamily="2" charset="-78"/>
              </a:rPr>
              <a:t> : مکان هایی که بتوانند برای منظور ها و فعالیت های متنوعی به کار بروند و به کاربران حق انتخاب بیشتری بدهند دارای خاصیتی هستند که انعطاف پذیری نام دارد.</a:t>
            </a:r>
            <a:endParaRPr lang="en-US" sz="2100" dirty="0">
              <a:cs typeface="B Kamran" pitchFamily="2" charset="-78"/>
            </a:endParaRPr>
          </a:p>
          <a:p>
            <a:pPr algn="justLow" rtl="1">
              <a:buNone/>
            </a:pPr>
            <a:r>
              <a:rPr lang="fa-IR" sz="2100" dirty="0">
                <a:cs typeface="B Kamran" pitchFamily="2" charset="-78"/>
              </a:rPr>
              <a:t>انعطاف پذیری در دو مقیاس کلان و خرد مطرح می باشد که هدف ما در این کار مقیاس کلان می باشد.</a:t>
            </a:r>
            <a:endParaRPr lang="en-US" sz="2100" dirty="0">
              <a:cs typeface="B Kamran" pitchFamily="2" charset="-78"/>
            </a:endParaRPr>
          </a:p>
          <a:p>
            <a:pPr algn="justLow" rtl="1">
              <a:buNone/>
            </a:pPr>
            <a:r>
              <a:rPr lang="fa-IR" sz="2100" b="1" dirty="0">
                <a:cs typeface="B Kamran" pitchFamily="2" charset="-78"/>
              </a:rPr>
              <a:t>الف – انعطاف پذیری مقیاس کلان: </a:t>
            </a:r>
            <a:r>
              <a:rPr lang="fa-IR" sz="2100" dirty="0">
                <a:cs typeface="B Kamran" pitchFamily="2" charset="-78"/>
              </a:rPr>
              <a:t>در مورد توانایی تغییر پذیری در کاربری کل ساختمان به مثابه یک واحد کلی و یا قسمت های عمده ساختمان است و در دراز مدت می تواند قدرت انتخاب مردم را توسط تغییر کاربری تغییر دهد.</a:t>
            </a:r>
            <a:endParaRPr lang="en-US" sz="2100" dirty="0">
              <a:cs typeface="B Kamran" pitchFamily="2" charset="-78"/>
            </a:endParaRPr>
          </a:p>
          <a:p>
            <a:pPr algn="justLow" rtl="1">
              <a:buNone/>
            </a:pPr>
            <a:r>
              <a:rPr lang="fa-IR" sz="2100" dirty="0">
                <a:cs typeface="B Kamran" pitchFamily="2" charset="-78"/>
              </a:rPr>
              <a:t>با افزایش عمر ساختمان ها و پایین آمدن قیمتشان برای اینکه انواع کاربری ها را در خود جای دهد توجیه پذیر می گردد.</a:t>
            </a:r>
            <a:endParaRPr lang="en-US" sz="2100" dirty="0">
              <a:cs typeface="B Kamran" pitchFamily="2" charset="-78"/>
            </a:endParaRPr>
          </a:p>
          <a:p>
            <a:pPr algn="justLow" rtl="1">
              <a:buNone/>
            </a:pPr>
            <a:r>
              <a:rPr lang="fa-IR" sz="2100" b="1" dirty="0">
                <a:cs typeface="B Kamran" pitchFamily="2" charset="-78"/>
              </a:rPr>
              <a:t>ب- انعطاف پذیری مقیاس خرد: </a:t>
            </a:r>
            <a:r>
              <a:rPr lang="fa-IR" sz="2100" dirty="0">
                <a:cs typeface="B Kamran" pitchFamily="2" charset="-78"/>
              </a:rPr>
              <a:t>انعطاف پذیری خرد قابلیت فضا های خاصی را در داخل ساختمان ها را به ترتیبی که بتوان گستره وسیعی از شیوه های استفاده را بر آن مرتبت دانست.</a:t>
            </a:r>
            <a:endParaRPr lang="en-US" sz="2100" dirty="0">
              <a:cs typeface="B Kamran" pitchFamily="2" charset="-78"/>
            </a:endParaRPr>
          </a:p>
          <a:p>
            <a:pPr algn="justLow" rtl="1">
              <a:buNone/>
            </a:pPr>
            <a:r>
              <a:rPr lang="fa-IR" sz="2100" dirty="0">
                <a:cs typeface="B Kamran" pitchFamily="2" charset="-78"/>
              </a:rPr>
              <a:t>انعطاف پذیری توسط عوامل زیر می تواند تقویت شود:</a:t>
            </a:r>
            <a:endParaRPr lang="en-US" sz="2100" dirty="0">
              <a:cs typeface="B Kamran" pitchFamily="2" charset="-78"/>
            </a:endParaRPr>
          </a:p>
          <a:p>
            <a:pPr algn="justLow" rtl="1">
              <a:buNone/>
            </a:pPr>
            <a:r>
              <a:rPr lang="fa-IR" sz="2100" b="1" dirty="0">
                <a:cs typeface="B Kamran" pitchFamily="2" charset="-78"/>
              </a:rPr>
              <a:t>الف- عمق: </a:t>
            </a:r>
            <a:r>
              <a:rPr lang="fa-IR" sz="2100" dirty="0">
                <a:cs typeface="B Kamran" pitchFamily="2" charset="-78"/>
              </a:rPr>
              <a:t>اکثریت ساختمان ها به نور و تهویه مناسبی نیاز دارند. ساختمان هایی که عمق یا طول آن ها خیلی زیاد باشد نمی توانند در این راستا به آسانی پاسخگوی تغییرات کاربری ها باشند. شرکت برق منطقه ای خراسان و بیمارستان موسی بن جعفر از این لحاظ مشکلات زیادی برای فضا ایجاد کرده اند.</a:t>
            </a:r>
            <a:endParaRPr lang="en-US" sz="2100" dirty="0">
              <a:cs typeface="B Kamran" pitchFamily="2" charset="-78"/>
            </a:endParaRPr>
          </a:p>
          <a:p>
            <a:pPr algn="justLow" rtl="1">
              <a:buNone/>
            </a:pPr>
            <a:r>
              <a:rPr lang="fa-IR" sz="2100" dirty="0">
                <a:cs typeface="B Kamran" pitchFamily="2" charset="-78"/>
              </a:rPr>
              <a:t> </a:t>
            </a:r>
            <a:endParaRPr lang="en-US" sz="2100" dirty="0">
              <a:cs typeface="B Kamran" pitchFamily="2" charset="-78"/>
            </a:endParaRPr>
          </a:p>
        </p:txBody>
      </p:sp>
      <p:pic>
        <p:nvPicPr>
          <p:cNvPr id="5" name="Picture 4" descr="C:\Users\GIGABYTE\Desktop\nofuz Model (1).jp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5029200" y="6705600"/>
            <a:ext cx="2362200" cy="2704546"/>
          </a:xfrm>
          <a:prstGeom prst="rect">
            <a:avLst/>
          </a:prstGeom>
          <a:noFill/>
          <a:ln>
            <a:solidFill>
              <a:schemeClr val="tx1"/>
            </a:solidFill>
          </a:ln>
        </p:spPr>
      </p:pic>
      <p:sp>
        <p:nvSpPr>
          <p:cNvPr id="6" name="TextBox 5"/>
          <p:cNvSpPr txBox="1"/>
          <p:nvPr/>
        </p:nvSpPr>
        <p:spPr>
          <a:xfrm>
            <a:off x="3810002" y="5181600"/>
            <a:ext cx="8725679" cy="2068244"/>
          </a:xfrm>
          <a:prstGeom prst="rect">
            <a:avLst/>
          </a:prstGeom>
          <a:noFill/>
        </p:spPr>
        <p:txBody>
          <a:bodyPr wrap="square" lIns="128001" tIns="64001" rIns="128001" bIns="64001" rtlCol="0">
            <a:spAutoFit/>
          </a:bodyPr>
          <a:lstStyle/>
          <a:p>
            <a:pPr algn="justLow" rtl="1">
              <a:buNone/>
            </a:pPr>
            <a:r>
              <a:rPr lang="fa-IR" sz="2100" dirty="0">
                <a:cs typeface="B Kamran" pitchFamily="2" charset="-78"/>
              </a:rPr>
              <a:t> </a:t>
            </a:r>
            <a:endParaRPr lang="en-US" sz="2100" dirty="0">
              <a:cs typeface="B Kamran" pitchFamily="2" charset="-78"/>
            </a:endParaRPr>
          </a:p>
          <a:p>
            <a:pPr algn="justLow" rtl="1">
              <a:buNone/>
            </a:pPr>
            <a:r>
              <a:rPr lang="fa-IR" sz="2100" b="1" dirty="0">
                <a:cs typeface="B Kamran" pitchFamily="2" charset="-78"/>
              </a:rPr>
              <a:t>ب- دسترسی: </a:t>
            </a:r>
            <a:r>
              <a:rPr lang="fa-IR" sz="2100" dirty="0">
                <a:cs typeface="B Kamran" pitchFamily="2" charset="-78"/>
              </a:rPr>
              <a:t>تمامی کاربران ساختمان ها به برخی ارتباطات و اتصالات با دنیای خارج نیاز دارند. بنابراین تعداد نقاط دسترسی می تواند یکی از عوامل کلیدی ساماندهی جهت سهولت تطبیق تنوع کاربری ها در یک ساختمان باشد.</a:t>
            </a:r>
            <a:endParaRPr lang="en-US" sz="2100" dirty="0">
              <a:cs typeface="B Kamran" pitchFamily="2" charset="-78"/>
            </a:endParaRPr>
          </a:p>
          <a:p>
            <a:pPr algn="justLow" rtl="1">
              <a:buNone/>
            </a:pPr>
            <a:r>
              <a:rPr lang="fa-IR" sz="2100" dirty="0">
                <a:cs typeface="B Kamran" pitchFamily="2" charset="-78"/>
              </a:rPr>
              <a:t>بدواًباید مطمئن شد که ساختمان طوری جانمایی شده است که بتوان به راحت ترین شکل ممکن از هر جهتی در سطح همکف از بیرون به داخل ساختمان دسترسی پیدا کرد.</a:t>
            </a:r>
            <a:endParaRPr lang="en-US" sz="2100" dirty="0">
              <a:cs typeface="B Kamran" pitchFamily="2" charset="-78"/>
            </a:endParaRPr>
          </a:p>
          <a:p>
            <a:pPr algn="justLow" rtl="1"/>
            <a:endParaRPr lang="en-US" sz="2100" dirty="0"/>
          </a:p>
        </p:txBody>
      </p:sp>
      <p:sp>
        <p:nvSpPr>
          <p:cNvPr id="8" name="TextBox 7"/>
          <p:cNvSpPr txBox="1"/>
          <p:nvPr/>
        </p:nvSpPr>
        <p:spPr>
          <a:xfrm>
            <a:off x="3276601" y="304817"/>
            <a:ext cx="9281160" cy="744494"/>
          </a:xfrm>
          <a:prstGeom prst="rect">
            <a:avLst/>
          </a:prstGeom>
          <a:noFill/>
        </p:spPr>
        <p:txBody>
          <a:bodyPr wrap="square" lIns="127662" tIns="63847" rIns="127662" bIns="63847" rtlCol="1">
            <a:spAutoFit/>
          </a:bodyPr>
          <a:lstStyle/>
          <a:p>
            <a:pPr algn="justLow" rtl="1"/>
            <a:r>
              <a:rPr lang="fa-IR" sz="4000" b="1" dirty="0">
                <a:effectLst>
                  <a:glow rad="101600">
                    <a:schemeClr val="bg1">
                      <a:lumMod val="75000"/>
                      <a:alpha val="40000"/>
                    </a:schemeClr>
                  </a:glow>
                  <a:outerShdw blurRad="50800" dist="38100" dir="5400000" algn="t" rotWithShape="0">
                    <a:prstClr val="black">
                      <a:alpha val="40000"/>
                    </a:prstClr>
                  </a:outerShdw>
                </a:effectLst>
                <a:cs typeface="B Kamran" pitchFamily="2" charset="-78"/>
              </a:rPr>
              <a:t>انعطاف پذیری</a:t>
            </a:r>
          </a:p>
        </p:txBody>
      </p:sp>
      <p:sp>
        <p:nvSpPr>
          <p:cNvPr id="24" name="TextBox 23"/>
          <p:cNvSpPr txBox="1"/>
          <p:nvPr/>
        </p:nvSpPr>
        <p:spPr>
          <a:xfrm rot="2392892">
            <a:off x="5318553" y="9135157"/>
            <a:ext cx="410859" cy="346249"/>
          </a:xfrm>
          <a:prstGeom prst="rect">
            <a:avLst/>
          </a:prstGeom>
          <a:noFill/>
        </p:spPr>
        <p:txBody>
          <a:bodyPr wrap="square" rtlCol="0">
            <a:spAutoFit/>
          </a:bodyPr>
          <a:lstStyle/>
          <a:p>
            <a:r>
              <a:rPr lang="fa-IR" sz="800" dirty="0">
                <a:cs typeface="2  Tabassom" pitchFamily="2" charset="-78"/>
              </a:rPr>
              <a:t>میدان برق</a:t>
            </a:r>
            <a:endParaRPr lang="en-US" sz="800" dirty="0">
              <a:cs typeface="2  Tabassom" pitchFamily="2" charset="-78"/>
            </a:endParaRPr>
          </a:p>
        </p:txBody>
      </p:sp>
      <p:sp>
        <p:nvSpPr>
          <p:cNvPr id="25" name="TextBox 24"/>
          <p:cNvSpPr txBox="1"/>
          <p:nvPr/>
        </p:nvSpPr>
        <p:spPr>
          <a:xfrm rot="18235014">
            <a:off x="5561765" y="8018566"/>
            <a:ext cx="1442628" cy="215444"/>
          </a:xfrm>
          <a:prstGeom prst="rect">
            <a:avLst/>
          </a:prstGeom>
          <a:noFill/>
        </p:spPr>
        <p:txBody>
          <a:bodyPr wrap="square" rtlCol="0">
            <a:spAutoFit/>
          </a:bodyPr>
          <a:lstStyle/>
          <a:p>
            <a:r>
              <a:rPr lang="fa-IR" sz="800" dirty="0">
                <a:cs typeface="2  Tabassom" pitchFamily="2" charset="-78"/>
              </a:rPr>
              <a:t>بلوار امام رضا</a:t>
            </a:r>
            <a:endParaRPr lang="en-US" sz="800" dirty="0">
              <a:cs typeface="2  Tabassom" pitchFamily="2" charset="-78"/>
            </a:endParaRPr>
          </a:p>
        </p:txBody>
      </p:sp>
      <p:sp>
        <p:nvSpPr>
          <p:cNvPr id="26" name="TextBox 25"/>
          <p:cNvSpPr txBox="1"/>
          <p:nvPr/>
        </p:nvSpPr>
        <p:spPr>
          <a:xfrm rot="2108484">
            <a:off x="6864735" y="6998949"/>
            <a:ext cx="1442628" cy="215444"/>
          </a:xfrm>
          <a:prstGeom prst="rect">
            <a:avLst/>
          </a:prstGeom>
          <a:noFill/>
        </p:spPr>
        <p:txBody>
          <a:bodyPr wrap="square" rtlCol="0">
            <a:spAutoFit/>
          </a:bodyPr>
          <a:lstStyle/>
          <a:p>
            <a:r>
              <a:rPr lang="fa-IR" sz="800" dirty="0">
                <a:cs typeface="2  Tabassom" pitchFamily="2" charset="-78"/>
              </a:rPr>
              <a:t>دانش</a:t>
            </a:r>
            <a:endParaRPr lang="en-US" sz="800" dirty="0">
              <a:cs typeface="2  Tabassom" pitchFamily="2" charset="-78"/>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 descr="C:\DRIVE\information\UNIVERSIRY\tarahi shahri\mahdoode\ravand\back1.jpg"/>
          <p:cNvPicPr>
            <a:picLocks noChangeArrowheads="1"/>
          </p:cNvPicPr>
          <p:nvPr/>
        </p:nvPicPr>
        <p:blipFill>
          <a:blip r:embed="rId3"/>
          <a:srcRect/>
          <a:stretch>
            <a:fillRect/>
          </a:stretch>
        </p:blipFill>
        <p:spPr bwMode="auto">
          <a:xfrm>
            <a:off x="-9133" y="-29306"/>
            <a:ext cx="12801600" cy="9701784"/>
          </a:xfrm>
          <a:prstGeom prst="rect">
            <a:avLst/>
          </a:prstGeom>
          <a:noFill/>
        </p:spPr>
      </p:pic>
      <p:sp>
        <p:nvSpPr>
          <p:cNvPr id="3" name="Content Placeholder 2"/>
          <p:cNvSpPr>
            <a:spLocks noGrp="1"/>
          </p:cNvSpPr>
          <p:nvPr>
            <p:ph idx="1"/>
          </p:nvPr>
        </p:nvSpPr>
        <p:spPr>
          <a:xfrm>
            <a:off x="3797563" y="990599"/>
            <a:ext cx="8686800" cy="6400800"/>
          </a:xfrm>
        </p:spPr>
        <p:txBody>
          <a:bodyPr>
            <a:noAutofit/>
          </a:bodyPr>
          <a:lstStyle/>
          <a:p>
            <a:pPr algn="just" rtl="1">
              <a:buNone/>
            </a:pPr>
            <a:endParaRPr lang="en-US" sz="2100" b="1" dirty="0">
              <a:cs typeface="B Kamran" pitchFamily="2" charset="-78"/>
            </a:endParaRPr>
          </a:p>
          <a:p>
            <a:pPr algn="just" rtl="1">
              <a:buNone/>
            </a:pPr>
            <a:r>
              <a:rPr lang="fa-IR" sz="2100" b="1" dirty="0">
                <a:cs typeface="B Kamran" pitchFamily="2" charset="-78"/>
              </a:rPr>
              <a:t>ج- ارتفاع ساختمان: </a:t>
            </a:r>
            <a:r>
              <a:rPr lang="fa-IR" sz="2100" dirty="0">
                <a:cs typeface="B Kamran" pitchFamily="2" charset="-78"/>
              </a:rPr>
              <a:t>اهمیت دسترسی بر ارتفاع ساختمان نیز تاثیر می گذارد. در ساختمان های بلند مرتبه، هر چه طبقات بالاتر برود محدودیت بیشتری در سهولت دسترسی به خارج به وجود می آید. بنابراین طبقات بالایی از موقعیت نامناسب تری برای گستره وسیعی از کاربری ها برخوردار هستند. البته با توجه به پتانسیل بالای این خیابان تراکم بالاتری برای این بدنه باید در نظز گرفته شود.</a:t>
            </a:r>
          </a:p>
          <a:p>
            <a:pPr algn="just" rtl="1">
              <a:buNone/>
            </a:pPr>
            <a:endParaRPr lang="en-US" sz="2100" dirty="0">
              <a:cs typeface="B Kamran" pitchFamily="2" charset="-78"/>
            </a:endParaRPr>
          </a:p>
          <a:p>
            <a:pPr algn="just" rtl="1">
              <a:buNone/>
            </a:pPr>
            <a:endParaRPr lang="fa-IR" sz="2100" dirty="0">
              <a:cs typeface="B Kamran" pitchFamily="2" charset="-78"/>
            </a:endParaRPr>
          </a:p>
          <a:p>
            <a:pPr algn="just" rtl="1">
              <a:buNone/>
            </a:pPr>
            <a:endParaRPr lang="fa-IR" sz="2100" dirty="0">
              <a:cs typeface="B Kamran" pitchFamily="2" charset="-78"/>
            </a:endParaRPr>
          </a:p>
          <a:p>
            <a:pPr algn="just" rtl="1">
              <a:buNone/>
            </a:pPr>
            <a:r>
              <a:rPr lang="fa-IR" sz="2100" dirty="0">
                <a:cs typeface="B Kamran" pitchFamily="2" charset="-78"/>
              </a:rPr>
              <a:t> </a:t>
            </a:r>
            <a:endParaRPr lang="en-US" sz="2100" dirty="0">
              <a:cs typeface="B Kamran" pitchFamily="2" charset="-78"/>
            </a:endParaRPr>
          </a:p>
          <a:p>
            <a:pPr algn="just" rtl="1">
              <a:buNone/>
            </a:pPr>
            <a:endParaRPr lang="fa-IR" sz="2100" dirty="0">
              <a:cs typeface="B Kamran" pitchFamily="2" charset="-78"/>
            </a:endParaRPr>
          </a:p>
          <a:p>
            <a:pPr algn="just" rtl="1">
              <a:buNone/>
            </a:pPr>
            <a:endParaRPr lang="fa-IR" sz="2100" dirty="0">
              <a:cs typeface="B Kamran" pitchFamily="2" charset="-78"/>
            </a:endParaRPr>
          </a:p>
          <a:p>
            <a:pPr algn="just" rtl="1">
              <a:buNone/>
            </a:pPr>
            <a:endParaRPr lang="fa-IR" sz="2100" dirty="0">
              <a:cs typeface="B Kamran" pitchFamily="2" charset="-78"/>
            </a:endParaRPr>
          </a:p>
          <a:p>
            <a:pPr algn="just" rtl="1">
              <a:buNone/>
            </a:pPr>
            <a:endParaRPr lang="fa-IR" sz="2100" dirty="0">
              <a:cs typeface="B Kamran" pitchFamily="2" charset="-78"/>
            </a:endParaRPr>
          </a:p>
        </p:txBody>
      </p:sp>
      <p:pic>
        <p:nvPicPr>
          <p:cNvPr id="5" name="Picture 4" descr="E:\tarrahi shahri\photoshop\sara1-1.jp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3886200" y="2971801"/>
            <a:ext cx="8549640" cy="113932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7" name="TextBox 6"/>
          <p:cNvSpPr txBox="1"/>
          <p:nvPr/>
        </p:nvSpPr>
        <p:spPr>
          <a:xfrm>
            <a:off x="7040880" y="4191003"/>
            <a:ext cx="2346960" cy="437029"/>
          </a:xfrm>
          <a:prstGeom prst="rect">
            <a:avLst/>
          </a:prstGeom>
          <a:noFill/>
        </p:spPr>
        <p:txBody>
          <a:bodyPr wrap="square" lIns="128001" tIns="64001" rIns="128001" bIns="64001" rtlCol="1">
            <a:spAutoFit/>
          </a:bodyPr>
          <a:lstStyle/>
          <a:p>
            <a:pPr algn="ctr"/>
            <a:r>
              <a:rPr lang="fa-IR" sz="2000" dirty="0">
                <a:cs typeface="B Kamran" pitchFamily="2" charset="-78"/>
              </a:rPr>
              <a:t>نمای غربی خیابان امام رضا</a:t>
            </a:r>
          </a:p>
        </p:txBody>
      </p:sp>
      <p:sp>
        <p:nvSpPr>
          <p:cNvPr id="10" name="TextBox 9"/>
          <p:cNvSpPr txBox="1"/>
          <p:nvPr/>
        </p:nvSpPr>
        <p:spPr>
          <a:xfrm>
            <a:off x="3886200" y="4561571"/>
            <a:ext cx="8534400" cy="2031087"/>
          </a:xfrm>
          <a:prstGeom prst="rect">
            <a:avLst/>
          </a:prstGeom>
          <a:noFill/>
        </p:spPr>
        <p:txBody>
          <a:bodyPr wrap="square" lIns="91204" tIns="45602" rIns="91204" bIns="45602" rtlCol="0">
            <a:spAutoFit/>
          </a:bodyPr>
          <a:lstStyle/>
          <a:p>
            <a:pPr algn="just" rtl="1">
              <a:buNone/>
            </a:pPr>
            <a:r>
              <a:rPr lang="fa-IR" sz="2100" dirty="0">
                <a:cs typeface="B Kamran" pitchFamily="2" charset="-78"/>
              </a:rPr>
              <a:t>از جمله عوامل دیگری که در ایجاد انعطاف پذیری موثر اند می توان به موارد زیر اشاره کرد:</a:t>
            </a:r>
            <a:endParaRPr lang="en-US" sz="2100" dirty="0">
              <a:cs typeface="B Kamran" pitchFamily="2" charset="-78"/>
            </a:endParaRPr>
          </a:p>
          <a:p>
            <a:pPr algn="just" rtl="1">
              <a:buNone/>
            </a:pPr>
            <a:r>
              <a:rPr lang="fa-IR" sz="2100" dirty="0">
                <a:cs typeface="B Kamran" pitchFamily="2" charset="-78"/>
              </a:rPr>
              <a:t>بخش های فعال و غیر فعال: در لبه ساختمان باید فعالیت هایی جای داده شود که از تعامل با قلمرو جمعی بهره بگیرد تا بتواند در ارتقای حیات و حوزه همگانی مشارکت نماید. </a:t>
            </a:r>
            <a:endParaRPr lang="en-US" sz="2100" dirty="0">
              <a:cs typeface="B Kamran" pitchFamily="2" charset="-78"/>
            </a:endParaRPr>
          </a:p>
          <a:p>
            <a:pPr algn="just" rtl="1">
              <a:buNone/>
            </a:pPr>
            <a:r>
              <a:rPr lang="fa-IR" sz="2100" dirty="0">
                <a:cs typeface="B Kamran" pitchFamily="2" charset="-78"/>
              </a:rPr>
              <a:t>در خیابان امام رضا به دلیل وجود بخش تجاری و اقامتی به طوریکه غالب رفت و آمد های مستقیم جاری در این جبهه از عرصه همگانی مشهود و قبل روئت است و از انعطاف پذیری قابل توجهی برخوردار است. هر چند وجود ساختمان های درشت دانه دولتی با بدنه سلب و همچنین کارگاه ها و ابزار فروشی ها به این ویژگی لطمه زیادی وارد می کنند.</a:t>
            </a:r>
            <a:endParaRPr lang="en-US" sz="2100" dirty="0">
              <a:cs typeface="B Kamran" pitchFamily="2" charset="-78"/>
            </a:endParaRPr>
          </a:p>
        </p:txBody>
      </p:sp>
      <p:pic>
        <p:nvPicPr>
          <p:cNvPr id="8" name="Picture 2" descr="C:\DRIVE\information\UNIVERSIRY\tarahi shahri\mahdoode\karbari zamani.jpg"/>
          <p:cNvPicPr>
            <a:picLocks noChangeAspect="1" noChangeArrowheads="1"/>
          </p:cNvPicPr>
          <p:nvPr/>
        </p:nvPicPr>
        <p:blipFill>
          <a:blip r:embed="rId5" cstate="screen">
            <a:clrChange>
              <a:clrFrom>
                <a:srgbClr val="FFFFFF"/>
              </a:clrFrom>
              <a:clrTo>
                <a:srgbClr val="FFFFFF">
                  <a:alpha val="0"/>
                </a:srgbClr>
              </a:clrTo>
            </a:clrChange>
            <a:lum bright="-2000" contrast="-2000"/>
            <a:extLst>
              <a:ext uri="{28A0092B-C50C-407E-A947-70E740481C1C}">
                <a14:useLocalDpi xmlns:a14="http://schemas.microsoft.com/office/drawing/2010/main"/>
              </a:ext>
            </a:extLst>
          </a:blip>
          <a:srcRect/>
          <a:stretch>
            <a:fillRect/>
          </a:stretch>
        </p:blipFill>
        <p:spPr bwMode="auto">
          <a:xfrm rot="16200000">
            <a:off x="4648204" y="6553199"/>
            <a:ext cx="2743201" cy="2743203"/>
          </a:xfrm>
          <a:prstGeom prst="rect">
            <a:avLst/>
          </a:prstGeom>
          <a:ln>
            <a:noFill/>
          </a:ln>
          <a:effectLst>
            <a:outerShdw blurRad="292100" dist="139700" dir="2700000" algn="tl" rotWithShape="0">
              <a:srgbClr val="333333">
                <a:alpha val="65000"/>
              </a:srgbClr>
            </a:outerShdw>
          </a:effectLst>
        </p:spPr>
      </p:pic>
      <p:pic>
        <p:nvPicPr>
          <p:cNvPr id="3074" name="Picture 2"/>
          <p:cNvPicPr>
            <a:picLocks noChangeAspect="1" noChangeArrowheads="1"/>
          </p:cNvPicPr>
          <p:nvPr/>
        </p:nvPicPr>
        <p:blipFill>
          <a:blip r:embed="rId6"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3657602" y="8305800"/>
            <a:ext cx="1005495" cy="933450"/>
          </a:xfrm>
          <a:prstGeom prst="rect">
            <a:avLst/>
          </a:prstGeom>
          <a:noFill/>
          <a:ln w="9525">
            <a:noFill/>
            <a:miter lim="800000"/>
            <a:headEnd/>
            <a:tailEnd/>
          </a:ln>
          <a:effectLst/>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 descr="C:\DRIVE\information\UNIVERSIRY\tarahi shahri\mahdoode\ravand\back1.jpg"/>
          <p:cNvPicPr>
            <a:picLocks noChangeArrowheads="1"/>
          </p:cNvPicPr>
          <p:nvPr/>
        </p:nvPicPr>
        <p:blipFill>
          <a:blip r:embed="rId3"/>
          <a:srcRect/>
          <a:stretch>
            <a:fillRect/>
          </a:stretch>
        </p:blipFill>
        <p:spPr bwMode="auto">
          <a:xfrm>
            <a:off x="-9133" y="-29306"/>
            <a:ext cx="12801600" cy="9701784"/>
          </a:xfrm>
          <a:prstGeom prst="rect">
            <a:avLst/>
          </a:prstGeom>
          <a:noFill/>
        </p:spPr>
      </p:pic>
      <p:sp>
        <p:nvSpPr>
          <p:cNvPr id="3" name="Content Placeholder 2"/>
          <p:cNvSpPr>
            <a:spLocks noGrp="1"/>
          </p:cNvSpPr>
          <p:nvPr>
            <p:ph idx="1"/>
          </p:nvPr>
        </p:nvSpPr>
        <p:spPr>
          <a:xfrm>
            <a:off x="3886200" y="228600"/>
            <a:ext cx="8610600" cy="6400800"/>
          </a:xfrm>
        </p:spPr>
        <p:txBody>
          <a:bodyPr>
            <a:noAutofit/>
          </a:bodyPr>
          <a:lstStyle/>
          <a:p>
            <a:pPr algn="r">
              <a:buNone/>
            </a:pPr>
            <a:endParaRPr lang="en-US" sz="2100" dirty="0">
              <a:cs typeface="B Kamran" pitchFamily="2" charset="-78"/>
            </a:endParaRPr>
          </a:p>
          <a:p>
            <a:pPr algn="r">
              <a:buNone/>
            </a:pPr>
            <a:endParaRPr lang="en-US" sz="2100" dirty="0">
              <a:cs typeface="B Kamran" pitchFamily="2" charset="-78"/>
            </a:endParaRPr>
          </a:p>
          <a:p>
            <a:pPr algn="r">
              <a:buNone/>
            </a:pPr>
            <a:endParaRPr lang="fa-IR" sz="2100" dirty="0">
              <a:cs typeface="B Kamran" pitchFamily="2" charset="-78"/>
            </a:endParaRPr>
          </a:p>
          <a:p>
            <a:pPr algn="r">
              <a:buNone/>
            </a:pPr>
            <a:r>
              <a:rPr lang="fa-IR" sz="2100" dirty="0">
                <a:cs typeface="B Kamran" pitchFamily="2" charset="-78"/>
              </a:rPr>
              <a:t>لبه فضا: عمده فعالیت ها در لبه فضا به وقوع می پیوندد. برای اکثر مردم در اکثر مکان ها لبه فضا، فضا تلقی می شود.</a:t>
            </a:r>
            <a:endParaRPr lang="en-US" sz="2100" dirty="0">
              <a:cs typeface="B Kamran" pitchFamily="2" charset="-78"/>
            </a:endParaRPr>
          </a:p>
          <a:p>
            <a:pPr algn="r">
              <a:buNone/>
            </a:pPr>
            <a:r>
              <a:rPr lang="fa-IR" sz="2100" dirty="0">
                <a:cs typeface="B Kamran" pitchFamily="2" charset="-78"/>
              </a:rPr>
              <a:t>در جهت افزایش انعطاف پذیری ، لبه حد واسط ساختمان ها و فضای همگانی (مرز بین توده و فضا) باید چنان طراحی شود که بتواند گستره وسیعی از فعالیت های عرصه های خصوصی داخلی را با فعالیت های عرصه عمومی در هم آمیزد.</a:t>
            </a:r>
          </a:p>
          <a:p>
            <a:pPr algn="r">
              <a:buNone/>
            </a:pPr>
            <a:endParaRPr lang="fa-IR" sz="2100" dirty="0">
              <a:cs typeface="B Kamran" pitchFamily="2" charset="-78"/>
            </a:endParaRPr>
          </a:p>
          <a:p>
            <a:pPr algn="r">
              <a:buNone/>
            </a:pPr>
            <a:endParaRPr lang="fa-IR" sz="2100" dirty="0">
              <a:cs typeface="B Kamran" pitchFamily="2" charset="-78"/>
            </a:endParaRPr>
          </a:p>
          <a:p>
            <a:pPr algn="r">
              <a:buNone/>
            </a:pPr>
            <a:endParaRPr lang="fa-IR" sz="2100" dirty="0">
              <a:cs typeface="B Kamran" pitchFamily="2" charset="-78"/>
            </a:endParaRPr>
          </a:p>
          <a:p>
            <a:pPr algn="r">
              <a:buNone/>
            </a:pPr>
            <a:endParaRPr lang="fa-IR" sz="2100" dirty="0">
              <a:cs typeface="B Kamran" pitchFamily="2" charset="-78"/>
            </a:endParaRPr>
          </a:p>
          <a:p>
            <a:pPr algn="r">
              <a:buNone/>
            </a:pPr>
            <a:endParaRPr lang="fa-IR" sz="2100" dirty="0">
              <a:cs typeface="B Kamran" pitchFamily="2" charset="-78"/>
            </a:endParaRPr>
          </a:p>
          <a:p>
            <a:pPr algn="r">
              <a:buNone/>
            </a:pPr>
            <a:endParaRPr lang="fa-IR" sz="2100" dirty="0">
              <a:cs typeface="B Kamran" pitchFamily="2" charset="-78"/>
            </a:endParaRPr>
          </a:p>
          <a:p>
            <a:pPr algn="r">
              <a:buNone/>
            </a:pPr>
            <a:endParaRPr lang="fa-IR" sz="2100" dirty="0">
              <a:cs typeface="B Kamran" pitchFamily="2" charset="-78"/>
            </a:endParaRPr>
          </a:p>
        </p:txBody>
      </p:sp>
      <p:pic>
        <p:nvPicPr>
          <p:cNvPr id="3074" name="Picture 2" descr="E:\arshive\nazanin\tarahi shahri abbas\ax\100DSCIM\PICT0272.JP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5852159" y="2667000"/>
            <a:ext cx="2253615" cy="169021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3075" name="Picture 3" descr="E:\arshive\nazanin\tarahi shahri abbas\ax\100DSCIM\PICT0203.JP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8625844" y="2683575"/>
            <a:ext cx="1568483" cy="169030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3076" name="Picture 4" descr="E:\arshive\nazanin\tarahi shahri abbas\ax\100DSCIM\PICT0216.JPG"/>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4114800" y="4572000"/>
            <a:ext cx="1466851" cy="19558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3077" name="Picture 5" descr="E:\arshive\nazanin\tarahi shahri abbas\ax\100DSCIM\PICT0268.JPG"/>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3575315" y="6934200"/>
            <a:ext cx="2444487" cy="170688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10" name="TextBox 9"/>
          <p:cNvSpPr txBox="1"/>
          <p:nvPr/>
        </p:nvSpPr>
        <p:spPr>
          <a:xfrm>
            <a:off x="5715002" y="4997253"/>
            <a:ext cx="6797041" cy="1098748"/>
          </a:xfrm>
          <a:prstGeom prst="rect">
            <a:avLst/>
          </a:prstGeom>
          <a:noFill/>
        </p:spPr>
        <p:txBody>
          <a:bodyPr wrap="square" lIns="128001" tIns="64001" rIns="128001" bIns="64001" rtlCol="0">
            <a:spAutoFit/>
          </a:bodyPr>
          <a:lstStyle/>
          <a:p>
            <a:pPr algn="justLow" rtl="1">
              <a:buNone/>
            </a:pPr>
            <a:r>
              <a:rPr lang="fa-IR" sz="2100" dirty="0">
                <a:cs typeface="B Kamran" pitchFamily="2" charset="-78"/>
              </a:rPr>
              <a:t>متن فضا: یکی از اصول پشتیبانی انعطاف پذیری آن است که در طراحی چیدمان عناصر متن فضا، تا آنجا که ممکن است طوری عمل شود که تنوعی از فعالیت ها بدون اینکه جای یکدیگر را بگیرند در قلمرو همگانی به بالاترین حد ممکن همزیستی برسند.</a:t>
            </a:r>
          </a:p>
        </p:txBody>
      </p:sp>
      <p:sp>
        <p:nvSpPr>
          <p:cNvPr id="11" name="TextBox 10"/>
          <p:cNvSpPr txBox="1"/>
          <p:nvPr/>
        </p:nvSpPr>
        <p:spPr>
          <a:xfrm>
            <a:off x="6309360" y="6923356"/>
            <a:ext cx="6187440" cy="2068244"/>
          </a:xfrm>
          <a:prstGeom prst="rect">
            <a:avLst/>
          </a:prstGeom>
          <a:noFill/>
        </p:spPr>
        <p:txBody>
          <a:bodyPr wrap="square" lIns="128001" tIns="64001" rIns="128001" bIns="64001" rtlCol="0">
            <a:spAutoFit/>
          </a:bodyPr>
          <a:lstStyle/>
          <a:p>
            <a:pPr algn="justLow" rtl="1">
              <a:buNone/>
            </a:pPr>
            <a:r>
              <a:rPr lang="fa-IR" sz="2100" dirty="0">
                <a:cs typeface="B Kamran" pitchFamily="2" charset="-78"/>
              </a:rPr>
              <a:t>اهمیت خرد اقلیم: گستره فعالیت ها و دامنه انعطاف پذیری آنها در یک مکان بیرونی تا حدودی به شرایط خرد اقلیم آن به ویژه وضعیت تابش خورشید و سرعت باد بستگی دارد. مردم غالبا تمایل دارند با تعقیب جریان حرکت خورشید در یک فضا بر حسب شرایط اقلیمی از آن بهره گرفته یا ازآن دوری جویند.  به عنوان مثال مردم در طول روز بیشتر از پیاده رو هایی استفاده می کنند که در آن سایه باشد.</a:t>
            </a:r>
            <a:endParaRPr lang="en-US" sz="2100" dirty="0">
              <a:cs typeface="B Kamran" pitchFamily="2" charset="-78"/>
            </a:endParaRPr>
          </a:p>
          <a:p>
            <a:pPr algn="justLow" rtl="1">
              <a:buNone/>
            </a:pPr>
            <a:endParaRPr lang="en-US" sz="2100" dirty="0">
              <a:cs typeface="B Kamran" pitchFamily="2" charset="-78"/>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1" descr="C:\DRIVE\information\UNIVERSIRY\tarahi shahri\mahdoode\ravand\back1.jpg"/>
          <p:cNvPicPr>
            <a:picLocks noChangeArrowheads="1"/>
          </p:cNvPicPr>
          <p:nvPr/>
        </p:nvPicPr>
        <p:blipFill>
          <a:blip r:embed="rId3"/>
          <a:srcRect/>
          <a:stretch>
            <a:fillRect/>
          </a:stretch>
        </p:blipFill>
        <p:spPr bwMode="auto">
          <a:xfrm>
            <a:off x="-9133" y="-29306"/>
            <a:ext cx="12801600" cy="9701784"/>
          </a:xfrm>
          <a:prstGeom prst="rect">
            <a:avLst/>
          </a:prstGeom>
          <a:noFill/>
        </p:spPr>
      </p:pic>
      <p:sp>
        <p:nvSpPr>
          <p:cNvPr id="23" name="TextBox 22"/>
          <p:cNvSpPr txBox="1"/>
          <p:nvPr/>
        </p:nvSpPr>
        <p:spPr>
          <a:xfrm>
            <a:off x="3276601" y="304817"/>
            <a:ext cx="9281160" cy="744494"/>
          </a:xfrm>
          <a:prstGeom prst="rect">
            <a:avLst/>
          </a:prstGeom>
          <a:noFill/>
        </p:spPr>
        <p:txBody>
          <a:bodyPr wrap="square" lIns="127662" tIns="63847" rIns="127662" bIns="63847" rtlCol="1">
            <a:spAutoFit/>
          </a:bodyPr>
          <a:lstStyle/>
          <a:p>
            <a:pPr algn="justLow" rtl="1"/>
            <a:r>
              <a:rPr lang="fa-IR" sz="4000" b="1" dirty="0">
                <a:effectLst>
                  <a:glow rad="101600">
                    <a:schemeClr val="bg1">
                      <a:lumMod val="75000"/>
                      <a:alpha val="40000"/>
                    </a:schemeClr>
                  </a:glow>
                  <a:outerShdw blurRad="50800" dist="38100" dir="5400000" algn="t" rotWithShape="0">
                    <a:prstClr val="black">
                      <a:alpha val="40000"/>
                    </a:prstClr>
                  </a:outerShdw>
                </a:effectLst>
                <a:cs typeface="B Kamran" pitchFamily="2" charset="-78"/>
              </a:rPr>
              <a:t>سرزندگی</a:t>
            </a:r>
          </a:p>
        </p:txBody>
      </p:sp>
      <p:graphicFrame>
        <p:nvGraphicFramePr>
          <p:cNvPr id="13" name="Diagram 12"/>
          <p:cNvGraphicFramePr/>
          <p:nvPr/>
        </p:nvGraphicFramePr>
        <p:xfrm>
          <a:off x="-381000" y="762000"/>
          <a:ext cx="12096751" cy="8016875"/>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14" name="TextBox 13"/>
          <p:cNvSpPr txBox="1"/>
          <p:nvPr/>
        </p:nvSpPr>
        <p:spPr>
          <a:xfrm>
            <a:off x="7467610" y="1828801"/>
            <a:ext cx="4876801" cy="476928"/>
          </a:xfrm>
          <a:prstGeom prst="rect">
            <a:avLst/>
          </a:prstGeom>
          <a:noFill/>
        </p:spPr>
        <p:txBody>
          <a:bodyPr wrap="square" lIns="91316" tIns="45658" rIns="91316" bIns="45658" rtlCol="0">
            <a:spAutoFit/>
          </a:bodyPr>
          <a:lstStyle/>
          <a:p>
            <a:endParaRPr lang="en-US" dirty="0"/>
          </a:p>
        </p:txBody>
      </p:sp>
      <p:sp>
        <p:nvSpPr>
          <p:cNvPr id="7" name="Rectangle 6"/>
          <p:cNvSpPr/>
          <p:nvPr/>
        </p:nvSpPr>
        <p:spPr>
          <a:xfrm>
            <a:off x="7315186" y="1600201"/>
            <a:ext cx="5181615" cy="5586032"/>
          </a:xfrm>
          <a:prstGeom prst="rect">
            <a:avLst/>
          </a:prstGeom>
        </p:spPr>
        <p:txBody>
          <a:bodyPr wrap="square" lIns="91328" tIns="45664" rIns="91328" bIns="45664">
            <a:spAutoFit/>
          </a:bodyPr>
          <a:lstStyle/>
          <a:p>
            <a:pPr algn="r" rtl="1"/>
            <a:r>
              <a:rPr lang="fa-IR" sz="2100" dirty="0">
                <a:cs typeface="B Kamran" pitchFamily="2" charset="-78"/>
              </a:rPr>
              <a:t>یعنی اینکه تا چه اندازه شکل شهر حامی عملکرد های حیاتی، نیاز های بیولوژیکی و توانایی های انسان بوده و از همه مهمتر اینکه چگونه بقای همه موجودات را ممکن می سازد</a:t>
            </a:r>
            <a:r>
              <a:rPr lang="fa-IR" sz="2100" dirty="0"/>
              <a:t>.</a:t>
            </a:r>
            <a:endParaRPr lang="fa-IR" sz="2100" b="1" dirty="0">
              <a:cs typeface="B Kamran" pitchFamily="2" charset="-78"/>
            </a:endParaRPr>
          </a:p>
          <a:p>
            <a:pPr algn="r" rtl="1"/>
            <a:r>
              <a:rPr lang="fa-IR" sz="2100" dirty="0">
                <a:cs typeface="B Kamran" pitchFamily="2" charset="-78"/>
              </a:rPr>
              <a:t>سرزندگی با معيارهای زير تحقق می يابد :</a:t>
            </a:r>
          </a:p>
          <a:p>
            <a:pPr algn="r" rtl="1"/>
            <a:r>
              <a:rPr lang="fa-IR" sz="2100" dirty="0">
                <a:cs typeface="B Kamran" pitchFamily="2" charset="-78"/>
              </a:rPr>
              <a:t>-فرم شهری مطلوب، حفظ هويت فرهنگی وتداوم تاريخی.</a:t>
            </a:r>
            <a:br>
              <a:rPr lang="fa-IR" sz="2100" dirty="0">
                <a:cs typeface="B Kamran" pitchFamily="2" charset="-78"/>
              </a:rPr>
            </a:br>
            <a:r>
              <a:rPr lang="fa-IR" sz="2100" dirty="0">
                <a:cs typeface="B Kamran" pitchFamily="2" charset="-78"/>
              </a:rPr>
              <a:t>-تنظيم کالبدی فضاهای شهری متناسب با الگوهای رفتارجامعه.</a:t>
            </a:r>
            <a:br>
              <a:rPr lang="fa-IR" sz="2100" dirty="0">
                <a:cs typeface="B Kamran" pitchFamily="2" charset="-78"/>
              </a:rPr>
            </a:br>
            <a:r>
              <a:rPr lang="fa-IR" sz="2100" dirty="0">
                <a:cs typeface="B Kamran" pitchFamily="2" charset="-78"/>
              </a:rPr>
              <a:t>-تنوع انتخاب وتوانائی در تامين عملکردهای گوناگون شهری.</a:t>
            </a:r>
            <a:br>
              <a:rPr lang="fa-IR" sz="2100" dirty="0">
                <a:cs typeface="B Kamran" pitchFamily="2" charset="-78"/>
              </a:rPr>
            </a:br>
            <a:r>
              <a:rPr lang="fa-IR" sz="2100" dirty="0">
                <a:cs typeface="B Kamran" pitchFamily="2" charset="-78"/>
              </a:rPr>
              <a:t>-تامين امکانات وفرصتها برای شادمانی،سرخوشی درگذران اوقات فراغت.</a:t>
            </a:r>
            <a:br>
              <a:rPr lang="fa-IR" sz="2100" dirty="0">
                <a:cs typeface="B Kamran" pitchFamily="2" charset="-78"/>
              </a:rPr>
            </a:br>
            <a:r>
              <a:rPr lang="fa-IR" sz="2100" dirty="0">
                <a:cs typeface="B Kamran" pitchFamily="2" charset="-78"/>
              </a:rPr>
              <a:t>-تامين فضاها وامکانات مناسب برای کسب وکار وفعاليتهای توام اجتماعی واقتصادی.</a:t>
            </a:r>
          </a:p>
          <a:p>
            <a:pPr algn="r" rtl="1"/>
            <a:r>
              <a:rPr lang="fa-IR" sz="2100" dirty="0">
                <a:cs typeface="B Kamran" pitchFamily="2" charset="-78"/>
              </a:rPr>
              <a:t>سرزندگی دارای دو بخش مهم است :</a:t>
            </a:r>
          </a:p>
          <a:p>
            <a:pPr algn="r" rtl="1"/>
            <a:r>
              <a:rPr lang="fa-IR" sz="2100" b="1" dirty="0">
                <a:cs typeface="B Kamran" pitchFamily="2" charset="-78"/>
              </a:rPr>
              <a:t> عملکرد و  کالبد</a:t>
            </a:r>
            <a:endParaRPr lang="fa-IR" sz="2100" dirty="0">
              <a:cs typeface="B Kamran" pitchFamily="2" charset="-78"/>
            </a:endParaRPr>
          </a:p>
          <a:p>
            <a:pPr algn="r" rtl="1"/>
            <a:endParaRPr lang="fa-IR" sz="2100" dirty="0">
              <a:cs typeface="B Kamran" pitchFamily="2" charset="-78"/>
            </a:endParaRPr>
          </a:p>
          <a:p>
            <a:pPr algn="r" rtl="1"/>
            <a:r>
              <a:rPr lang="fa-IR" sz="2100" dirty="0">
                <a:cs typeface="B Kamran" pitchFamily="2" charset="-78"/>
              </a:rPr>
              <a:t/>
            </a:r>
            <a:br>
              <a:rPr lang="fa-IR" sz="2100" dirty="0">
                <a:cs typeface="B Kamran" pitchFamily="2" charset="-78"/>
              </a:rPr>
            </a:br>
            <a:r>
              <a:rPr lang="fa-IR" sz="2100" b="1" dirty="0">
                <a:cs typeface="B Kamran" pitchFamily="2" charset="-78"/>
              </a:rPr>
              <a:t/>
            </a:r>
            <a:br>
              <a:rPr lang="fa-IR" sz="2100" b="1" dirty="0">
                <a:cs typeface="B Kamran" pitchFamily="2" charset="-78"/>
              </a:rPr>
            </a:br>
            <a:r>
              <a:rPr lang="fa-IR" sz="2100" b="1" dirty="0">
                <a:solidFill>
                  <a:schemeClr val="tx2"/>
                </a:solidFill>
                <a:cs typeface="Roya" pitchFamily="2" charset="-78"/>
              </a:rPr>
              <a:t>  </a:t>
            </a:r>
            <a:endParaRPr lang="en-US" sz="2100" b="1" dirty="0">
              <a:solidFill>
                <a:schemeClr val="tx2"/>
              </a:solidFill>
              <a:cs typeface="Roya" pitchFamily="2" charset="-78"/>
            </a:endParaRPr>
          </a:p>
          <a:p>
            <a:pPr algn="r" rtl="1"/>
            <a:endParaRPr lang="fa-IR" sz="2100" b="1" dirty="0">
              <a:cs typeface="B Kamran" pitchFamily="2" charset="-78"/>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1" descr="C:\DRIVE\information\UNIVERSIRY\tarahi shahri\mahdoode\ravand\back1.jpg"/>
          <p:cNvPicPr>
            <a:picLocks noChangeArrowheads="1"/>
          </p:cNvPicPr>
          <p:nvPr/>
        </p:nvPicPr>
        <p:blipFill>
          <a:blip r:embed="rId3"/>
          <a:srcRect/>
          <a:stretch>
            <a:fillRect/>
          </a:stretch>
        </p:blipFill>
        <p:spPr bwMode="auto">
          <a:xfrm>
            <a:off x="-9133" y="-29306"/>
            <a:ext cx="12801600" cy="9701784"/>
          </a:xfrm>
          <a:prstGeom prst="rect">
            <a:avLst/>
          </a:prstGeom>
          <a:noFill/>
        </p:spPr>
      </p:pic>
      <p:pic>
        <p:nvPicPr>
          <p:cNvPr id="1026" name="Picture 2" descr="C:\Ati's Univ Projz\6th Term\Tarahi Shahri Dr Abbas\MainProj\Emam reza St\Mantaghe-Khali.jpg"/>
          <p:cNvPicPr>
            <a:picLocks noChangeAspect="1" noChangeArrowheads="1"/>
          </p:cNvPicPr>
          <p:nvPr/>
        </p:nvPicPr>
        <p:blipFill>
          <a:blip r:embed="rId4" cstate="screen">
            <a:clrChange>
              <a:clrFrom>
                <a:srgbClr val="FFFFDD"/>
              </a:clrFrom>
              <a:clrTo>
                <a:srgbClr val="FFFFDD">
                  <a:alpha val="0"/>
                </a:srgbClr>
              </a:clrTo>
            </a:clrChange>
            <a:extLst>
              <a:ext uri="{28A0092B-C50C-407E-A947-70E740481C1C}">
                <a14:useLocalDpi xmlns:a14="http://schemas.microsoft.com/office/drawing/2010/main"/>
              </a:ext>
            </a:extLst>
          </a:blip>
          <a:srcRect/>
          <a:stretch>
            <a:fillRect/>
          </a:stretch>
        </p:blipFill>
        <p:spPr bwMode="auto">
          <a:xfrm>
            <a:off x="4587240" y="4160524"/>
            <a:ext cx="5547360" cy="5312965"/>
          </a:xfrm>
          <a:prstGeom prst="rect">
            <a:avLst/>
          </a:prstGeom>
          <a:ln>
            <a:noFill/>
          </a:ln>
          <a:effectLst>
            <a:outerShdw blurRad="292100" dist="139700" dir="2700000" algn="tl" rotWithShape="0">
              <a:srgbClr val="333333">
                <a:alpha val="65000"/>
              </a:srgbClr>
            </a:outerShdw>
          </a:effectLst>
        </p:spPr>
      </p:pic>
      <p:pic>
        <p:nvPicPr>
          <p:cNvPr id="1028" name="Picture 4" descr="C:\Ati's Univ Projz\6th Term\Tarahi Shahri Dr Abbas\MainProj\Emam reza St\Pix\Night\DSC00092.JP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rot="5400000" flipV="1">
            <a:off x="1680230" y="2320291"/>
            <a:ext cx="3931921" cy="2948940"/>
          </a:xfrm>
          <a:prstGeom prst="roundRect">
            <a:avLst>
              <a:gd name="adj" fmla="val 8594"/>
            </a:avLst>
          </a:prstGeom>
          <a:solidFill>
            <a:srgbClr val="FFFFFF">
              <a:shade val="85000"/>
            </a:srgbClr>
          </a:solidFill>
          <a:ln>
            <a:noFill/>
          </a:ln>
          <a:effectLst/>
        </p:spPr>
      </p:pic>
      <p:pic>
        <p:nvPicPr>
          <p:cNvPr id="1027" name="Picture 3" descr="C:\Ati's Univ Projz\6th Term\Tarahi Shahri Dr Abbas\MainProj\Emam reza St\Pix\100DSCIM\PICT0199.JPG"/>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rot="16200000">
            <a:off x="8348598" y="1927876"/>
            <a:ext cx="4124844" cy="3012293"/>
          </a:xfrm>
          <a:prstGeom prst="roundRect">
            <a:avLst>
              <a:gd name="adj" fmla="val 8594"/>
            </a:avLst>
          </a:prstGeom>
          <a:solidFill>
            <a:srgbClr val="FFFFFF">
              <a:shade val="85000"/>
            </a:srgbClr>
          </a:solidFill>
          <a:ln>
            <a:noFill/>
          </a:ln>
          <a:effectLst/>
        </p:spPr>
      </p:pic>
      <p:sp>
        <p:nvSpPr>
          <p:cNvPr id="8" name="Freeform 7"/>
          <p:cNvSpPr/>
          <p:nvPr/>
        </p:nvSpPr>
        <p:spPr>
          <a:xfrm>
            <a:off x="5721331" y="6161213"/>
            <a:ext cx="2048256" cy="2599709"/>
          </a:xfrm>
          <a:custGeom>
            <a:avLst/>
            <a:gdLst>
              <a:gd name="connsiteX0" fmla="*/ 393895 w 1463040"/>
              <a:gd name="connsiteY0" fmla="*/ 1856935 h 1856935"/>
              <a:gd name="connsiteX1" fmla="*/ 618978 w 1463040"/>
              <a:gd name="connsiteY1" fmla="*/ 1814732 h 1856935"/>
              <a:gd name="connsiteX2" fmla="*/ 998806 w 1463040"/>
              <a:gd name="connsiteY2" fmla="*/ 1125415 h 1856935"/>
              <a:gd name="connsiteX3" fmla="*/ 1223889 w 1463040"/>
              <a:gd name="connsiteY3" fmla="*/ 773723 h 1856935"/>
              <a:gd name="connsiteX4" fmla="*/ 1378633 w 1463040"/>
              <a:gd name="connsiteY4" fmla="*/ 506437 h 1856935"/>
              <a:gd name="connsiteX5" fmla="*/ 1463040 w 1463040"/>
              <a:gd name="connsiteY5" fmla="*/ 323557 h 1856935"/>
              <a:gd name="connsiteX6" fmla="*/ 1364566 w 1463040"/>
              <a:gd name="connsiteY6" fmla="*/ 239151 h 1856935"/>
              <a:gd name="connsiteX7" fmla="*/ 1420837 w 1463040"/>
              <a:gd name="connsiteY7" fmla="*/ 168812 h 1856935"/>
              <a:gd name="connsiteX8" fmla="*/ 1209821 w 1463040"/>
              <a:gd name="connsiteY8" fmla="*/ 0 h 1856935"/>
              <a:gd name="connsiteX9" fmla="*/ 1097280 w 1463040"/>
              <a:gd name="connsiteY9" fmla="*/ 168812 h 1856935"/>
              <a:gd name="connsiteX10" fmla="*/ 1026941 w 1463040"/>
              <a:gd name="connsiteY10" fmla="*/ 126609 h 1856935"/>
              <a:gd name="connsiteX11" fmla="*/ 970670 w 1463040"/>
              <a:gd name="connsiteY11" fmla="*/ 253219 h 1856935"/>
              <a:gd name="connsiteX12" fmla="*/ 1041009 w 1463040"/>
              <a:gd name="connsiteY12" fmla="*/ 351692 h 1856935"/>
              <a:gd name="connsiteX13" fmla="*/ 815926 w 1463040"/>
              <a:gd name="connsiteY13" fmla="*/ 703385 h 1856935"/>
              <a:gd name="connsiteX14" fmla="*/ 703384 w 1463040"/>
              <a:gd name="connsiteY14" fmla="*/ 900332 h 1856935"/>
              <a:gd name="connsiteX15" fmla="*/ 323557 w 1463040"/>
              <a:gd name="connsiteY15" fmla="*/ 618979 h 1856935"/>
              <a:gd name="connsiteX16" fmla="*/ 42203 w 1463040"/>
              <a:gd name="connsiteY16" fmla="*/ 928468 h 1856935"/>
              <a:gd name="connsiteX17" fmla="*/ 182880 w 1463040"/>
              <a:gd name="connsiteY17" fmla="*/ 1069145 h 1856935"/>
              <a:gd name="connsiteX18" fmla="*/ 0 w 1463040"/>
              <a:gd name="connsiteY18" fmla="*/ 1350499 h 1856935"/>
              <a:gd name="connsiteX19" fmla="*/ 393895 w 1463040"/>
              <a:gd name="connsiteY19" fmla="*/ 1856935 h 18569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463040" h="1856935">
                <a:moveTo>
                  <a:pt x="393895" y="1856935"/>
                </a:moveTo>
                <a:lnTo>
                  <a:pt x="618978" y="1814732"/>
                </a:lnTo>
                <a:lnTo>
                  <a:pt x="998806" y="1125415"/>
                </a:lnTo>
                <a:lnTo>
                  <a:pt x="1223889" y="773723"/>
                </a:lnTo>
                <a:lnTo>
                  <a:pt x="1378633" y="506437"/>
                </a:lnTo>
                <a:lnTo>
                  <a:pt x="1463040" y="323557"/>
                </a:lnTo>
                <a:lnTo>
                  <a:pt x="1364566" y="239151"/>
                </a:lnTo>
                <a:lnTo>
                  <a:pt x="1420837" y="168812"/>
                </a:lnTo>
                <a:lnTo>
                  <a:pt x="1209821" y="0"/>
                </a:lnTo>
                <a:lnTo>
                  <a:pt x="1097280" y="168812"/>
                </a:lnTo>
                <a:lnTo>
                  <a:pt x="1026941" y="126609"/>
                </a:lnTo>
                <a:lnTo>
                  <a:pt x="970670" y="253219"/>
                </a:lnTo>
                <a:lnTo>
                  <a:pt x="1041009" y="351692"/>
                </a:lnTo>
                <a:lnTo>
                  <a:pt x="815926" y="703385"/>
                </a:lnTo>
                <a:cubicBezTo>
                  <a:pt x="715355" y="904526"/>
                  <a:pt x="790850" y="900332"/>
                  <a:pt x="703384" y="900332"/>
                </a:cubicBezTo>
                <a:lnTo>
                  <a:pt x="323557" y="618979"/>
                </a:lnTo>
                <a:lnTo>
                  <a:pt x="42203" y="928468"/>
                </a:lnTo>
                <a:lnTo>
                  <a:pt x="182880" y="1069145"/>
                </a:lnTo>
                <a:lnTo>
                  <a:pt x="0" y="1350499"/>
                </a:lnTo>
                <a:lnTo>
                  <a:pt x="393895" y="1856935"/>
                </a:lnTo>
                <a:close/>
              </a:path>
            </a:pathLst>
          </a:custGeom>
          <a:solidFill>
            <a:schemeClr val="accent3">
              <a:lumMod val="50000"/>
              <a:alpha val="68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127708" tIns="63868" rIns="127708" bIns="63868" rtlCol="1" anchor="ctr"/>
          <a:lstStyle/>
          <a:p>
            <a:pPr algn="ctr"/>
            <a:endParaRPr lang="fa-IR"/>
          </a:p>
        </p:txBody>
      </p:sp>
      <p:sp>
        <p:nvSpPr>
          <p:cNvPr id="9" name="Freeform 8"/>
          <p:cNvSpPr/>
          <p:nvPr/>
        </p:nvSpPr>
        <p:spPr>
          <a:xfrm>
            <a:off x="6765184" y="6825911"/>
            <a:ext cx="1656003" cy="2224167"/>
          </a:xfrm>
          <a:custGeom>
            <a:avLst/>
            <a:gdLst>
              <a:gd name="connsiteX0" fmla="*/ 0 w 984739"/>
              <a:gd name="connsiteY0" fmla="*/ 1167618 h 1360091"/>
              <a:gd name="connsiteX1" fmla="*/ 182880 w 984739"/>
              <a:gd name="connsiteY1" fmla="*/ 1294227 h 1360091"/>
              <a:gd name="connsiteX2" fmla="*/ 534573 w 984739"/>
              <a:gd name="connsiteY2" fmla="*/ 998806 h 1360091"/>
              <a:gd name="connsiteX3" fmla="*/ 393896 w 984739"/>
              <a:gd name="connsiteY3" fmla="*/ 801858 h 1360091"/>
              <a:gd name="connsiteX4" fmla="*/ 604911 w 984739"/>
              <a:gd name="connsiteY4" fmla="*/ 534572 h 1360091"/>
              <a:gd name="connsiteX5" fmla="*/ 773723 w 984739"/>
              <a:gd name="connsiteY5" fmla="*/ 267286 h 1360091"/>
              <a:gd name="connsiteX6" fmla="*/ 731520 w 984739"/>
              <a:gd name="connsiteY6" fmla="*/ 337624 h 1360091"/>
              <a:gd name="connsiteX7" fmla="*/ 858130 w 984739"/>
              <a:gd name="connsiteY7" fmla="*/ 422030 h 1360091"/>
              <a:gd name="connsiteX8" fmla="*/ 984739 w 984739"/>
              <a:gd name="connsiteY8" fmla="*/ 225083 h 1360091"/>
              <a:gd name="connsiteX9" fmla="*/ 801859 w 984739"/>
              <a:gd name="connsiteY9" fmla="*/ 42203 h 1360091"/>
              <a:gd name="connsiteX10" fmla="*/ 731520 w 984739"/>
              <a:gd name="connsiteY10" fmla="*/ 0 h 1360091"/>
              <a:gd name="connsiteX11" fmla="*/ 0 w 984739"/>
              <a:gd name="connsiteY11" fmla="*/ 1167618 h 1360091"/>
              <a:gd name="connsiteX0" fmla="*/ 0 w 984739"/>
              <a:gd name="connsiteY0" fmla="*/ 1396218 h 1588691"/>
              <a:gd name="connsiteX1" fmla="*/ 182880 w 984739"/>
              <a:gd name="connsiteY1" fmla="*/ 1522827 h 1588691"/>
              <a:gd name="connsiteX2" fmla="*/ 534573 w 984739"/>
              <a:gd name="connsiteY2" fmla="*/ 1227406 h 1588691"/>
              <a:gd name="connsiteX3" fmla="*/ 393896 w 984739"/>
              <a:gd name="connsiteY3" fmla="*/ 1030458 h 1588691"/>
              <a:gd name="connsiteX4" fmla="*/ 604911 w 984739"/>
              <a:gd name="connsiteY4" fmla="*/ 763172 h 1588691"/>
              <a:gd name="connsiteX5" fmla="*/ 773723 w 984739"/>
              <a:gd name="connsiteY5" fmla="*/ 495886 h 1588691"/>
              <a:gd name="connsiteX6" fmla="*/ 731520 w 984739"/>
              <a:gd name="connsiteY6" fmla="*/ 566224 h 1588691"/>
              <a:gd name="connsiteX7" fmla="*/ 858130 w 984739"/>
              <a:gd name="connsiteY7" fmla="*/ 650630 h 1588691"/>
              <a:gd name="connsiteX8" fmla="*/ 984739 w 984739"/>
              <a:gd name="connsiteY8" fmla="*/ 453683 h 1588691"/>
              <a:gd name="connsiteX9" fmla="*/ 801859 w 984739"/>
              <a:gd name="connsiteY9" fmla="*/ 270803 h 1588691"/>
              <a:gd name="connsiteX10" fmla="*/ 883920 w 984739"/>
              <a:gd name="connsiteY10" fmla="*/ 0 h 1588691"/>
              <a:gd name="connsiteX11" fmla="*/ 0 w 984739"/>
              <a:gd name="connsiteY11" fmla="*/ 1396218 h 1588691"/>
              <a:gd name="connsiteX0" fmla="*/ 0 w 1182859"/>
              <a:gd name="connsiteY0" fmla="*/ 1396218 h 1588691"/>
              <a:gd name="connsiteX1" fmla="*/ 182880 w 1182859"/>
              <a:gd name="connsiteY1" fmla="*/ 1522827 h 1588691"/>
              <a:gd name="connsiteX2" fmla="*/ 534573 w 1182859"/>
              <a:gd name="connsiteY2" fmla="*/ 1227406 h 1588691"/>
              <a:gd name="connsiteX3" fmla="*/ 393896 w 1182859"/>
              <a:gd name="connsiteY3" fmla="*/ 1030458 h 1588691"/>
              <a:gd name="connsiteX4" fmla="*/ 604911 w 1182859"/>
              <a:gd name="connsiteY4" fmla="*/ 763172 h 1588691"/>
              <a:gd name="connsiteX5" fmla="*/ 773723 w 1182859"/>
              <a:gd name="connsiteY5" fmla="*/ 495886 h 1588691"/>
              <a:gd name="connsiteX6" fmla="*/ 731520 w 1182859"/>
              <a:gd name="connsiteY6" fmla="*/ 566224 h 1588691"/>
              <a:gd name="connsiteX7" fmla="*/ 858130 w 1182859"/>
              <a:gd name="connsiteY7" fmla="*/ 650630 h 1588691"/>
              <a:gd name="connsiteX8" fmla="*/ 984739 w 1182859"/>
              <a:gd name="connsiteY8" fmla="*/ 453683 h 1588691"/>
              <a:gd name="connsiteX9" fmla="*/ 1182859 w 1182859"/>
              <a:gd name="connsiteY9" fmla="*/ 270803 h 1588691"/>
              <a:gd name="connsiteX10" fmla="*/ 883920 w 1182859"/>
              <a:gd name="connsiteY10" fmla="*/ 0 h 1588691"/>
              <a:gd name="connsiteX11" fmla="*/ 0 w 1182859"/>
              <a:gd name="connsiteY11" fmla="*/ 1396218 h 15886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82859" h="1588691">
                <a:moveTo>
                  <a:pt x="0" y="1396218"/>
                </a:moveTo>
                <a:cubicBezTo>
                  <a:pt x="173907" y="1541140"/>
                  <a:pt x="117020" y="1588691"/>
                  <a:pt x="182880" y="1522827"/>
                </a:cubicBezTo>
                <a:lnTo>
                  <a:pt x="534573" y="1227406"/>
                </a:lnTo>
                <a:lnTo>
                  <a:pt x="393896" y="1030458"/>
                </a:lnTo>
                <a:lnTo>
                  <a:pt x="604911" y="763172"/>
                </a:lnTo>
                <a:lnTo>
                  <a:pt x="773723" y="495886"/>
                </a:lnTo>
                <a:cubicBezTo>
                  <a:pt x="729423" y="584486"/>
                  <a:pt x="731520" y="611748"/>
                  <a:pt x="731520" y="566224"/>
                </a:cubicBezTo>
                <a:lnTo>
                  <a:pt x="858130" y="650630"/>
                </a:lnTo>
                <a:lnTo>
                  <a:pt x="984739" y="453683"/>
                </a:lnTo>
                <a:lnTo>
                  <a:pt x="1182859" y="270803"/>
                </a:lnTo>
                <a:lnTo>
                  <a:pt x="883920" y="0"/>
                </a:lnTo>
                <a:lnTo>
                  <a:pt x="0" y="1396218"/>
                </a:lnTo>
                <a:close/>
              </a:path>
            </a:pathLst>
          </a:custGeom>
          <a:solidFill>
            <a:schemeClr val="accent2">
              <a:lumMod val="50000"/>
              <a:alpha val="57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127708" tIns="63868" rIns="127708" bIns="63868" rtlCol="1" anchor="ctr"/>
          <a:lstStyle/>
          <a:p>
            <a:pPr algn="ctr"/>
            <a:endParaRPr lang="fa-IR"/>
          </a:p>
        </p:txBody>
      </p:sp>
      <p:cxnSp>
        <p:nvCxnSpPr>
          <p:cNvPr id="11" name="Curved Connector 10"/>
          <p:cNvCxnSpPr/>
          <p:nvPr/>
        </p:nvCxnSpPr>
        <p:spPr>
          <a:xfrm rot="10800000">
            <a:off x="4373880" y="5334000"/>
            <a:ext cx="1920240" cy="1813560"/>
          </a:xfrm>
          <a:prstGeom prst="curvedConnector3">
            <a:avLst>
              <a:gd name="adj1" fmla="val 50000"/>
            </a:avLst>
          </a:prstGeom>
          <a:ln w="28575">
            <a:solidFill>
              <a:schemeClr val="accent3">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7" name="Curved Connector 16"/>
          <p:cNvCxnSpPr/>
          <p:nvPr/>
        </p:nvCxnSpPr>
        <p:spPr>
          <a:xfrm rot="5400000" flipH="1" flipV="1">
            <a:off x="7947690" y="5067301"/>
            <a:ext cx="2453641" cy="1706880"/>
          </a:xfrm>
          <a:prstGeom prst="curvedConnector3">
            <a:avLst>
              <a:gd name="adj1" fmla="val 50000"/>
            </a:avLst>
          </a:prstGeom>
          <a:ln w="28575">
            <a:solidFill>
              <a:schemeClr val="accent2">
                <a:lumMod val="50000"/>
              </a:schemeClr>
            </a:solidFill>
            <a:tailEnd type="arrow"/>
          </a:ln>
        </p:spPr>
        <p:style>
          <a:lnRef idx="1">
            <a:schemeClr val="accent1"/>
          </a:lnRef>
          <a:fillRef idx="0">
            <a:schemeClr val="accent1"/>
          </a:fillRef>
          <a:effectRef idx="0">
            <a:schemeClr val="accent1"/>
          </a:effectRef>
          <a:fontRef idx="minor">
            <a:schemeClr val="tx1"/>
          </a:fontRef>
        </p:style>
      </p:cxnSp>
      <p:sp>
        <p:nvSpPr>
          <p:cNvPr id="25" name="TextBox 24"/>
          <p:cNvSpPr txBox="1"/>
          <p:nvPr/>
        </p:nvSpPr>
        <p:spPr>
          <a:xfrm>
            <a:off x="1386840" y="6098863"/>
            <a:ext cx="2987040" cy="2391141"/>
          </a:xfrm>
          <a:prstGeom prst="rect">
            <a:avLst/>
          </a:prstGeom>
          <a:noFill/>
        </p:spPr>
        <p:txBody>
          <a:bodyPr wrap="square" lIns="127708" tIns="63868" rIns="127708" bIns="63868" rtlCol="1">
            <a:spAutoFit/>
          </a:bodyPr>
          <a:lstStyle/>
          <a:p>
            <a:pPr algn="r" rtl="1"/>
            <a:r>
              <a:rPr lang="fa-IR" sz="2100" dirty="0">
                <a:cs typeface="B Kamran" pitchFamily="2" charset="-78"/>
              </a:rPr>
              <a:t>وجود کاربری های درشت دانه اداری در حاشیه از سرزندگی خیابان می کاهد. همانطور که مشاهده می شود حتی در ساعات اولیه شب نیز با عدم حضور پیاده مواجهیم.</a:t>
            </a:r>
          </a:p>
          <a:p>
            <a:pPr algn="r" rtl="1"/>
            <a:r>
              <a:rPr lang="fa-IR" sz="2100" dirty="0">
                <a:cs typeface="B Kamran" pitchFamily="2" charset="-78"/>
              </a:rPr>
              <a:t>(اختلاط نا مناسب کاربری ها به لحاظ زمانی)</a:t>
            </a:r>
          </a:p>
        </p:txBody>
      </p:sp>
      <p:sp>
        <p:nvSpPr>
          <p:cNvPr id="26" name="TextBox 25"/>
          <p:cNvSpPr txBox="1"/>
          <p:nvPr/>
        </p:nvSpPr>
        <p:spPr>
          <a:xfrm>
            <a:off x="5029200" y="1219200"/>
            <a:ext cx="3413760" cy="2067976"/>
          </a:xfrm>
          <a:prstGeom prst="rect">
            <a:avLst/>
          </a:prstGeom>
          <a:noFill/>
        </p:spPr>
        <p:txBody>
          <a:bodyPr wrap="square" lIns="127708" tIns="63868" rIns="127708" bIns="63868" rtlCol="1">
            <a:spAutoFit/>
          </a:bodyPr>
          <a:lstStyle/>
          <a:p>
            <a:pPr algn="r" rtl="1"/>
            <a:r>
              <a:rPr lang="fa-IR" sz="2100" dirty="0">
                <a:cs typeface="B Kamran" pitchFamily="2" charset="-78"/>
              </a:rPr>
              <a:t>بخش وسیعی از حاشیه خیابان در ابتدای مسیر مورد بررسی را کاربری های تجاری مربوط به فروش ابزار آلات اتومبیل و تعمیر گاه ها اشغال کرده اند. این کاربری ها با توجه به عدم جذب گروه های سنی و جنسی مختلف برای چنین خیابانی مناسب نیستند</a:t>
            </a:r>
            <a:r>
              <a:rPr lang="en-US" sz="2100" dirty="0">
                <a:cs typeface="B Kamran" pitchFamily="2" charset="-78"/>
              </a:rPr>
              <a:t>.</a:t>
            </a:r>
            <a:endParaRPr lang="fa-IR" sz="2100" dirty="0">
              <a:cs typeface="B Kamran" pitchFamily="2" charset="-78"/>
            </a:endParaRPr>
          </a:p>
        </p:txBody>
      </p:sp>
      <p:sp>
        <p:nvSpPr>
          <p:cNvPr id="29" name="TextBox 28"/>
          <p:cNvSpPr txBox="1"/>
          <p:nvPr/>
        </p:nvSpPr>
        <p:spPr>
          <a:xfrm>
            <a:off x="3733800" y="304800"/>
            <a:ext cx="9281160" cy="713759"/>
          </a:xfrm>
          <a:prstGeom prst="rect">
            <a:avLst/>
          </a:prstGeom>
          <a:noFill/>
        </p:spPr>
        <p:txBody>
          <a:bodyPr wrap="square" lIns="127708" tIns="63868" rIns="127708" bIns="63868" rtlCol="1">
            <a:spAutoFit/>
          </a:bodyPr>
          <a:lstStyle/>
          <a:p>
            <a:pPr algn="ctr" rtl="1"/>
            <a:r>
              <a:rPr lang="fa-IR" sz="3800" b="1" dirty="0">
                <a:effectLst>
                  <a:glow rad="101600">
                    <a:schemeClr val="bg1">
                      <a:lumMod val="75000"/>
                      <a:alpha val="40000"/>
                    </a:schemeClr>
                  </a:glow>
                  <a:outerShdw blurRad="50800" dist="38100" dir="5400000" algn="t" rotWithShape="0">
                    <a:prstClr val="black">
                      <a:alpha val="40000"/>
                    </a:prstClr>
                  </a:outerShdw>
                </a:effectLst>
                <a:cs typeface="B Kamran" pitchFamily="2" charset="-78"/>
              </a:rPr>
              <a:t>اختلاط کاربری ها به لحاظ زمانی و جذب گروه های مختلف(عملکردی)</a:t>
            </a:r>
          </a:p>
        </p:txBody>
      </p:sp>
      <p:pic>
        <p:nvPicPr>
          <p:cNvPr id="14" name="Picture 13"/>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rot="10800000">
            <a:off x="8382000" y="1297654"/>
            <a:ext cx="228600" cy="260985"/>
          </a:xfrm>
          <a:prstGeom prst="rect">
            <a:avLst/>
          </a:prstGeom>
          <a:noFill/>
          <a:ln w="9525">
            <a:noFill/>
            <a:miter lim="800000"/>
            <a:headEnd/>
            <a:tailEnd/>
          </a:ln>
          <a:effectLst/>
        </p:spPr>
      </p:pic>
      <p:pic>
        <p:nvPicPr>
          <p:cNvPr id="15" name="Picture 14"/>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rot="5400000">
            <a:off x="3200400" y="5943604"/>
            <a:ext cx="228600" cy="260985"/>
          </a:xfrm>
          <a:prstGeom prst="rect">
            <a:avLst/>
          </a:prstGeom>
          <a:noFill/>
          <a:ln w="9525">
            <a:noFill/>
            <a:miter lim="800000"/>
            <a:headEnd/>
            <a:tailEnd/>
          </a:ln>
          <a:effectLst/>
        </p:spPr>
      </p:pic>
      <p:sp>
        <p:nvSpPr>
          <p:cNvPr id="16" name="TextBox 15"/>
          <p:cNvSpPr txBox="1"/>
          <p:nvPr/>
        </p:nvSpPr>
        <p:spPr>
          <a:xfrm rot="18324350">
            <a:off x="6886955" y="6417699"/>
            <a:ext cx="2362200" cy="399849"/>
          </a:xfrm>
          <a:prstGeom prst="rect">
            <a:avLst/>
          </a:prstGeom>
          <a:noFill/>
        </p:spPr>
        <p:txBody>
          <a:bodyPr wrap="square" lIns="91182" tIns="45591" rIns="91182" bIns="45591" rtlCol="0">
            <a:spAutoFit/>
          </a:bodyPr>
          <a:lstStyle/>
          <a:p>
            <a:r>
              <a:rPr lang="fa-IR" sz="2000" dirty="0">
                <a:cs typeface="2  Tabassom" pitchFamily="2" charset="-78"/>
              </a:rPr>
              <a:t>بلوار امام رضا</a:t>
            </a:r>
            <a:endParaRPr lang="en-US" sz="2000" dirty="0">
              <a:cs typeface="2  Tabassom" pitchFamily="2" charset="-78"/>
            </a:endParaRPr>
          </a:p>
        </p:txBody>
      </p:sp>
      <p:sp>
        <p:nvSpPr>
          <p:cNvPr id="18" name="TextBox 17"/>
          <p:cNvSpPr txBox="1"/>
          <p:nvPr/>
        </p:nvSpPr>
        <p:spPr>
          <a:xfrm rot="2909202">
            <a:off x="5905289" y="8851022"/>
            <a:ext cx="1115601" cy="399849"/>
          </a:xfrm>
          <a:prstGeom prst="rect">
            <a:avLst/>
          </a:prstGeom>
          <a:noFill/>
        </p:spPr>
        <p:txBody>
          <a:bodyPr wrap="square" lIns="91182" tIns="45591" rIns="91182" bIns="45591" rtlCol="0">
            <a:spAutoFit/>
          </a:bodyPr>
          <a:lstStyle/>
          <a:p>
            <a:r>
              <a:rPr lang="fa-IR" sz="2000" dirty="0">
                <a:cs typeface="2  Tabassom" pitchFamily="2" charset="-78"/>
              </a:rPr>
              <a:t>میدان برق</a:t>
            </a:r>
            <a:endParaRPr lang="en-US" sz="2000" dirty="0">
              <a:cs typeface="2  Tabassom" pitchFamily="2" charset="-78"/>
            </a:endParaRPr>
          </a:p>
        </p:txBody>
      </p:sp>
      <p:sp>
        <p:nvSpPr>
          <p:cNvPr id="21" name="TextBox 20"/>
          <p:cNvSpPr txBox="1"/>
          <p:nvPr/>
        </p:nvSpPr>
        <p:spPr>
          <a:xfrm rot="3033256">
            <a:off x="4549017" y="7786896"/>
            <a:ext cx="2075776" cy="399849"/>
          </a:xfrm>
          <a:prstGeom prst="rect">
            <a:avLst/>
          </a:prstGeom>
          <a:noFill/>
        </p:spPr>
        <p:txBody>
          <a:bodyPr wrap="square" lIns="91182" tIns="45591" rIns="91182" bIns="45591" rtlCol="0">
            <a:spAutoFit/>
          </a:bodyPr>
          <a:lstStyle/>
          <a:p>
            <a:r>
              <a:rPr lang="fa-IR" sz="2000" dirty="0">
                <a:cs typeface="2  Tabassom" pitchFamily="2" charset="-78"/>
              </a:rPr>
              <a:t>خیابان بهار</a:t>
            </a:r>
            <a:endParaRPr lang="en-US" sz="2000" dirty="0">
              <a:cs typeface="2  Tabassom" pitchFamily="2" charset="-78"/>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2578" name="Picture 2"/>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0" y="15"/>
            <a:ext cx="12801600" cy="9601199"/>
          </a:xfrm>
          <a:prstGeom prst="rect">
            <a:avLst/>
          </a:prstGeom>
          <a:noFill/>
          <a:ln w="9525">
            <a:noFill/>
            <a:miter lim="800000"/>
            <a:headEnd/>
            <a:tailEnd/>
          </a:ln>
          <a:effectLst/>
        </p:spPr>
      </p:pic>
      <p:sp>
        <p:nvSpPr>
          <p:cNvPr id="4" name="TextBox 3"/>
          <p:cNvSpPr txBox="1"/>
          <p:nvPr/>
        </p:nvSpPr>
        <p:spPr>
          <a:xfrm>
            <a:off x="990599" y="152417"/>
            <a:ext cx="9281160" cy="1052271"/>
          </a:xfrm>
          <a:prstGeom prst="rect">
            <a:avLst/>
          </a:prstGeom>
          <a:noFill/>
        </p:spPr>
        <p:txBody>
          <a:bodyPr wrap="square" lIns="127662" tIns="63847" rIns="127662" bIns="63847" rtlCol="1">
            <a:spAutoFit/>
          </a:bodyPr>
          <a:lstStyle/>
          <a:p>
            <a:pPr algn="ctr" rtl="1"/>
            <a:r>
              <a:rPr lang="fa-IR" sz="6000" dirty="0">
                <a:ln w="18415" cmpd="sng">
                  <a:solidFill>
                    <a:sysClr val="windowText" lastClr="000000">
                      <a:alpha val="37000"/>
                    </a:sysClr>
                  </a:solidFill>
                  <a:prstDash val="solid"/>
                </a:ln>
                <a:solidFill>
                  <a:srgbClr val="FFFFFF"/>
                </a:solidFill>
                <a:effectLst>
                  <a:outerShdw blurRad="63500" dir="3600000" algn="tl" rotWithShape="0">
                    <a:srgbClr val="000000">
                      <a:alpha val="70000"/>
                    </a:srgbClr>
                  </a:outerShdw>
                </a:effectLst>
                <a:cs typeface="B Kamran" pitchFamily="2" charset="-78"/>
              </a:rPr>
              <a:t>معرفی محدوده</a:t>
            </a:r>
          </a:p>
        </p:txBody>
      </p:sp>
      <p:sp>
        <p:nvSpPr>
          <p:cNvPr id="5" name="TextBox 4"/>
          <p:cNvSpPr txBox="1"/>
          <p:nvPr/>
        </p:nvSpPr>
        <p:spPr>
          <a:xfrm>
            <a:off x="7467600" y="5528531"/>
            <a:ext cx="5029200" cy="2061830"/>
          </a:xfrm>
          <a:prstGeom prst="rect">
            <a:avLst/>
          </a:prstGeom>
          <a:noFill/>
        </p:spPr>
        <p:txBody>
          <a:bodyPr wrap="square" lIns="91171" tIns="45585" rIns="91171" bIns="45585" rtlCol="0">
            <a:spAutoFit/>
          </a:bodyPr>
          <a:lstStyle/>
          <a:p>
            <a:pPr algn="justLow" rtl="1"/>
            <a:r>
              <a:rPr lang="fa-IR" sz="3200" dirty="0">
                <a:cs typeface="B Kamran" pitchFamily="2" charset="-78"/>
              </a:rPr>
              <a:t>در این قسمت به معرفی وضعیت کلی محدوده،تاریخچه آن،موقعیت آن در شهر مشهد ونسبت به حرم مطهر به صورت تصویری و نوشتاری پرداخته شده است.</a:t>
            </a:r>
            <a:endParaRPr lang="en-US" sz="3200"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 name="Picture 1" descr="C:\DRIVE\information\UNIVERSIRY\tarahi shahri\mahdoode\ravand\back1.jpg"/>
          <p:cNvPicPr>
            <a:picLocks noChangeArrowheads="1"/>
          </p:cNvPicPr>
          <p:nvPr/>
        </p:nvPicPr>
        <p:blipFill>
          <a:blip r:embed="rId3"/>
          <a:srcRect/>
          <a:stretch>
            <a:fillRect/>
          </a:stretch>
        </p:blipFill>
        <p:spPr bwMode="auto">
          <a:xfrm>
            <a:off x="-9133" y="-29306"/>
            <a:ext cx="12801600" cy="9701784"/>
          </a:xfrm>
          <a:prstGeom prst="rect">
            <a:avLst/>
          </a:prstGeom>
          <a:noFill/>
        </p:spPr>
      </p:pic>
      <p:grpSp>
        <p:nvGrpSpPr>
          <p:cNvPr id="33" name="Group 32"/>
          <p:cNvGrpSpPr/>
          <p:nvPr/>
        </p:nvGrpSpPr>
        <p:grpSpPr>
          <a:xfrm>
            <a:off x="1600201" y="990601"/>
            <a:ext cx="11506200" cy="8633408"/>
            <a:chOff x="853441" y="213360"/>
            <a:chExt cx="12054839" cy="9519408"/>
          </a:xfrm>
        </p:grpSpPr>
        <p:pic>
          <p:nvPicPr>
            <p:cNvPr id="4098" name="Picture 2" descr="C:\Ati's Univ Projz\6th Term\Tarahi Shahri Dr Abbas\MainProj\Emam reza St\Pix\Night\DSC00094.JP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1280161" y="2303594"/>
              <a:ext cx="2453641" cy="266311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2050" name="Picture 2" descr="C:\Ati's Univ Projz\6th Term\Tarahi Shahri Dr Abbas\MainProj\Emam reza St\Pix\205SSCAM\STA40040.JP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rot="5400000" flipV="1">
              <a:off x="3633840" y="633360"/>
              <a:ext cx="3360000" cy="25200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2051" name="Picture 3" descr="C:\Ati's Univ Projz\6th Term\Tarahi Shahri Dr Abbas\MainProj\Emam reza St\Pix\205SSCAM\STA40043.JPG"/>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rot="5400000">
              <a:off x="6661200" y="633360"/>
              <a:ext cx="3360000" cy="25200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2052" name="Picture 4" descr="C:\Ati's Univ Projz\6th Term\Tarahi Shahri Dr Abbas\MainProj\Emam reza St\Pix\205SSCAM\STA40052.JPG"/>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rot="5400000">
              <a:off x="9434880" y="2553600"/>
              <a:ext cx="3360000" cy="25200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2053" name="Picture 5" descr="C:\Ati's Univ Projz\6th Term\Tarahi Shahri Dr Abbas\MainProj\Emam reza St\Pix\100DSCIM\PICT0194.JPG"/>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a:off x="2560320" y="6614160"/>
              <a:ext cx="3360000" cy="25200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2054" name="Picture 6" descr="C:\Ati's Univ Projz\6th Term\Tarahi Shahri Dr Abbas\MainProj\Emam reza St\Pix\100DSCIM\PICT0238.JPG"/>
            <p:cNvPicPr>
              <a:picLocks noChangeAspect="1" noChangeArrowheads="1"/>
            </p:cNvPicPr>
            <p:nvPr/>
          </p:nvPicPr>
          <p:blipFill>
            <a:blip r:embed="rId9" cstate="screen">
              <a:extLst>
                <a:ext uri="{28A0092B-C50C-407E-A947-70E740481C1C}">
                  <a14:useLocalDpi xmlns:a14="http://schemas.microsoft.com/office/drawing/2010/main"/>
                </a:ext>
              </a:extLst>
            </a:blip>
            <a:srcRect/>
            <a:stretch>
              <a:fillRect/>
            </a:stretch>
          </p:blipFill>
          <p:spPr bwMode="auto">
            <a:xfrm>
              <a:off x="7467600" y="6614160"/>
              <a:ext cx="3360000" cy="25200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9" name="TextBox 8"/>
            <p:cNvSpPr txBox="1"/>
            <p:nvPr/>
          </p:nvSpPr>
          <p:spPr>
            <a:xfrm>
              <a:off x="9494518" y="5606787"/>
              <a:ext cx="3413762" cy="498863"/>
            </a:xfrm>
            <a:prstGeom prst="rect">
              <a:avLst/>
            </a:prstGeom>
            <a:noFill/>
          </p:spPr>
          <p:txBody>
            <a:bodyPr wrap="square" lIns="128016" tIns="64008" rIns="128016" bIns="64008" rtlCol="1">
              <a:spAutoFit/>
            </a:bodyPr>
            <a:lstStyle/>
            <a:p>
              <a:pPr algn="ctr" rtl="1"/>
              <a:r>
                <a:rPr lang="fa-IR" sz="2100" dirty="0">
                  <a:effectLst>
                    <a:outerShdw blurRad="38100" dist="38100" dir="2700000" algn="tl">
                      <a:srgbClr val="000000">
                        <a:alpha val="43137"/>
                      </a:srgbClr>
                    </a:outerShdw>
                  </a:effectLst>
                  <a:cs typeface="B Kamran" pitchFamily="2" charset="-78"/>
                </a:rPr>
                <a:t>دکه فروش بلیط</a:t>
              </a:r>
            </a:p>
          </p:txBody>
        </p:sp>
        <p:sp>
          <p:nvSpPr>
            <p:cNvPr id="10" name="TextBox 9"/>
            <p:cNvSpPr txBox="1"/>
            <p:nvPr/>
          </p:nvSpPr>
          <p:spPr>
            <a:xfrm>
              <a:off x="853441" y="5180065"/>
              <a:ext cx="3413762" cy="498863"/>
            </a:xfrm>
            <a:prstGeom prst="rect">
              <a:avLst/>
            </a:prstGeom>
            <a:noFill/>
          </p:spPr>
          <p:txBody>
            <a:bodyPr wrap="square" lIns="128016" tIns="64008" rIns="128016" bIns="64008" rtlCol="1">
              <a:spAutoFit/>
            </a:bodyPr>
            <a:lstStyle/>
            <a:p>
              <a:pPr algn="ctr" rtl="1"/>
              <a:r>
                <a:rPr lang="fa-IR" sz="2100" dirty="0">
                  <a:effectLst>
                    <a:outerShdw blurRad="38100" dist="38100" dir="2700000" algn="tl">
                      <a:srgbClr val="000000">
                        <a:alpha val="43137"/>
                      </a:srgbClr>
                    </a:outerShdw>
                  </a:effectLst>
                  <a:cs typeface="B Kamran" pitchFamily="2" charset="-78"/>
                </a:rPr>
                <a:t>دکه نان رضوی</a:t>
              </a:r>
            </a:p>
          </p:txBody>
        </p:sp>
        <p:sp>
          <p:nvSpPr>
            <p:cNvPr id="11" name="TextBox 10"/>
            <p:cNvSpPr txBox="1"/>
            <p:nvPr/>
          </p:nvSpPr>
          <p:spPr>
            <a:xfrm>
              <a:off x="8820535" y="703719"/>
              <a:ext cx="3413762" cy="498863"/>
            </a:xfrm>
            <a:prstGeom prst="rect">
              <a:avLst/>
            </a:prstGeom>
            <a:noFill/>
          </p:spPr>
          <p:txBody>
            <a:bodyPr wrap="square" lIns="128016" tIns="64008" rIns="128016" bIns="64008" rtlCol="1">
              <a:spAutoFit/>
            </a:bodyPr>
            <a:lstStyle/>
            <a:p>
              <a:pPr algn="ctr" rtl="1"/>
              <a:r>
                <a:rPr lang="fa-IR" sz="2100" dirty="0">
                  <a:effectLst>
                    <a:outerShdw blurRad="38100" dist="38100" dir="2700000" algn="tl">
                      <a:srgbClr val="000000">
                        <a:alpha val="43137"/>
                      </a:srgbClr>
                    </a:outerShdw>
                  </a:effectLst>
                  <a:cs typeface="B Kamran" pitchFamily="2" charset="-78"/>
                </a:rPr>
                <a:t>مبلمان شهری مناسب</a:t>
              </a:r>
            </a:p>
          </p:txBody>
        </p:sp>
        <p:sp>
          <p:nvSpPr>
            <p:cNvPr id="12" name="TextBox 11"/>
            <p:cNvSpPr txBox="1"/>
            <p:nvPr/>
          </p:nvSpPr>
          <p:spPr>
            <a:xfrm>
              <a:off x="1399181" y="533401"/>
              <a:ext cx="3413762" cy="498863"/>
            </a:xfrm>
            <a:prstGeom prst="rect">
              <a:avLst/>
            </a:prstGeom>
            <a:noFill/>
          </p:spPr>
          <p:txBody>
            <a:bodyPr wrap="square" lIns="128016" tIns="64008" rIns="128016" bIns="64008" rtlCol="1">
              <a:spAutoFit/>
            </a:bodyPr>
            <a:lstStyle/>
            <a:p>
              <a:pPr algn="ctr" rtl="1"/>
              <a:r>
                <a:rPr lang="fa-IR" sz="2100" dirty="0">
                  <a:effectLst>
                    <a:outerShdw blurRad="38100" dist="38100" dir="2700000" algn="tl">
                      <a:srgbClr val="000000">
                        <a:alpha val="43137"/>
                      </a:srgbClr>
                    </a:outerShdw>
                  </a:effectLst>
                  <a:cs typeface="B Kamran" pitchFamily="2" charset="-78"/>
                </a:rPr>
                <a:t>دکه روزنامه فروشی</a:t>
              </a:r>
            </a:p>
          </p:txBody>
        </p:sp>
        <p:sp>
          <p:nvSpPr>
            <p:cNvPr id="13" name="TextBox 12"/>
            <p:cNvSpPr txBox="1"/>
            <p:nvPr/>
          </p:nvSpPr>
          <p:spPr>
            <a:xfrm>
              <a:off x="4961040" y="9233905"/>
              <a:ext cx="3413762" cy="498863"/>
            </a:xfrm>
            <a:prstGeom prst="rect">
              <a:avLst/>
            </a:prstGeom>
            <a:noFill/>
          </p:spPr>
          <p:txBody>
            <a:bodyPr wrap="square" lIns="128016" tIns="64008" rIns="128016" bIns="64008" rtlCol="1">
              <a:spAutoFit/>
            </a:bodyPr>
            <a:lstStyle/>
            <a:p>
              <a:pPr algn="ctr" rtl="1"/>
              <a:r>
                <a:rPr lang="fa-IR" sz="2100" dirty="0">
                  <a:effectLst>
                    <a:outerShdw blurRad="38100" dist="38100" dir="2700000" algn="tl">
                      <a:srgbClr val="000000">
                        <a:alpha val="43137"/>
                      </a:srgbClr>
                    </a:outerShdw>
                  </a:effectLst>
                  <a:cs typeface="B Kamran" pitchFamily="2" charset="-78"/>
                </a:rPr>
                <a:t>تامین پارکینگ</a:t>
              </a:r>
            </a:p>
          </p:txBody>
        </p:sp>
        <p:sp>
          <p:nvSpPr>
            <p:cNvPr id="14" name="Left-Right Arrow 13"/>
            <p:cNvSpPr/>
            <p:nvPr/>
          </p:nvSpPr>
          <p:spPr>
            <a:xfrm>
              <a:off x="6241200" y="7740384"/>
              <a:ext cx="853440" cy="213360"/>
            </a:xfrm>
            <a:prstGeom prst="leftRightArrow">
              <a:avLst/>
            </a:prstGeom>
          </p:spPr>
          <p:style>
            <a:lnRef idx="2">
              <a:schemeClr val="accent1">
                <a:shade val="50000"/>
              </a:schemeClr>
            </a:lnRef>
            <a:fillRef idx="1">
              <a:schemeClr val="accent1"/>
            </a:fillRef>
            <a:effectRef idx="0">
              <a:schemeClr val="accent1"/>
            </a:effectRef>
            <a:fontRef idx="minor">
              <a:schemeClr val="lt1"/>
            </a:fontRef>
          </p:style>
          <p:txBody>
            <a:bodyPr lIns="128016" tIns="64008" rIns="128016" bIns="64008" rtlCol="1" anchor="ctr"/>
            <a:lstStyle/>
            <a:p>
              <a:pPr algn="ctr"/>
              <a:endParaRPr lang="fa-IR"/>
            </a:p>
          </p:txBody>
        </p:sp>
        <p:pic>
          <p:nvPicPr>
            <p:cNvPr id="80897" name="Picture 1" descr="C:\Ati's Univ Projz\6th Term\Tarahi Shahri Dr Abbas\MainProj\Emam reza St\Mantaghe-Khali.jpg"/>
            <p:cNvPicPr>
              <a:picLocks noChangeAspect="1" noChangeArrowheads="1"/>
            </p:cNvPicPr>
            <p:nvPr/>
          </p:nvPicPr>
          <p:blipFill>
            <a:blip r:embed="rId10" cstate="screen">
              <a:clrChange>
                <a:clrFrom>
                  <a:srgbClr val="FEFEFE"/>
                </a:clrFrom>
                <a:clrTo>
                  <a:srgbClr val="FEFEFE">
                    <a:alpha val="0"/>
                  </a:srgbClr>
                </a:clrTo>
              </a:clrChange>
              <a:extLst>
                <a:ext uri="{28A0092B-C50C-407E-A947-70E740481C1C}">
                  <a14:useLocalDpi xmlns:a14="http://schemas.microsoft.com/office/drawing/2010/main"/>
                </a:ext>
              </a:extLst>
            </a:blip>
            <a:srcRect/>
            <a:stretch>
              <a:fillRect/>
            </a:stretch>
          </p:blipFill>
          <p:spPr bwMode="auto">
            <a:xfrm>
              <a:off x="5654040" y="3627121"/>
              <a:ext cx="2891213" cy="2819506"/>
            </a:xfrm>
            <a:prstGeom prst="rect">
              <a:avLst/>
            </a:prstGeom>
            <a:noFill/>
            <a:effectLst>
              <a:outerShdw blurRad="50800" dist="38100" dir="16200000" rotWithShape="0">
                <a:prstClr val="black">
                  <a:alpha val="40000"/>
                </a:prstClr>
              </a:outerShdw>
            </a:effectLst>
          </p:spPr>
        </p:pic>
        <p:cxnSp>
          <p:nvCxnSpPr>
            <p:cNvPr id="18" name="Curved Connector 17"/>
            <p:cNvCxnSpPr/>
            <p:nvPr/>
          </p:nvCxnSpPr>
          <p:spPr>
            <a:xfrm rot="10800000">
              <a:off x="3827145" y="4560570"/>
              <a:ext cx="2856652" cy="1333500"/>
            </a:xfrm>
            <a:prstGeom prst="curvedConnector3">
              <a:avLst>
                <a:gd name="adj1" fmla="val 50000"/>
              </a:avLst>
            </a:prstGeom>
            <a:ln w="6350">
              <a:prstDash val="sysDash"/>
              <a:headEnd type="none" w="med" len="med"/>
              <a:tailEnd type="arrow" w="med" len="med"/>
            </a:ln>
          </p:spPr>
          <p:style>
            <a:lnRef idx="3">
              <a:schemeClr val="dk1"/>
            </a:lnRef>
            <a:fillRef idx="0">
              <a:schemeClr val="dk1"/>
            </a:fillRef>
            <a:effectRef idx="2">
              <a:schemeClr val="dk1"/>
            </a:effectRef>
            <a:fontRef idx="minor">
              <a:schemeClr val="tx1"/>
            </a:fontRef>
          </p:style>
        </p:cxnSp>
        <p:cxnSp>
          <p:nvCxnSpPr>
            <p:cNvPr id="23" name="Curved Connector 22"/>
            <p:cNvCxnSpPr>
              <a:endCxn id="2050" idx="3"/>
            </p:cNvCxnSpPr>
            <p:nvPr/>
          </p:nvCxnSpPr>
          <p:spPr>
            <a:xfrm rot="16200000" flipV="1">
              <a:off x="5397054" y="3490148"/>
              <a:ext cx="1642913" cy="1809338"/>
            </a:xfrm>
            <a:prstGeom prst="curvedConnector3">
              <a:avLst>
                <a:gd name="adj1" fmla="val 50000"/>
              </a:avLst>
            </a:prstGeom>
            <a:ln w="6350">
              <a:prstDash val="sysDash"/>
              <a:headEnd type="none" w="med" len="med"/>
              <a:tailEnd type="arrow" w="med" len="med"/>
            </a:ln>
          </p:spPr>
          <p:style>
            <a:lnRef idx="3">
              <a:schemeClr val="dk1"/>
            </a:lnRef>
            <a:fillRef idx="0">
              <a:schemeClr val="dk1"/>
            </a:fillRef>
            <a:effectRef idx="2">
              <a:schemeClr val="dk1"/>
            </a:effectRef>
            <a:fontRef idx="minor">
              <a:schemeClr val="tx1"/>
            </a:fontRef>
          </p:style>
        </p:cxnSp>
        <p:cxnSp>
          <p:nvCxnSpPr>
            <p:cNvPr id="26" name="Shape 25"/>
            <p:cNvCxnSpPr/>
            <p:nvPr/>
          </p:nvCxnSpPr>
          <p:spPr>
            <a:xfrm flipV="1">
              <a:off x="7894320" y="3627121"/>
              <a:ext cx="533400" cy="546735"/>
            </a:xfrm>
            <a:prstGeom prst="curvedConnector2">
              <a:avLst/>
            </a:prstGeom>
            <a:ln w="6350">
              <a:prstDash val="sysDash"/>
              <a:headEnd type="none" w="med" len="med"/>
              <a:tailEnd type="arrow" w="med" len="med"/>
            </a:ln>
          </p:spPr>
          <p:style>
            <a:lnRef idx="3">
              <a:schemeClr val="dk1"/>
            </a:lnRef>
            <a:fillRef idx="0">
              <a:schemeClr val="dk1"/>
            </a:fillRef>
            <a:effectRef idx="2">
              <a:schemeClr val="dk1"/>
            </a:effectRef>
            <a:fontRef idx="minor">
              <a:schemeClr val="tx1"/>
            </a:fontRef>
          </p:style>
        </p:cxnSp>
        <p:cxnSp>
          <p:nvCxnSpPr>
            <p:cNvPr id="29" name="Shape 28"/>
            <p:cNvCxnSpPr/>
            <p:nvPr/>
          </p:nvCxnSpPr>
          <p:spPr>
            <a:xfrm rot="5400000" flipH="1" flipV="1">
              <a:off x="8481060" y="3571492"/>
              <a:ext cx="424432" cy="2029208"/>
            </a:xfrm>
            <a:prstGeom prst="curvedConnector4">
              <a:avLst>
                <a:gd name="adj1" fmla="val -75404"/>
                <a:gd name="adj2" fmla="val 50385"/>
              </a:avLst>
            </a:prstGeom>
            <a:ln w="6350">
              <a:prstDash val="sysDash"/>
              <a:headEnd type="none" w="med" len="med"/>
              <a:tailEnd type="arrow" w="med" len="med"/>
            </a:ln>
          </p:spPr>
          <p:style>
            <a:lnRef idx="3">
              <a:schemeClr val="dk1"/>
            </a:lnRef>
            <a:fillRef idx="0">
              <a:schemeClr val="dk1"/>
            </a:fillRef>
            <a:effectRef idx="2">
              <a:schemeClr val="dk1"/>
            </a:effectRef>
            <a:fontRef idx="minor">
              <a:schemeClr val="tx1"/>
            </a:fontRef>
          </p:style>
        </p:cxnSp>
        <p:sp>
          <p:nvSpPr>
            <p:cNvPr id="30" name="Rounded Rectangle 29"/>
            <p:cNvSpPr/>
            <p:nvPr/>
          </p:nvSpPr>
          <p:spPr>
            <a:xfrm rot="17990934">
              <a:off x="7923896" y="4335853"/>
              <a:ext cx="106680" cy="213360"/>
            </a:xfrm>
            <a:prstGeom prst="roundRect">
              <a:avLst/>
            </a:prstGeom>
          </p:spPr>
          <p:style>
            <a:lnRef idx="0">
              <a:schemeClr val="dk1"/>
            </a:lnRef>
            <a:fillRef idx="3">
              <a:schemeClr val="dk1"/>
            </a:fillRef>
            <a:effectRef idx="3">
              <a:schemeClr val="dk1"/>
            </a:effectRef>
            <a:fontRef idx="minor">
              <a:schemeClr val="lt1"/>
            </a:fontRef>
          </p:style>
          <p:txBody>
            <a:bodyPr lIns="128016" tIns="64008" rIns="128016" bIns="64008" rtlCol="1" anchor="ctr"/>
            <a:lstStyle/>
            <a:p>
              <a:pPr algn="ctr"/>
              <a:endParaRPr lang="fa-IR"/>
            </a:p>
          </p:txBody>
        </p:sp>
        <p:sp>
          <p:nvSpPr>
            <p:cNvPr id="31" name="Rounded Rectangle 30"/>
            <p:cNvSpPr/>
            <p:nvPr/>
          </p:nvSpPr>
          <p:spPr>
            <a:xfrm rot="1980000">
              <a:off x="7006466" y="5357436"/>
              <a:ext cx="64007" cy="640080"/>
            </a:xfrm>
            <a:prstGeom prst="roundRect">
              <a:avLst/>
            </a:prstGeom>
          </p:spPr>
          <p:style>
            <a:lnRef idx="0">
              <a:schemeClr val="dk1"/>
            </a:lnRef>
            <a:fillRef idx="3">
              <a:schemeClr val="dk1"/>
            </a:fillRef>
            <a:effectRef idx="3">
              <a:schemeClr val="dk1"/>
            </a:effectRef>
            <a:fontRef idx="minor">
              <a:schemeClr val="lt1"/>
            </a:fontRef>
          </p:style>
          <p:txBody>
            <a:bodyPr lIns="128016" tIns="64008" rIns="128016" bIns="64008" rtlCol="1" anchor="ctr"/>
            <a:lstStyle/>
            <a:p>
              <a:pPr algn="ctr"/>
              <a:endParaRPr lang="fa-IR"/>
            </a:p>
          </p:txBody>
        </p:sp>
        <p:sp>
          <p:nvSpPr>
            <p:cNvPr id="47" name="Freeform 46"/>
            <p:cNvSpPr/>
            <p:nvPr/>
          </p:nvSpPr>
          <p:spPr>
            <a:xfrm>
              <a:off x="5999557" y="5884915"/>
              <a:ext cx="917130" cy="1089092"/>
            </a:xfrm>
            <a:custGeom>
              <a:avLst/>
              <a:gdLst>
                <a:gd name="connsiteX0" fmla="*/ 655093 w 655093"/>
                <a:gd name="connsiteY0" fmla="*/ 0 h 777923"/>
                <a:gd name="connsiteX1" fmla="*/ 464024 w 655093"/>
                <a:gd name="connsiteY1" fmla="*/ 559559 h 777923"/>
                <a:gd name="connsiteX2" fmla="*/ 0 w 655093"/>
                <a:gd name="connsiteY2" fmla="*/ 777923 h 777923"/>
              </a:gdLst>
              <a:ahLst/>
              <a:cxnLst>
                <a:cxn ang="0">
                  <a:pos x="connsiteX0" y="connsiteY0"/>
                </a:cxn>
                <a:cxn ang="0">
                  <a:pos x="connsiteX1" y="connsiteY1"/>
                </a:cxn>
                <a:cxn ang="0">
                  <a:pos x="connsiteX2" y="connsiteY2"/>
                </a:cxn>
              </a:cxnLst>
              <a:rect l="l" t="t" r="r" b="b"/>
              <a:pathLst>
                <a:path w="655093" h="777923">
                  <a:moveTo>
                    <a:pt x="655093" y="0"/>
                  </a:moveTo>
                  <a:cubicBezTo>
                    <a:pt x="614149" y="214952"/>
                    <a:pt x="573206" y="429905"/>
                    <a:pt x="464024" y="559559"/>
                  </a:cubicBezTo>
                  <a:cubicBezTo>
                    <a:pt x="354842" y="689213"/>
                    <a:pt x="177421" y="733568"/>
                    <a:pt x="0" y="777923"/>
                  </a:cubicBezTo>
                </a:path>
              </a:pathLst>
            </a:custGeom>
            <a:ln w="6350">
              <a:prstDash val="sysDash"/>
              <a:headEnd type="none" w="med" len="med"/>
              <a:tailEnd type="arrow" w="med" len="med"/>
            </a:ln>
          </p:spPr>
          <p:style>
            <a:lnRef idx="3">
              <a:schemeClr val="dk1"/>
            </a:lnRef>
            <a:fillRef idx="0">
              <a:schemeClr val="dk1"/>
            </a:fillRef>
            <a:effectRef idx="2">
              <a:schemeClr val="dk1"/>
            </a:effectRef>
            <a:fontRef idx="minor">
              <a:schemeClr val="tx1"/>
            </a:fontRef>
          </p:style>
          <p:txBody>
            <a:bodyPr lIns="128016" tIns="64008" rIns="128016" bIns="64008" rtlCol="1" anchor="ctr"/>
            <a:lstStyle/>
            <a:p>
              <a:pPr algn="ctr"/>
              <a:endParaRPr lang="fa-IR"/>
            </a:p>
          </p:txBody>
        </p:sp>
        <p:sp>
          <p:nvSpPr>
            <p:cNvPr id="48" name="Freeform 47"/>
            <p:cNvSpPr/>
            <p:nvPr/>
          </p:nvSpPr>
          <p:spPr>
            <a:xfrm>
              <a:off x="8024885" y="4490114"/>
              <a:ext cx="821594" cy="2044434"/>
            </a:xfrm>
            <a:custGeom>
              <a:avLst/>
              <a:gdLst>
                <a:gd name="connsiteX0" fmla="*/ 0 w 586853"/>
                <a:gd name="connsiteY0" fmla="*/ 0 h 1460310"/>
                <a:gd name="connsiteX1" fmla="*/ 477671 w 586853"/>
                <a:gd name="connsiteY1" fmla="*/ 614149 h 1460310"/>
                <a:gd name="connsiteX2" fmla="*/ 586853 w 586853"/>
                <a:gd name="connsiteY2" fmla="*/ 1446663 h 1460310"/>
                <a:gd name="connsiteX3" fmla="*/ 586853 w 586853"/>
                <a:gd name="connsiteY3" fmla="*/ 1446663 h 1460310"/>
                <a:gd name="connsiteX4" fmla="*/ 586853 w 586853"/>
                <a:gd name="connsiteY4" fmla="*/ 1460310 h 14603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6853" h="1460310">
                  <a:moveTo>
                    <a:pt x="0" y="0"/>
                  </a:moveTo>
                  <a:cubicBezTo>
                    <a:pt x="189931" y="186519"/>
                    <a:pt x="379862" y="373039"/>
                    <a:pt x="477671" y="614149"/>
                  </a:cubicBezTo>
                  <a:cubicBezTo>
                    <a:pt x="575480" y="855259"/>
                    <a:pt x="586853" y="1446663"/>
                    <a:pt x="586853" y="1446663"/>
                  </a:cubicBezTo>
                  <a:lnTo>
                    <a:pt x="586853" y="1446663"/>
                  </a:lnTo>
                  <a:lnTo>
                    <a:pt x="586853" y="1460310"/>
                  </a:lnTo>
                </a:path>
              </a:pathLst>
            </a:custGeom>
            <a:ln w="6350">
              <a:prstDash val="sysDash"/>
              <a:headEnd type="none" w="med" len="med"/>
              <a:tailEnd type="arrow" w="med" len="med"/>
            </a:ln>
          </p:spPr>
          <p:style>
            <a:lnRef idx="3">
              <a:schemeClr val="dk1"/>
            </a:lnRef>
            <a:fillRef idx="0">
              <a:schemeClr val="dk1"/>
            </a:fillRef>
            <a:effectRef idx="2">
              <a:schemeClr val="dk1"/>
            </a:effectRef>
            <a:fontRef idx="minor">
              <a:schemeClr val="tx1"/>
            </a:fontRef>
          </p:style>
          <p:txBody>
            <a:bodyPr lIns="128016" tIns="64008" rIns="128016" bIns="64008" rtlCol="1" anchor="ctr"/>
            <a:lstStyle/>
            <a:p>
              <a:pPr algn="ctr"/>
              <a:endParaRPr lang="fa-IR"/>
            </a:p>
          </p:txBody>
        </p:sp>
        <p:pic>
          <p:nvPicPr>
            <p:cNvPr id="6" name="Picture 5" descr="C:\Users\Ati\Desktop\ati.jpg"/>
            <p:cNvPicPr>
              <a:picLocks noChangeAspect="1" noChangeArrowheads="1"/>
            </p:cNvPicPr>
            <p:nvPr/>
          </p:nvPicPr>
          <p:blipFill>
            <a:blip r:embed="rId11"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rot="6585975">
              <a:off x="7032356" y="5139593"/>
              <a:ext cx="178053" cy="204761"/>
            </a:xfrm>
            <a:prstGeom prst="rect">
              <a:avLst/>
            </a:prstGeom>
            <a:noFill/>
          </p:spPr>
        </p:pic>
        <p:pic>
          <p:nvPicPr>
            <p:cNvPr id="38" name="Picture 37" descr="C:\Users\Ati\Desktop\ati.jpg"/>
            <p:cNvPicPr>
              <a:picLocks noChangeAspect="1" noChangeArrowheads="1"/>
            </p:cNvPicPr>
            <p:nvPr/>
          </p:nvPicPr>
          <p:blipFill>
            <a:blip r:embed="rId11"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rot="17510643">
              <a:off x="7607334" y="4654159"/>
              <a:ext cx="178053" cy="204761"/>
            </a:xfrm>
            <a:prstGeom prst="rect">
              <a:avLst/>
            </a:prstGeom>
            <a:noFill/>
          </p:spPr>
        </p:pic>
        <p:pic>
          <p:nvPicPr>
            <p:cNvPr id="39" name="Picture 38" descr="C:\Users\Ati\Desktop\ati.jpg"/>
            <p:cNvPicPr>
              <a:picLocks noChangeAspect="1" noChangeArrowheads="1"/>
            </p:cNvPicPr>
            <p:nvPr/>
          </p:nvPicPr>
          <p:blipFill>
            <a:blip r:embed="rId11"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rot="7991979">
              <a:off x="7775997" y="4092843"/>
              <a:ext cx="178053" cy="204761"/>
            </a:xfrm>
            <a:prstGeom prst="rect">
              <a:avLst/>
            </a:prstGeom>
            <a:noFill/>
          </p:spPr>
        </p:pic>
        <p:pic>
          <p:nvPicPr>
            <p:cNvPr id="40" name="Picture 39" descr="C:\Users\Ati\Desktop\ati.jpg"/>
            <p:cNvPicPr>
              <a:picLocks noChangeAspect="1" noChangeArrowheads="1"/>
            </p:cNvPicPr>
            <p:nvPr/>
          </p:nvPicPr>
          <p:blipFill>
            <a:blip r:embed="rId11"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rot="18503758">
              <a:off x="6641467" y="5766872"/>
              <a:ext cx="178053" cy="204761"/>
            </a:xfrm>
            <a:prstGeom prst="rect">
              <a:avLst/>
            </a:prstGeom>
            <a:noFill/>
          </p:spPr>
        </p:pic>
        <p:pic>
          <p:nvPicPr>
            <p:cNvPr id="52" name="Picture 51" descr="C:\Users\Ati\Desktop\ati.jpg"/>
            <p:cNvPicPr>
              <a:picLocks noChangeAspect="1" noChangeArrowheads="1"/>
            </p:cNvPicPr>
            <p:nvPr/>
          </p:nvPicPr>
          <p:blipFill>
            <a:blip r:embed="rId11"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rot="17982661">
              <a:off x="7125794" y="5298815"/>
              <a:ext cx="178053" cy="204761"/>
            </a:xfrm>
            <a:prstGeom prst="rect">
              <a:avLst/>
            </a:prstGeom>
            <a:noFill/>
          </p:spPr>
        </p:pic>
        <p:pic>
          <p:nvPicPr>
            <p:cNvPr id="53" name="Picture 52" descr="C:\Users\Ati\Desktop\ati.jpg"/>
            <p:cNvPicPr>
              <a:picLocks noChangeAspect="1" noChangeArrowheads="1"/>
            </p:cNvPicPr>
            <p:nvPr/>
          </p:nvPicPr>
          <p:blipFill>
            <a:blip r:embed="rId12"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rot="1740387">
              <a:off x="7990947" y="4388929"/>
              <a:ext cx="192790" cy="221708"/>
            </a:xfrm>
            <a:prstGeom prst="rect">
              <a:avLst/>
            </a:prstGeom>
            <a:noFill/>
          </p:spPr>
        </p:pic>
      </p:grpSp>
      <p:sp>
        <p:nvSpPr>
          <p:cNvPr id="34" name="TextBox 33"/>
          <p:cNvSpPr txBox="1"/>
          <p:nvPr/>
        </p:nvSpPr>
        <p:spPr>
          <a:xfrm>
            <a:off x="3200400" y="304801"/>
            <a:ext cx="9281160" cy="713759"/>
          </a:xfrm>
          <a:prstGeom prst="rect">
            <a:avLst/>
          </a:prstGeom>
          <a:noFill/>
        </p:spPr>
        <p:txBody>
          <a:bodyPr wrap="square" lIns="127708" tIns="63868" rIns="127708" bIns="63868" rtlCol="1">
            <a:spAutoFit/>
          </a:bodyPr>
          <a:lstStyle/>
          <a:p>
            <a:pPr algn="r" rtl="1"/>
            <a:r>
              <a:rPr lang="fa-IR" sz="3800" b="1" dirty="0">
                <a:effectLst>
                  <a:glow rad="101600">
                    <a:schemeClr val="bg1">
                      <a:lumMod val="75000"/>
                      <a:alpha val="40000"/>
                    </a:schemeClr>
                  </a:glow>
                  <a:outerShdw blurRad="50800" dist="38100" dir="5400000" algn="t" rotWithShape="0">
                    <a:prstClr val="black">
                      <a:alpha val="40000"/>
                    </a:prstClr>
                  </a:outerShdw>
                </a:effectLst>
                <a:cs typeface="B Kamran" pitchFamily="2" charset="-78"/>
              </a:rPr>
              <a:t>ایجاد کاربری های خدماتی(عملکردی)</a:t>
            </a:r>
          </a:p>
        </p:txBody>
      </p:sp>
      <p:sp>
        <p:nvSpPr>
          <p:cNvPr id="35" name="TextBox 34"/>
          <p:cNvSpPr txBox="1"/>
          <p:nvPr/>
        </p:nvSpPr>
        <p:spPr>
          <a:xfrm rot="18324350">
            <a:off x="7229407" y="4433224"/>
            <a:ext cx="2362200" cy="307516"/>
          </a:xfrm>
          <a:prstGeom prst="rect">
            <a:avLst/>
          </a:prstGeom>
          <a:noFill/>
        </p:spPr>
        <p:txBody>
          <a:bodyPr wrap="square" lIns="91182" tIns="45591" rIns="91182" bIns="45591" rtlCol="0">
            <a:spAutoFit/>
          </a:bodyPr>
          <a:lstStyle/>
          <a:p>
            <a:r>
              <a:rPr lang="fa-IR" sz="1400" dirty="0">
                <a:cs typeface="2  Tabassom" pitchFamily="2" charset="-78"/>
              </a:rPr>
              <a:t>بلوار امام رضا</a:t>
            </a:r>
            <a:endParaRPr lang="en-US" sz="1400" dirty="0">
              <a:cs typeface="2  Tabassom" pitchFamily="2" charset="-78"/>
            </a:endParaRPr>
          </a:p>
        </p:txBody>
      </p:sp>
      <p:sp>
        <p:nvSpPr>
          <p:cNvPr id="36" name="TextBox 35"/>
          <p:cNvSpPr txBox="1"/>
          <p:nvPr/>
        </p:nvSpPr>
        <p:spPr>
          <a:xfrm rot="2909202">
            <a:off x="6688120" y="6448048"/>
            <a:ext cx="1115601" cy="307516"/>
          </a:xfrm>
          <a:prstGeom prst="rect">
            <a:avLst/>
          </a:prstGeom>
          <a:noFill/>
        </p:spPr>
        <p:txBody>
          <a:bodyPr wrap="square" lIns="91182" tIns="45591" rIns="91182" bIns="45591" rtlCol="0">
            <a:spAutoFit/>
          </a:bodyPr>
          <a:lstStyle/>
          <a:p>
            <a:r>
              <a:rPr lang="fa-IR" sz="1400" dirty="0">
                <a:cs typeface="2  Tabassom" pitchFamily="2" charset="-78"/>
              </a:rPr>
              <a:t>میدان برق</a:t>
            </a:r>
            <a:endParaRPr lang="en-US" sz="1400" dirty="0">
              <a:cs typeface="2  Tabassom" pitchFamily="2" charset="-78"/>
            </a:endParaRPr>
          </a:p>
        </p:txBody>
      </p:sp>
      <p:sp>
        <p:nvSpPr>
          <p:cNvPr id="37" name="TextBox 36"/>
          <p:cNvSpPr txBox="1"/>
          <p:nvPr/>
        </p:nvSpPr>
        <p:spPr>
          <a:xfrm rot="3033256">
            <a:off x="5956279" y="6186003"/>
            <a:ext cx="2075776" cy="307516"/>
          </a:xfrm>
          <a:prstGeom prst="rect">
            <a:avLst/>
          </a:prstGeom>
          <a:noFill/>
        </p:spPr>
        <p:txBody>
          <a:bodyPr wrap="square" lIns="91182" tIns="45591" rIns="91182" bIns="45591" rtlCol="0">
            <a:spAutoFit/>
          </a:bodyPr>
          <a:lstStyle/>
          <a:p>
            <a:r>
              <a:rPr lang="fa-IR" sz="1400" dirty="0">
                <a:cs typeface="2  Tabassom" pitchFamily="2" charset="-78"/>
              </a:rPr>
              <a:t>خیابان بهار</a:t>
            </a:r>
            <a:endParaRPr lang="en-US" sz="1400" dirty="0">
              <a:cs typeface="2  Tabassom" pitchFamily="2" charset="-78"/>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Picture 1" descr="C:\DRIVE\information\UNIVERSIRY\tarahi shahri\mahdoode\ravand\back1.jpg"/>
          <p:cNvPicPr>
            <a:picLocks noChangeArrowheads="1"/>
          </p:cNvPicPr>
          <p:nvPr/>
        </p:nvPicPr>
        <p:blipFill>
          <a:blip r:embed="rId3"/>
          <a:srcRect/>
          <a:stretch>
            <a:fillRect/>
          </a:stretch>
        </p:blipFill>
        <p:spPr bwMode="auto">
          <a:xfrm>
            <a:off x="-9133" y="-29306"/>
            <a:ext cx="12801600" cy="9701784"/>
          </a:xfrm>
          <a:prstGeom prst="rect">
            <a:avLst/>
          </a:prstGeom>
          <a:noFill/>
        </p:spPr>
      </p:pic>
      <p:grpSp>
        <p:nvGrpSpPr>
          <p:cNvPr id="25" name="Group 24"/>
          <p:cNvGrpSpPr/>
          <p:nvPr/>
        </p:nvGrpSpPr>
        <p:grpSpPr>
          <a:xfrm>
            <a:off x="1752600" y="1371600"/>
            <a:ext cx="10668000" cy="7884479"/>
            <a:chOff x="1066800" y="320040"/>
            <a:chExt cx="11716600" cy="9240840"/>
          </a:xfrm>
        </p:grpSpPr>
        <p:pic>
          <p:nvPicPr>
            <p:cNvPr id="1028" name="Picture 4" descr="C:\Ati's Univ Projz\6th Term\Tarahi Shahri Dr Abbas\MainProj\Emam reza St\Mantaghe-Khali.jpg"/>
            <p:cNvPicPr>
              <a:picLocks noChangeAspect="1" noChangeArrowheads="1"/>
            </p:cNvPicPr>
            <p:nvPr/>
          </p:nvPicPr>
          <p:blipFill>
            <a:blip r:embed="rId4" cstate="screen">
              <a:clrChange>
                <a:clrFrom>
                  <a:srgbClr val="FFFFDD"/>
                </a:clrFrom>
                <a:clrTo>
                  <a:srgbClr val="FFFFDD">
                    <a:alpha val="0"/>
                  </a:srgbClr>
                </a:clrTo>
              </a:clrChange>
              <a:extLst>
                <a:ext uri="{28A0092B-C50C-407E-A947-70E740481C1C}">
                  <a14:useLocalDpi xmlns:a14="http://schemas.microsoft.com/office/drawing/2010/main"/>
                </a:ext>
              </a:extLst>
            </a:blip>
            <a:srcRect/>
            <a:stretch>
              <a:fillRect/>
            </a:stretch>
          </p:blipFill>
          <p:spPr bwMode="auto">
            <a:xfrm>
              <a:off x="3093720" y="1920240"/>
              <a:ext cx="6507480" cy="6130488"/>
            </a:xfrm>
            <a:prstGeom prst="rect">
              <a:avLst/>
            </a:prstGeom>
            <a:noFill/>
            <a:ln>
              <a:noFill/>
            </a:ln>
            <a:effectLst>
              <a:outerShdw blurRad="127000" dist="38100" dir="3720000" algn="ctr">
                <a:srgbClr val="000000">
                  <a:alpha val="45000"/>
                </a:srgbClr>
              </a:outerShdw>
            </a:effectLst>
            <a:scene3d>
              <a:camera prst="perspectiveFront" fov="2700000">
                <a:rot lat="21000000" lon="1200000" rev="21000000"/>
              </a:camera>
              <a:lightRig rig="chilly" dir="t"/>
            </a:scene3d>
            <a:sp3d prstMaterial="translucentPowder">
              <a:bevelT w="203200" h="50800" prst="softRound"/>
            </a:sp3d>
          </p:spPr>
        </p:pic>
        <p:pic>
          <p:nvPicPr>
            <p:cNvPr id="3074" name="Picture 2" descr="C:\Ati's Univ Projz\6th Term\Tarahi Shahri Dr Abbas\MainProj\Emam reza St\Pix\100DSCIM\PICT0272.JPG"/>
            <p:cNvPicPr>
              <a:picLocks noChangeAspect="1" noChangeArrowheads="1"/>
            </p:cNvPicPr>
            <p:nvPr/>
          </p:nvPicPr>
          <p:blipFill>
            <a:blip r:embed="rId5" cstate="print"/>
            <a:srcRect/>
            <a:stretch>
              <a:fillRect/>
            </a:stretch>
          </p:blipFill>
          <p:spPr bwMode="auto">
            <a:xfrm>
              <a:off x="1066800" y="4907280"/>
              <a:ext cx="3360000" cy="2520000"/>
            </a:xfrm>
            <a:prstGeom prst="rect">
              <a:avLst/>
            </a:prstGeom>
            <a:noFill/>
            <a:ln w="28575">
              <a:solidFill>
                <a:srgbClr val="F8AB6C"/>
              </a:solidFill>
            </a:ln>
          </p:spPr>
        </p:pic>
        <p:pic>
          <p:nvPicPr>
            <p:cNvPr id="3075" name="Picture 3" descr="C:\Ati's Univ Projz\6th Term\Tarahi Shahri Dr Abbas\MainProj\Emam reza St\Pix\100DSCIM\PICT0247.JPG"/>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5013960" y="320040"/>
              <a:ext cx="3360000" cy="2520000"/>
            </a:xfrm>
            <a:prstGeom prst="rect">
              <a:avLst/>
            </a:prstGeom>
            <a:noFill/>
            <a:ln w="28575">
              <a:solidFill>
                <a:srgbClr val="0070C0"/>
              </a:solidFill>
            </a:ln>
          </p:spPr>
        </p:pic>
        <p:pic>
          <p:nvPicPr>
            <p:cNvPr id="3076" name="Picture 4" descr="C:\Ati's Univ Projz\6th Term\Tarahi Shahri Dr Abbas\MainProj\Emam reza St\Pix\100DSCIM\PICT0236.JPG"/>
            <p:cNvPicPr>
              <a:picLocks noChangeAspect="1" noChangeArrowheads="1"/>
            </p:cNvPicPr>
            <p:nvPr/>
          </p:nvPicPr>
          <p:blipFill>
            <a:blip r:embed="rId7" cstate="print"/>
            <a:srcRect/>
            <a:stretch>
              <a:fillRect/>
            </a:stretch>
          </p:blipFill>
          <p:spPr bwMode="auto">
            <a:xfrm rot="16200000">
              <a:off x="8392160" y="5120641"/>
              <a:ext cx="3698240" cy="2773680"/>
            </a:xfrm>
            <a:prstGeom prst="rect">
              <a:avLst/>
            </a:prstGeom>
            <a:noFill/>
            <a:ln w="28575">
              <a:solidFill>
                <a:schemeClr val="accent4">
                  <a:lumMod val="60000"/>
                  <a:lumOff val="40000"/>
                </a:schemeClr>
              </a:solidFill>
            </a:ln>
          </p:spPr>
        </p:pic>
        <p:pic>
          <p:nvPicPr>
            <p:cNvPr id="3077" name="Picture 5" descr="C:\Ati's Univ Projz\6th Term\Tarahi Shahri Dr Abbas\MainProj\Emam reza St\Pix\100DSCIM\PICT0274.JPG"/>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a:off x="9423400" y="1280160"/>
              <a:ext cx="3360000" cy="2520000"/>
            </a:xfrm>
            <a:prstGeom prst="rect">
              <a:avLst/>
            </a:prstGeom>
            <a:noFill/>
            <a:ln w="28575">
              <a:solidFill>
                <a:srgbClr val="B2CB7F"/>
              </a:solidFill>
            </a:ln>
          </p:spPr>
        </p:pic>
        <p:pic>
          <p:nvPicPr>
            <p:cNvPr id="1026" name="Picture 2" descr="C:\Ati's Univ Projz\6th Term\Tarahi Shahri Dr Abbas\MainProj\Emam reza St\239CANON\IMG_1042.JPG"/>
            <p:cNvPicPr>
              <a:picLocks noChangeAspect="1" noChangeArrowheads="1"/>
            </p:cNvPicPr>
            <p:nvPr/>
          </p:nvPicPr>
          <p:blipFill>
            <a:blip r:embed="rId9" cstate="print"/>
            <a:srcRect/>
            <a:stretch>
              <a:fillRect/>
            </a:stretch>
          </p:blipFill>
          <p:spPr bwMode="auto">
            <a:xfrm>
              <a:off x="5280956" y="7040880"/>
              <a:ext cx="3360125" cy="2520000"/>
            </a:xfrm>
            <a:prstGeom prst="rect">
              <a:avLst/>
            </a:prstGeom>
            <a:noFill/>
            <a:ln w="28575">
              <a:solidFill>
                <a:schemeClr val="bg2">
                  <a:lumMod val="25000"/>
                </a:schemeClr>
              </a:solidFill>
            </a:ln>
          </p:spPr>
        </p:pic>
        <p:pic>
          <p:nvPicPr>
            <p:cNvPr id="1027" name="Picture 3" descr="C:\Ati's Univ Projz\6th Term\Tarahi Shahri Dr Abbas\MainProj\Emam reza St\238CANON\IMG_1014.JPG"/>
            <p:cNvPicPr>
              <a:picLocks noChangeAspect="1" noChangeArrowheads="1"/>
            </p:cNvPicPr>
            <p:nvPr/>
          </p:nvPicPr>
          <p:blipFill>
            <a:blip r:embed="rId10" cstate="print"/>
            <a:srcRect/>
            <a:stretch>
              <a:fillRect/>
            </a:stretch>
          </p:blipFill>
          <p:spPr bwMode="auto">
            <a:xfrm>
              <a:off x="1706880" y="888991"/>
              <a:ext cx="2667000" cy="3556130"/>
            </a:xfrm>
            <a:prstGeom prst="rect">
              <a:avLst/>
            </a:prstGeom>
            <a:noFill/>
            <a:ln w="28575">
              <a:solidFill>
                <a:srgbClr val="C00000"/>
              </a:solidFill>
            </a:ln>
          </p:spPr>
        </p:pic>
        <p:sp>
          <p:nvSpPr>
            <p:cNvPr id="10" name="Oval 9"/>
            <p:cNvSpPr/>
            <p:nvPr/>
          </p:nvSpPr>
          <p:spPr>
            <a:xfrm>
              <a:off x="6445984" y="5257442"/>
              <a:ext cx="106680" cy="106680"/>
            </a:xfrm>
            <a:prstGeom prst="ellipse">
              <a:avLst/>
            </a:prstGeom>
          </p:spPr>
          <p:style>
            <a:lnRef idx="0">
              <a:schemeClr val="accent2"/>
            </a:lnRef>
            <a:fillRef idx="3">
              <a:schemeClr val="accent2"/>
            </a:fillRef>
            <a:effectRef idx="3">
              <a:schemeClr val="accent2"/>
            </a:effectRef>
            <a:fontRef idx="minor">
              <a:schemeClr val="lt1"/>
            </a:fontRef>
          </p:style>
          <p:txBody>
            <a:bodyPr lIns="128016" tIns="64008" rIns="128016" bIns="64008" rtlCol="1" anchor="ctr"/>
            <a:lstStyle/>
            <a:p>
              <a:pPr algn="ctr"/>
              <a:endParaRPr lang="fa-IR"/>
            </a:p>
          </p:txBody>
        </p:sp>
        <p:cxnSp>
          <p:nvCxnSpPr>
            <p:cNvPr id="11" name="Curved Connector 10"/>
            <p:cNvCxnSpPr>
              <a:stCxn id="10" idx="1"/>
            </p:cNvCxnSpPr>
            <p:nvPr/>
          </p:nvCxnSpPr>
          <p:spPr>
            <a:xfrm rot="16200000" flipV="1">
              <a:off x="4594773" y="3406230"/>
              <a:ext cx="1432585" cy="2301086"/>
            </a:xfrm>
            <a:prstGeom prst="curvedConnector2">
              <a:avLst/>
            </a:prstGeom>
            <a:ln w="19050">
              <a:headEnd type="none" w="med" len="med"/>
              <a:tailEnd type="arrow" w="med" len="med"/>
            </a:ln>
          </p:spPr>
          <p:style>
            <a:lnRef idx="3">
              <a:schemeClr val="accent2"/>
            </a:lnRef>
            <a:fillRef idx="0">
              <a:schemeClr val="accent2"/>
            </a:fillRef>
            <a:effectRef idx="2">
              <a:schemeClr val="accent2"/>
            </a:effectRef>
            <a:fontRef idx="minor">
              <a:schemeClr val="tx1"/>
            </a:fontRef>
          </p:style>
        </p:cxnSp>
        <p:sp>
          <p:nvSpPr>
            <p:cNvPr id="13" name="Oval 12"/>
            <p:cNvSpPr/>
            <p:nvPr/>
          </p:nvSpPr>
          <p:spPr>
            <a:xfrm>
              <a:off x="8321040" y="3676995"/>
              <a:ext cx="106680" cy="106680"/>
            </a:xfrm>
            <a:prstGeom prst="ellipse">
              <a:avLst/>
            </a:prstGeom>
          </p:spPr>
          <p:style>
            <a:lnRef idx="0">
              <a:schemeClr val="accent3"/>
            </a:lnRef>
            <a:fillRef idx="3">
              <a:schemeClr val="accent3"/>
            </a:fillRef>
            <a:effectRef idx="3">
              <a:schemeClr val="accent3"/>
            </a:effectRef>
            <a:fontRef idx="minor">
              <a:schemeClr val="lt1"/>
            </a:fontRef>
          </p:style>
          <p:txBody>
            <a:bodyPr lIns="128016" tIns="64008" rIns="128016" bIns="64008" rtlCol="1" anchor="ctr"/>
            <a:lstStyle/>
            <a:p>
              <a:pPr algn="ctr"/>
              <a:endParaRPr lang="fa-IR"/>
            </a:p>
          </p:txBody>
        </p:sp>
        <p:sp>
          <p:nvSpPr>
            <p:cNvPr id="14" name="Oval 13"/>
            <p:cNvSpPr/>
            <p:nvPr/>
          </p:nvSpPr>
          <p:spPr>
            <a:xfrm>
              <a:off x="8804565" y="2987040"/>
              <a:ext cx="106680" cy="106680"/>
            </a:xfrm>
            <a:prstGeom prst="ellipse">
              <a:avLst/>
            </a:prstGeom>
          </p:spPr>
          <p:style>
            <a:lnRef idx="0">
              <a:schemeClr val="accent1"/>
            </a:lnRef>
            <a:fillRef idx="3">
              <a:schemeClr val="accent1"/>
            </a:fillRef>
            <a:effectRef idx="3">
              <a:schemeClr val="accent1"/>
            </a:effectRef>
            <a:fontRef idx="minor">
              <a:schemeClr val="lt1"/>
            </a:fontRef>
          </p:style>
          <p:txBody>
            <a:bodyPr lIns="128016" tIns="64008" rIns="128016" bIns="64008" rtlCol="1" anchor="ctr"/>
            <a:lstStyle/>
            <a:p>
              <a:pPr algn="ctr"/>
              <a:endParaRPr lang="fa-IR"/>
            </a:p>
          </p:txBody>
        </p:sp>
        <p:sp>
          <p:nvSpPr>
            <p:cNvPr id="15" name="Oval 14"/>
            <p:cNvSpPr/>
            <p:nvPr/>
          </p:nvSpPr>
          <p:spPr>
            <a:xfrm>
              <a:off x="7180810" y="4907280"/>
              <a:ext cx="106680" cy="106680"/>
            </a:xfrm>
            <a:prstGeom prst="ellipse">
              <a:avLst/>
            </a:prstGeom>
          </p:spPr>
          <p:style>
            <a:lnRef idx="0">
              <a:schemeClr val="accent4"/>
            </a:lnRef>
            <a:fillRef idx="3">
              <a:schemeClr val="accent4"/>
            </a:fillRef>
            <a:effectRef idx="3">
              <a:schemeClr val="accent4"/>
            </a:effectRef>
            <a:fontRef idx="minor">
              <a:schemeClr val="lt1"/>
            </a:fontRef>
          </p:style>
          <p:txBody>
            <a:bodyPr lIns="128016" tIns="64008" rIns="128016" bIns="64008" rtlCol="1" anchor="ctr"/>
            <a:lstStyle/>
            <a:p>
              <a:pPr algn="ctr"/>
              <a:endParaRPr lang="fa-IR"/>
            </a:p>
          </p:txBody>
        </p:sp>
        <p:sp>
          <p:nvSpPr>
            <p:cNvPr id="16" name="Oval 15"/>
            <p:cNvSpPr/>
            <p:nvPr/>
          </p:nvSpPr>
          <p:spPr>
            <a:xfrm>
              <a:off x="7754390" y="4267200"/>
              <a:ext cx="106680" cy="106680"/>
            </a:xfrm>
            <a:prstGeom prst="ellipse">
              <a:avLst/>
            </a:prstGeom>
            <a:solidFill>
              <a:schemeClr val="bg2">
                <a:lumMod val="25000"/>
              </a:schemeClr>
            </a:solidFill>
            <a:ln>
              <a:solidFill>
                <a:schemeClr val="bg2">
                  <a:lumMod val="25000"/>
                </a:schemeClr>
              </a:solidFill>
            </a:ln>
          </p:spPr>
          <p:style>
            <a:lnRef idx="0">
              <a:schemeClr val="accent2"/>
            </a:lnRef>
            <a:fillRef idx="3">
              <a:schemeClr val="accent2"/>
            </a:fillRef>
            <a:effectRef idx="3">
              <a:schemeClr val="accent2"/>
            </a:effectRef>
            <a:fontRef idx="minor">
              <a:schemeClr val="lt1"/>
            </a:fontRef>
          </p:style>
          <p:txBody>
            <a:bodyPr lIns="128016" tIns="64008" rIns="128016" bIns="64008" rtlCol="1" anchor="ctr"/>
            <a:lstStyle/>
            <a:p>
              <a:pPr algn="ctr"/>
              <a:endParaRPr lang="fa-IR"/>
            </a:p>
          </p:txBody>
        </p:sp>
        <p:sp>
          <p:nvSpPr>
            <p:cNvPr id="17" name="Oval 16"/>
            <p:cNvSpPr/>
            <p:nvPr/>
          </p:nvSpPr>
          <p:spPr>
            <a:xfrm>
              <a:off x="6170815" y="6073830"/>
              <a:ext cx="106680" cy="106680"/>
            </a:xfrm>
            <a:prstGeom prst="ellipse">
              <a:avLst/>
            </a:prstGeom>
          </p:spPr>
          <p:style>
            <a:lnRef idx="0">
              <a:schemeClr val="accent6"/>
            </a:lnRef>
            <a:fillRef idx="3">
              <a:schemeClr val="accent6"/>
            </a:fillRef>
            <a:effectRef idx="3">
              <a:schemeClr val="accent6"/>
            </a:effectRef>
            <a:fontRef idx="minor">
              <a:schemeClr val="lt1"/>
            </a:fontRef>
          </p:style>
          <p:txBody>
            <a:bodyPr lIns="128016" tIns="64008" rIns="128016" bIns="64008" rtlCol="1" anchor="ctr"/>
            <a:lstStyle/>
            <a:p>
              <a:pPr algn="ctr"/>
              <a:endParaRPr lang="fa-IR"/>
            </a:p>
          </p:txBody>
        </p:sp>
        <p:cxnSp>
          <p:nvCxnSpPr>
            <p:cNvPr id="20" name="Curved Connector 19"/>
            <p:cNvCxnSpPr>
              <a:stCxn id="13" idx="6"/>
            </p:cNvCxnSpPr>
            <p:nvPr/>
          </p:nvCxnSpPr>
          <p:spPr>
            <a:xfrm flipV="1">
              <a:off x="8427720" y="2880361"/>
              <a:ext cx="1066800" cy="849975"/>
            </a:xfrm>
            <a:prstGeom prst="curvedConnector3">
              <a:avLst>
                <a:gd name="adj1" fmla="val 50000"/>
              </a:avLst>
            </a:prstGeom>
            <a:ln w="19050">
              <a:headEnd type="none" w="med" len="med"/>
              <a:tailEnd type="arrow" w="med" len="med"/>
            </a:ln>
          </p:spPr>
          <p:style>
            <a:lnRef idx="3">
              <a:schemeClr val="accent3"/>
            </a:lnRef>
            <a:fillRef idx="0">
              <a:schemeClr val="accent3"/>
            </a:fillRef>
            <a:effectRef idx="2">
              <a:schemeClr val="accent3"/>
            </a:effectRef>
            <a:fontRef idx="minor">
              <a:schemeClr val="tx1"/>
            </a:fontRef>
          </p:style>
        </p:cxnSp>
        <p:cxnSp>
          <p:nvCxnSpPr>
            <p:cNvPr id="22" name="Shape 21"/>
            <p:cNvCxnSpPr>
              <a:stCxn id="14" idx="0"/>
              <a:endCxn id="3075" idx="3"/>
            </p:cNvCxnSpPr>
            <p:nvPr/>
          </p:nvCxnSpPr>
          <p:spPr>
            <a:xfrm rot="16200000" flipV="1">
              <a:off x="7912433" y="2041568"/>
              <a:ext cx="1407000" cy="483945"/>
            </a:xfrm>
            <a:prstGeom prst="curvedConnector2">
              <a:avLst/>
            </a:prstGeom>
            <a:ln w="19050">
              <a:headEnd type="none" w="med" len="med"/>
              <a:tailEnd type="arrow" w="med" len="med"/>
            </a:ln>
          </p:spPr>
          <p:style>
            <a:lnRef idx="3">
              <a:schemeClr val="accent1"/>
            </a:lnRef>
            <a:fillRef idx="0">
              <a:schemeClr val="accent1"/>
            </a:fillRef>
            <a:effectRef idx="2">
              <a:schemeClr val="accent1"/>
            </a:effectRef>
            <a:fontRef idx="minor">
              <a:schemeClr val="tx1"/>
            </a:fontRef>
          </p:style>
        </p:cxnSp>
        <p:cxnSp>
          <p:nvCxnSpPr>
            <p:cNvPr id="24" name="Curved Connector 23"/>
            <p:cNvCxnSpPr>
              <a:stCxn id="16" idx="4"/>
              <a:endCxn id="1026" idx="0"/>
            </p:cNvCxnSpPr>
            <p:nvPr/>
          </p:nvCxnSpPr>
          <p:spPr>
            <a:xfrm rot="5400000">
              <a:off x="6050874" y="5284024"/>
              <a:ext cx="2667000" cy="846712"/>
            </a:xfrm>
            <a:prstGeom prst="curvedConnector3">
              <a:avLst>
                <a:gd name="adj1" fmla="val 50000"/>
              </a:avLst>
            </a:prstGeom>
            <a:ln w="19050">
              <a:solidFill>
                <a:schemeClr val="bg2">
                  <a:lumMod val="25000"/>
                </a:schemeClr>
              </a:solidFill>
              <a:headEnd type="none" w="med" len="med"/>
              <a:tailEnd type="arrow" w="med" len="med"/>
            </a:ln>
          </p:spPr>
          <p:style>
            <a:lnRef idx="3">
              <a:schemeClr val="dk1"/>
            </a:lnRef>
            <a:fillRef idx="0">
              <a:schemeClr val="dk1"/>
            </a:fillRef>
            <a:effectRef idx="2">
              <a:schemeClr val="dk1"/>
            </a:effectRef>
            <a:fontRef idx="minor">
              <a:schemeClr val="tx1"/>
            </a:fontRef>
          </p:style>
        </p:cxnSp>
        <p:cxnSp>
          <p:nvCxnSpPr>
            <p:cNvPr id="26" name="Curved Connector 25"/>
            <p:cNvCxnSpPr>
              <a:stCxn id="15" idx="6"/>
            </p:cNvCxnSpPr>
            <p:nvPr/>
          </p:nvCxnSpPr>
          <p:spPr>
            <a:xfrm>
              <a:off x="7287490" y="4960620"/>
              <a:ext cx="1886990" cy="586740"/>
            </a:xfrm>
            <a:prstGeom prst="curvedConnector3">
              <a:avLst>
                <a:gd name="adj1" fmla="val 50000"/>
              </a:avLst>
            </a:prstGeom>
            <a:ln w="19050">
              <a:headEnd type="none" w="med" len="med"/>
              <a:tailEnd type="arrow" w="med" len="med"/>
            </a:ln>
          </p:spPr>
          <p:style>
            <a:lnRef idx="3">
              <a:schemeClr val="accent4"/>
            </a:lnRef>
            <a:fillRef idx="0">
              <a:schemeClr val="accent4"/>
            </a:fillRef>
            <a:effectRef idx="2">
              <a:schemeClr val="accent4"/>
            </a:effectRef>
            <a:fontRef idx="minor">
              <a:schemeClr val="tx1"/>
            </a:fontRef>
          </p:style>
        </p:cxnSp>
        <p:cxnSp>
          <p:nvCxnSpPr>
            <p:cNvPr id="30" name="Shape 29"/>
            <p:cNvCxnSpPr>
              <a:stCxn id="17" idx="1"/>
            </p:cNvCxnSpPr>
            <p:nvPr/>
          </p:nvCxnSpPr>
          <p:spPr>
            <a:xfrm rot="16200000" flipH="1" flipV="1">
              <a:off x="4804446" y="5445527"/>
              <a:ext cx="738066" cy="2025918"/>
            </a:xfrm>
            <a:prstGeom prst="curvedConnector4">
              <a:avLst>
                <a:gd name="adj1" fmla="val -43362"/>
                <a:gd name="adj2" fmla="val 50386"/>
              </a:avLst>
            </a:prstGeom>
            <a:ln w="19050">
              <a:headEnd type="none" w="med" len="med"/>
              <a:tailEnd type="arrow" w="med" len="med"/>
            </a:ln>
          </p:spPr>
          <p:style>
            <a:lnRef idx="3">
              <a:schemeClr val="accent6"/>
            </a:lnRef>
            <a:fillRef idx="0">
              <a:schemeClr val="accent6"/>
            </a:fillRef>
            <a:effectRef idx="2">
              <a:schemeClr val="accent6"/>
            </a:effectRef>
            <a:fontRef idx="minor">
              <a:schemeClr val="tx1"/>
            </a:fontRef>
          </p:style>
        </p:cxnSp>
      </p:grpSp>
      <p:sp>
        <p:nvSpPr>
          <p:cNvPr id="27" name="TextBox 26"/>
          <p:cNvSpPr txBox="1"/>
          <p:nvPr/>
        </p:nvSpPr>
        <p:spPr>
          <a:xfrm rot="18770239">
            <a:off x="6479749" y="4665373"/>
            <a:ext cx="2362200" cy="399849"/>
          </a:xfrm>
          <a:prstGeom prst="rect">
            <a:avLst/>
          </a:prstGeom>
          <a:noFill/>
        </p:spPr>
        <p:txBody>
          <a:bodyPr wrap="square" lIns="91182" tIns="45591" rIns="91182" bIns="45591" rtlCol="0">
            <a:spAutoFit/>
          </a:bodyPr>
          <a:lstStyle/>
          <a:p>
            <a:r>
              <a:rPr lang="fa-IR" sz="2000" dirty="0">
                <a:cs typeface="2  Tabassom" pitchFamily="2" charset="-78"/>
              </a:rPr>
              <a:t>بلوار امام رضا</a:t>
            </a:r>
            <a:endParaRPr lang="en-US" sz="2000" dirty="0">
              <a:cs typeface="2  Tabassom" pitchFamily="2" charset="-78"/>
            </a:endParaRPr>
          </a:p>
        </p:txBody>
      </p:sp>
      <p:sp>
        <p:nvSpPr>
          <p:cNvPr id="28" name="TextBox 27"/>
          <p:cNvSpPr txBox="1"/>
          <p:nvPr/>
        </p:nvSpPr>
        <p:spPr>
          <a:xfrm rot="2909202">
            <a:off x="4762292" y="7250822"/>
            <a:ext cx="1115601" cy="399849"/>
          </a:xfrm>
          <a:prstGeom prst="rect">
            <a:avLst/>
          </a:prstGeom>
          <a:noFill/>
        </p:spPr>
        <p:txBody>
          <a:bodyPr wrap="square" lIns="91182" tIns="45591" rIns="91182" bIns="45591" rtlCol="0">
            <a:spAutoFit/>
          </a:bodyPr>
          <a:lstStyle/>
          <a:p>
            <a:r>
              <a:rPr lang="fa-IR" sz="2000" dirty="0">
                <a:cs typeface="2  Tabassom" pitchFamily="2" charset="-78"/>
              </a:rPr>
              <a:t>میدان برق</a:t>
            </a:r>
            <a:endParaRPr lang="en-US" sz="2000" dirty="0">
              <a:cs typeface="2  Tabassom" pitchFamily="2" charset="-78"/>
            </a:endParaRPr>
          </a:p>
        </p:txBody>
      </p:sp>
      <p:sp>
        <p:nvSpPr>
          <p:cNvPr id="31" name="TextBox 30"/>
          <p:cNvSpPr txBox="1"/>
          <p:nvPr/>
        </p:nvSpPr>
        <p:spPr>
          <a:xfrm>
            <a:off x="3276601" y="304800"/>
            <a:ext cx="9281160" cy="713716"/>
          </a:xfrm>
          <a:prstGeom prst="rect">
            <a:avLst/>
          </a:prstGeom>
          <a:noFill/>
        </p:spPr>
        <p:txBody>
          <a:bodyPr wrap="square" lIns="127662" tIns="63847" rIns="127662" bIns="63847" rtlCol="1">
            <a:spAutoFit/>
          </a:bodyPr>
          <a:lstStyle/>
          <a:p>
            <a:pPr algn="justLow" rtl="1"/>
            <a:r>
              <a:rPr lang="fa-IR" sz="3800" b="1" dirty="0">
                <a:effectLst>
                  <a:glow rad="101600">
                    <a:schemeClr val="bg1">
                      <a:lumMod val="75000"/>
                      <a:alpha val="40000"/>
                    </a:schemeClr>
                  </a:glow>
                  <a:outerShdw blurRad="50800" dist="38100" dir="5400000" algn="t" rotWithShape="0">
                    <a:prstClr val="black">
                      <a:alpha val="40000"/>
                    </a:prstClr>
                  </a:outerShdw>
                </a:effectLst>
                <a:cs typeface="B Kamran" pitchFamily="2" charset="-78"/>
              </a:rPr>
              <a:t> تدارک خرده فروشی ها و بساطی ها(عملکردی)</a:t>
            </a:r>
          </a:p>
        </p:txBody>
      </p:sp>
      <p:sp>
        <p:nvSpPr>
          <p:cNvPr id="32" name="TextBox 31"/>
          <p:cNvSpPr txBox="1"/>
          <p:nvPr/>
        </p:nvSpPr>
        <p:spPr>
          <a:xfrm rot="2433887">
            <a:off x="8565840" y="3171653"/>
            <a:ext cx="1115601" cy="399849"/>
          </a:xfrm>
          <a:prstGeom prst="rect">
            <a:avLst/>
          </a:prstGeom>
          <a:noFill/>
        </p:spPr>
        <p:txBody>
          <a:bodyPr wrap="square" lIns="91182" tIns="45591" rIns="91182" bIns="45591" rtlCol="0">
            <a:spAutoFit/>
          </a:bodyPr>
          <a:lstStyle/>
          <a:p>
            <a:r>
              <a:rPr lang="fa-IR" sz="2000" dirty="0">
                <a:cs typeface="2  Tabassom" pitchFamily="2" charset="-78"/>
              </a:rPr>
              <a:t>دانش</a:t>
            </a:r>
            <a:endParaRPr lang="en-US" sz="2000" dirty="0">
              <a:cs typeface="2  Tabassom" pitchFamily="2" charset="-78"/>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Picture 1" descr="C:\DRIVE\information\UNIVERSIRY\tarahi shahri\mahdoode\ravand\back1.jpg"/>
          <p:cNvPicPr>
            <a:picLocks noChangeArrowheads="1"/>
          </p:cNvPicPr>
          <p:nvPr/>
        </p:nvPicPr>
        <p:blipFill>
          <a:blip r:embed="rId3"/>
          <a:srcRect/>
          <a:stretch>
            <a:fillRect/>
          </a:stretch>
        </p:blipFill>
        <p:spPr bwMode="auto">
          <a:xfrm>
            <a:off x="-9133" y="-29306"/>
            <a:ext cx="12801600" cy="9701784"/>
          </a:xfrm>
          <a:prstGeom prst="rect">
            <a:avLst/>
          </a:prstGeom>
          <a:noFill/>
        </p:spPr>
      </p:pic>
      <p:pic>
        <p:nvPicPr>
          <p:cNvPr id="1026" name="Picture 2" descr="C:\Ati's Univ Projz\6th Term\Tarahi Shahri Dr Abbas\MainProj\Emam reza St\Mantaghe-Khali.jpg"/>
          <p:cNvPicPr>
            <a:picLocks noChangeAspect="1" noChangeArrowheads="1"/>
          </p:cNvPicPr>
          <p:nvPr/>
        </p:nvPicPr>
        <p:blipFill>
          <a:blip r:embed="rId4" cstate="screen">
            <a:clrChange>
              <a:clrFrom>
                <a:srgbClr val="FFFFDD"/>
              </a:clrFrom>
              <a:clrTo>
                <a:srgbClr val="FFFFDD">
                  <a:alpha val="0"/>
                </a:srgbClr>
              </a:clrTo>
            </a:clrChange>
            <a:extLst>
              <a:ext uri="{28A0092B-C50C-407E-A947-70E740481C1C}">
                <a14:useLocalDpi xmlns:a14="http://schemas.microsoft.com/office/drawing/2010/main"/>
              </a:ext>
            </a:extLst>
          </a:blip>
          <a:srcRect/>
          <a:stretch>
            <a:fillRect/>
          </a:stretch>
        </p:blipFill>
        <p:spPr bwMode="auto">
          <a:xfrm>
            <a:off x="9067800" y="5297220"/>
            <a:ext cx="3307080" cy="3163294"/>
          </a:xfrm>
          <a:prstGeom prst="rect">
            <a:avLst/>
          </a:prstGeom>
          <a:ln>
            <a:noFill/>
          </a:ln>
          <a:effectLst>
            <a:outerShdw blurRad="292100" dist="139700" dir="2700000" algn="tl" rotWithShape="0">
              <a:srgbClr val="333333">
                <a:alpha val="65000"/>
              </a:srgbClr>
            </a:outerShdw>
          </a:effectLst>
        </p:spPr>
      </p:pic>
      <p:sp>
        <p:nvSpPr>
          <p:cNvPr id="3" name="TextBox 2"/>
          <p:cNvSpPr txBox="1"/>
          <p:nvPr/>
        </p:nvSpPr>
        <p:spPr>
          <a:xfrm>
            <a:off x="7383088" y="1641764"/>
            <a:ext cx="5120640" cy="2762884"/>
          </a:xfrm>
          <a:prstGeom prst="rect">
            <a:avLst/>
          </a:prstGeom>
          <a:noFill/>
        </p:spPr>
        <p:txBody>
          <a:bodyPr wrap="square" lIns="127754" tIns="63889" rIns="127754" bIns="63889" rtlCol="1">
            <a:spAutoFit/>
          </a:bodyPr>
          <a:lstStyle/>
          <a:p>
            <a:pPr algn="ctr"/>
            <a:r>
              <a:rPr lang="fa-IR" sz="2100" dirty="0">
                <a:cs typeface="B Kamran" pitchFamily="2" charset="-78"/>
              </a:rPr>
              <a:t>بعضی کاربری ها همچون آبمیوه فروشی ها و هتل ها  دارای سر ریز جمعیتی هستند که در صورت عدم تعریف فضا، تجمع افراد در پیاده رو ممکن است مشکلاتی را در پی داشته باشد. اما در خیابان مورد بررسی عرض مناسب پیاده رو این مشکل را حل کرده و دیگر نیازی به تعریف جلوخان برای این نوع کاربری ها کمتر حس می شود. اما باز هم در مورد کاربری های خاصی همچون مساجد،مهدیه و مکتب الزهرا که جاذب جمعیت بالایی هستند این نیاز وجود دارد که متاسفانه در وضع موجود این کاربری ها فاقد جلو خانند و تنها از فضای پیاده رو استفاده می کنند.</a:t>
            </a:r>
          </a:p>
        </p:txBody>
      </p:sp>
      <p:grpSp>
        <p:nvGrpSpPr>
          <p:cNvPr id="4" name="Group 7"/>
          <p:cNvGrpSpPr/>
          <p:nvPr/>
        </p:nvGrpSpPr>
        <p:grpSpPr>
          <a:xfrm>
            <a:off x="2529840" y="830580"/>
            <a:ext cx="4480560" cy="3360420"/>
            <a:chOff x="1544993" y="304670"/>
            <a:chExt cx="3581400" cy="2686050"/>
          </a:xfrm>
          <a:noFill/>
        </p:grpSpPr>
        <p:pic>
          <p:nvPicPr>
            <p:cNvPr id="4098" name="Picture 2" descr="C:\Ati's Univ Projz\6th Term\Tarahi Shahri Dr Abbas\MainProj\Emam reza St\Pix\100DSCIM\PICT0229.JP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1544993" y="304670"/>
              <a:ext cx="3581400" cy="2686050"/>
            </a:xfrm>
            <a:prstGeom prst="roundRect">
              <a:avLst>
                <a:gd name="adj" fmla="val 8594"/>
              </a:avLst>
            </a:prstGeom>
            <a:grpFill/>
            <a:ln>
              <a:noFill/>
            </a:ln>
            <a:effectLst>
              <a:reflection blurRad="12700" stA="38000" endPos="28000" dist="5000" dir="5400000" sy="-100000" algn="bl" rotWithShape="0"/>
            </a:effectLst>
          </p:spPr>
        </p:pic>
        <p:cxnSp>
          <p:nvCxnSpPr>
            <p:cNvPr id="6" name="Straight Arrow Connector 5"/>
            <p:cNvCxnSpPr/>
            <p:nvPr/>
          </p:nvCxnSpPr>
          <p:spPr>
            <a:xfrm>
              <a:off x="1840981" y="1904870"/>
              <a:ext cx="2895600" cy="1588"/>
            </a:xfrm>
            <a:prstGeom prst="straightConnector1">
              <a:avLst/>
            </a:prstGeom>
            <a:grpFill/>
            <a:ln>
              <a:headEnd type="arrow"/>
              <a:tailEnd type="arrow"/>
            </a:ln>
          </p:spPr>
          <p:style>
            <a:lnRef idx="3">
              <a:schemeClr val="accent2"/>
            </a:lnRef>
            <a:fillRef idx="0">
              <a:schemeClr val="accent2"/>
            </a:fillRef>
            <a:effectRef idx="2">
              <a:schemeClr val="accent2"/>
            </a:effectRef>
            <a:fontRef idx="minor">
              <a:schemeClr val="tx1"/>
            </a:fontRef>
          </p:style>
        </p:cxnSp>
      </p:grpSp>
      <p:pic>
        <p:nvPicPr>
          <p:cNvPr id="4099" name="Picture 3" descr="C:\Ati's Univ Projz\6th Term\Tarahi Shahri Dr Abbas\MainProj\Emam reza St\Pix\100DSCIM\PICT0224.JPG"/>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rot="16200000">
            <a:off x="639001" y="4984561"/>
            <a:ext cx="4032000" cy="30240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4100" name="Picture 4" descr="C:\Ati's Univ Projz\6th Term\Tarahi Shahri Dr Abbas\MainProj\Emam reza St\Pix\100DSCIM\PICT0212.JPG"/>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4663439" y="5466255"/>
            <a:ext cx="4032000" cy="30240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cxnSp>
        <p:nvCxnSpPr>
          <p:cNvPr id="16" name="Straight Connector 15"/>
          <p:cNvCxnSpPr/>
          <p:nvPr/>
        </p:nvCxnSpPr>
        <p:spPr>
          <a:xfrm>
            <a:off x="10561320" y="7040880"/>
            <a:ext cx="320040" cy="213360"/>
          </a:xfrm>
          <a:prstGeom prst="line">
            <a:avLst/>
          </a:prstGeom>
          <a:ln>
            <a:headEnd type="none" w="med" len="med"/>
            <a:tailEnd type="arrow" w="med" len="med"/>
          </a:ln>
        </p:spPr>
        <p:style>
          <a:lnRef idx="3">
            <a:schemeClr val="accent2"/>
          </a:lnRef>
          <a:fillRef idx="0">
            <a:schemeClr val="accent2"/>
          </a:fillRef>
          <a:effectRef idx="2">
            <a:schemeClr val="accent2"/>
          </a:effectRef>
          <a:fontRef idx="minor">
            <a:schemeClr val="tx1"/>
          </a:fontRef>
        </p:style>
      </p:cxnSp>
      <p:cxnSp>
        <p:nvCxnSpPr>
          <p:cNvPr id="17" name="Straight Connector 16"/>
          <p:cNvCxnSpPr/>
          <p:nvPr/>
        </p:nvCxnSpPr>
        <p:spPr>
          <a:xfrm rot="16200000" flipH="1">
            <a:off x="11041380" y="6347461"/>
            <a:ext cx="320040" cy="213360"/>
          </a:xfrm>
          <a:prstGeom prst="line">
            <a:avLst/>
          </a:prstGeom>
          <a:ln>
            <a:headEnd type="none" w="med" len="med"/>
            <a:tailEnd type="arrow" w="med" len="med"/>
          </a:ln>
        </p:spPr>
        <p:style>
          <a:lnRef idx="3">
            <a:schemeClr val="accent2"/>
          </a:lnRef>
          <a:fillRef idx="0">
            <a:schemeClr val="accent2"/>
          </a:fillRef>
          <a:effectRef idx="2">
            <a:schemeClr val="accent2"/>
          </a:effectRef>
          <a:fontRef idx="minor">
            <a:schemeClr val="tx1"/>
          </a:fontRef>
        </p:style>
      </p:cxnSp>
      <p:sp>
        <p:nvSpPr>
          <p:cNvPr id="19" name="TextBox 18"/>
          <p:cNvSpPr txBox="1"/>
          <p:nvPr/>
        </p:nvSpPr>
        <p:spPr>
          <a:xfrm>
            <a:off x="10755479" y="5754496"/>
            <a:ext cx="426720" cy="652246"/>
          </a:xfrm>
          <a:prstGeom prst="rect">
            <a:avLst/>
          </a:prstGeom>
          <a:noFill/>
        </p:spPr>
        <p:txBody>
          <a:bodyPr wrap="square" lIns="127754" tIns="63889" rIns="127754" bIns="63889" rtlCol="1">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en-US" sz="3400" b="1" spc="7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1</a:t>
            </a:r>
            <a:endParaRPr lang="fa-IR" sz="3400" b="1" spc="7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20" name="TextBox 19"/>
          <p:cNvSpPr txBox="1"/>
          <p:nvPr/>
        </p:nvSpPr>
        <p:spPr>
          <a:xfrm>
            <a:off x="10241280" y="6507506"/>
            <a:ext cx="426720" cy="652246"/>
          </a:xfrm>
          <a:prstGeom prst="rect">
            <a:avLst/>
          </a:prstGeom>
          <a:noFill/>
        </p:spPr>
        <p:txBody>
          <a:bodyPr wrap="square" lIns="127754" tIns="63889" rIns="127754" bIns="63889" rtlCol="1">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en-US" sz="3400" b="1" spc="7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2</a:t>
            </a:r>
            <a:endParaRPr lang="fa-IR" sz="3400" b="1" spc="7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21" name="TextBox 20"/>
          <p:cNvSpPr txBox="1"/>
          <p:nvPr/>
        </p:nvSpPr>
        <p:spPr>
          <a:xfrm>
            <a:off x="1280161" y="4587244"/>
            <a:ext cx="426720" cy="821523"/>
          </a:xfrm>
          <a:prstGeom prst="rect">
            <a:avLst/>
          </a:prstGeom>
          <a:noFill/>
        </p:spPr>
        <p:txBody>
          <a:bodyPr wrap="square" lIns="127754" tIns="63889" rIns="127754" bIns="63889" rtlCol="1">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en-US" sz="4500" b="1" spc="7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1</a:t>
            </a:r>
            <a:endParaRPr lang="fa-IR" sz="4500" b="1" spc="7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22" name="TextBox 21"/>
          <p:cNvSpPr txBox="1"/>
          <p:nvPr/>
        </p:nvSpPr>
        <p:spPr>
          <a:xfrm>
            <a:off x="4800600" y="5547387"/>
            <a:ext cx="426720" cy="821523"/>
          </a:xfrm>
          <a:prstGeom prst="rect">
            <a:avLst/>
          </a:prstGeom>
          <a:noFill/>
        </p:spPr>
        <p:txBody>
          <a:bodyPr wrap="square" lIns="127754" tIns="63889" rIns="127754" bIns="63889" rtlCol="1">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en-US" sz="4500" b="1" spc="7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2</a:t>
            </a:r>
            <a:endParaRPr lang="fa-IR" sz="4500" b="1" spc="7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23" name="TextBox 22"/>
          <p:cNvSpPr txBox="1"/>
          <p:nvPr/>
        </p:nvSpPr>
        <p:spPr>
          <a:xfrm>
            <a:off x="3276601" y="304800"/>
            <a:ext cx="9281160" cy="713716"/>
          </a:xfrm>
          <a:prstGeom prst="rect">
            <a:avLst/>
          </a:prstGeom>
          <a:noFill/>
        </p:spPr>
        <p:txBody>
          <a:bodyPr wrap="square" lIns="127662" tIns="63847" rIns="127662" bIns="63847" rtlCol="1">
            <a:spAutoFit/>
          </a:bodyPr>
          <a:lstStyle/>
          <a:p>
            <a:pPr algn="justLow" rtl="1"/>
            <a:r>
              <a:rPr lang="fa-IR" sz="3800" b="1" dirty="0">
                <a:effectLst>
                  <a:glow rad="101600">
                    <a:schemeClr val="bg1">
                      <a:lumMod val="75000"/>
                      <a:alpha val="40000"/>
                    </a:schemeClr>
                  </a:glow>
                  <a:outerShdw blurRad="50800" dist="38100" dir="5400000" algn="t" rotWithShape="0">
                    <a:prstClr val="black">
                      <a:alpha val="40000"/>
                    </a:prstClr>
                  </a:outerShdw>
                </a:effectLst>
                <a:cs typeface="B Kamran" pitchFamily="2" charset="-78"/>
              </a:rPr>
              <a:t>امکان ایجاد تداوم جمعیتی(عملکردی)</a:t>
            </a:r>
          </a:p>
        </p:txBody>
      </p:sp>
      <p:pic>
        <p:nvPicPr>
          <p:cNvPr id="24" name="Picture 23"/>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rot="10800000">
            <a:off x="12268203" y="1720219"/>
            <a:ext cx="228600" cy="260985"/>
          </a:xfrm>
          <a:prstGeom prst="rect">
            <a:avLst/>
          </a:prstGeom>
          <a:noFill/>
          <a:ln w="9525">
            <a:noFill/>
            <a:miter lim="800000"/>
            <a:headEnd/>
            <a:tailEnd/>
          </a:ln>
          <a:effectLst/>
        </p:spPr>
      </p:pic>
      <p:sp>
        <p:nvSpPr>
          <p:cNvPr id="25" name="TextBox 24"/>
          <p:cNvSpPr txBox="1"/>
          <p:nvPr/>
        </p:nvSpPr>
        <p:spPr>
          <a:xfrm rot="18324350">
            <a:off x="10277407" y="6109624"/>
            <a:ext cx="2362200" cy="307516"/>
          </a:xfrm>
          <a:prstGeom prst="rect">
            <a:avLst/>
          </a:prstGeom>
          <a:noFill/>
        </p:spPr>
        <p:txBody>
          <a:bodyPr wrap="square" lIns="91182" tIns="45591" rIns="91182" bIns="45591" rtlCol="0">
            <a:spAutoFit/>
          </a:bodyPr>
          <a:lstStyle/>
          <a:p>
            <a:r>
              <a:rPr lang="fa-IR" sz="1400" dirty="0">
                <a:cs typeface="2  Tabassom" pitchFamily="2" charset="-78"/>
              </a:rPr>
              <a:t>بلوار امام رضا</a:t>
            </a:r>
            <a:endParaRPr lang="en-US" sz="1400" dirty="0">
              <a:cs typeface="2  Tabassom" pitchFamily="2" charset="-78"/>
            </a:endParaRPr>
          </a:p>
        </p:txBody>
      </p:sp>
      <p:sp>
        <p:nvSpPr>
          <p:cNvPr id="26" name="TextBox 25"/>
          <p:cNvSpPr txBox="1"/>
          <p:nvPr/>
        </p:nvSpPr>
        <p:spPr>
          <a:xfrm rot="2909202">
            <a:off x="9736121" y="8124448"/>
            <a:ext cx="1115601" cy="307516"/>
          </a:xfrm>
          <a:prstGeom prst="rect">
            <a:avLst/>
          </a:prstGeom>
          <a:noFill/>
        </p:spPr>
        <p:txBody>
          <a:bodyPr wrap="square" lIns="91182" tIns="45591" rIns="91182" bIns="45591" rtlCol="0">
            <a:spAutoFit/>
          </a:bodyPr>
          <a:lstStyle/>
          <a:p>
            <a:r>
              <a:rPr lang="fa-IR" sz="1400" dirty="0">
                <a:cs typeface="2  Tabassom" pitchFamily="2" charset="-78"/>
              </a:rPr>
              <a:t>میدان برق</a:t>
            </a:r>
            <a:endParaRPr lang="en-US" sz="1400" dirty="0">
              <a:cs typeface="2  Tabassom" pitchFamily="2" charset="-78"/>
            </a:endParaRPr>
          </a:p>
        </p:txBody>
      </p:sp>
      <p:sp>
        <p:nvSpPr>
          <p:cNvPr id="27" name="TextBox 26"/>
          <p:cNvSpPr txBox="1"/>
          <p:nvPr/>
        </p:nvSpPr>
        <p:spPr>
          <a:xfrm rot="3033256">
            <a:off x="9004279" y="7862404"/>
            <a:ext cx="2075776" cy="307516"/>
          </a:xfrm>
          <a:prstGeom prst="rect">
            <a:avLst/>
          </a:prstGeom>
          <a:noFill/>
        </p:spPr>
        <p:txBody>
          <a:bodyPr wrap="square" lIns="91182" tIns="45591" rIns="91182" bIns="45591" rtlCol="0">
            <a:spAutoFit/>
          </a:bodyPr>
          <a:lstStyle/>
          <a:p>
            <a:r>
              <a:rPr lang="fa-IR" sz="1400" dirty="0">
                <a:cs typeface="2  Tabassom" pitchFamily="2" charset="-78"/>
              </a:rPr>
              <a:t>خیابان بهار</a:t>
            </a:r>
            <a:endParaRPr lang="en-US" sz="1400" dirty="0">
              <a:cs typeface="2  Tabassom" pitchFamily="2" charset="-78"/>
            </a:endParaRPr>
          </a:p>
        </p:txBody>
      </p:sp>
      <p:sp>
        <p:nvSpPr>
          <p:cNvPr id="29" name="TextBox 28"/>
          <p:cNvSpPr txBox="1"/>
          <p:nvPr/>
        </p:nvSpPr>
        <p:spPr>
          <a:xfrm rot="2019191">
            <a:off x="11541873" y="5394428"/>
            <a:ext cx="1115601" cy="307516"/>
          </a:xfrm>
          <a:prstGeom prst="rect">
            <a:avLst/>
          </a:prstGeom>
          <a:noFill/>
        </p:spPr>
        <p:txBody>
          <a:bodyPr wrap="square" lIns="91182" tIns="45591" rIns="91182" bIns="45591" rtlCol="0">
            <a:spAutoFit/>
          </a:bodyPr>
          <a:lstStyle/>
          <a:p>
            <a:r>
              <a:rPr lang="fa-IR" sz="1400" dirty="0">
                <a:cs typeface="2  Tabassom" pitchFamily="2" charset="-78"/>
              </a:rPr>
              <a:t>دانش</a:t>
            </a:r>
            <a:endParaRPr lang="en-US" sz="1400" dirty="0">
              <a:cs typeface="2  Tabassom" pitchFamily="2" charset="-78"/>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Picture 1" descr="C:\DRIVE\information\UNIVERSIRY\tarahi shahri\mahdoode\ravand\back1.jpg"/>
          <p:cNvPicPr>
            <a:picLocks noChangeArrowheads="1"/>
          </p:cNvPicPr>
          <p:nvPr/>
        </p:nvPicPr>
        <p:blipFill>
          <a:blip r:embed="rId2"/>
          <a:srcRect/>
          <a:stretch>
            <a:fillRect/>
          </a:stretch>
        </p:blipFill>
        <p:spPr bwMode="auto">
          <a:xfrm>
            <a:off x="-9133" y="-29306"/>
            <a:ext cx="12801600" cy="9701784"/>
          </a:xfrm>
          <a:prstGeom prst="rect">
            <a:avLst/>
          </a:prstGeom>
          <a:noFill/>
        </p:spPr>
      </p:pic>
      <p:grpSp>
        <p:nvGrpSpPr>
          <p:cNvPr id="27" name="Group 26"/>
          <p:cNvGrpSpPr/>
          <p:nvPr/>
        </p:nvGrpSpPr>
        <p:grpSpPr>
          <a:xfrm>
            <a:off x="2834655" y="1142999"/>
            <a:ext cx="9738359" cy="8016240"/>
            <a:chOff x="2453640" y="426721"/>
            <a:chExt cx="10027920" cy="8427719"/>
          </a:xfrm>
        </p:grpSpPr>
        <p:grpSp>
          <p:nvGrpSpPr>
            <p:cNvPr id="2" name="Group 113"/>
            <p:cNvGrpSpPr/>
            <p:nvPr/>
          </p:nvGrpSpPr>
          <p:grpSpPr>
            <a:xfrm>
              <a:off x="5804506" y="5930209"/>
              <a:ext cx="48581" cy="971649"/>
              <a:chOff x="4485999" y="3904152"/>
              <a:chExt cx="34701" cy="694035"/>
            </a:xfrm>
          </p:grpSpPr>
          <p:sp>
            <p:nvSpPr>
              <p:cNvPr id="148" name="Straight Connector 45"/>
              <p:cNvSpPr/>
              <p:nvPr/>
            </p:nvSpPr>
            <p:spPr>
              <a:xfrm rot="17692822">
                <a:off x="4156333" y="4245913"/>
                <a:ext cx="694035" cy="10514"/>
              </a:xfrm>
              <a:custGeom>
                <a:avLst/>
                <a:gdLst/>
                <a:ahLst/>
                <a:cxnLst/>
                <a:rect l="0" t="0" r="0" b="0"/>
                <a:pathLst>
                  <a:path>
                    <a:moveTo>
                      <a:pt x="0" y="5257"/>
                    </a:moveTo>
                    <a:lnTo>
                      <a:pt x="694035" y="5257"/>
                    </a:lnTo>
                  </a:path>
                </a:pathLst>
              </a:custGeom>
              <a:noFill/>
            </p:spPr>
            <p:style>
              <a:lnRef idx="2">
                <a:schemeClr val="accent1">
                  <a:shade val="8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149" name="Straight Connector 46"/>
              <p:cNvSpPr/>
              <p:nvPr/>
            </p:nvSpPr>
            <p:spPr>
              <a:xfrm rot="17692822">
                <a:off x="4485999" y="4233819"/>
                <a:ext cx="34701" cy="34701"/>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12700" tIns="0" rIns="12700" bIns="0" numCol="1" spcCol="1270" anchor="ctr" anchorCtr="0">
                <a:noAutofit/>
              </a:bodyPr>
              <a:lstStyle/>
              <a:p>
                <a:pPr algn="ctr" defTabSz="310813">
                  <a:lnSpc>
                    <a:spcPct val="90000"/>
                  </a:lnSpc>
                  <a:spcBef>
                    <a:spcPct val="0"/>
                  </a:spcBef>
                  <a:spcAft>
                    <a:spcPct val="35000"/>
                  </a:spcAft>
                </a:pPr>
                <a:endParaRPr lang="en-US" sz="700" dirty="0">
                  <a:cs typeface="B Yekan" pitchFamily="2" charset="-78"/>
                </a:endParaRPr>
              </a:p>
            </p:txBody>
          </p:sp>
        </p:grpSp>
        <p:sp>
          <p:nvSpPr>
            <p:cNvPr id="55" name="TextBox 54"/>
            <p:cNvSpPr txBox="1"/>
            <p:nvPr/>
          </p:nvSpPr>
          <p:spPr>
            <a:xfrm>
              <a:off x="3413760" y="4800601"/>
              <a:ext cx="8961120" cy="1155162"/>
            </a:xfrm>
            <a:prstGeom prst="rect">
              <a:avLst/>
            </a:prstGeom>
            <a:noFill/>
          </p:spPr>
          <p:txBody>
            <a:bodyPr wrap="square" lIns="128016" tIns="64008" rIns="128016" bIns="64008" rtlCol="0">
              <a:spAutoFit/>
            </a:bodyPr>
            <a:lstStyle/>
            <a:p>
              <a:pPr algn="r"/>
              <a:r>
                <a:rPr lang="fa-IR" sz="2100" dirty="0">
                  <a:cs typeface="B Kamran" pitchFamily="2" charset="-78"/>
                </a:rPr>
                <a:t>در حال حرکت در یک خیابان شهری قطعا با جزئیات بدنه درگیر می شویم بنابراین باید بدنه متنوع باشد که حالت خسته کننده ای ایجاد نشود. وجود کتیبه ها در بدنه خیابان امام رضا و  همچنین برخی جزئیات در بدنه برخی هتل ها مانند نرده هاو استفاده از مصالح به خصوص به سرزندگی خیابان کمک شایانی کرده است.</a:t>
              </a:r>
              <a:endParaRPr lang="en-US" sz="2100" dirty="0">
                <a:cs typeface="B Kamran" pitchFamily="2" charset="-78"/>
              </a:endParaRPr>
            </a:p>
          </p:txBody>
        </p:sp>
        <p:pic>
          <p:nvPicPr>
            <p:cNvPr id="56" name="Picture 4" descr="E:\tarrahi shahri\photoshop\sara1-1.jp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3520441" y="7466472"/>
              <a:ext cx="8867293" cy="138796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57" name="Picture 3" descr="E:\arshive\nazanin\tarahi shahri abbas\ax\100DSCIM\PICT0101.JP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5440680" y="6187441"/>
              <a:ext cx="3840480" cy="1097279"/>
            </a:xfrm>
            <a:prstGeom prst="rect">
              <a:avLst/>
            </a:prstGeom>
            <a:noFill/>
          </p:spPr>
        </p:pic>
        <p:pic>
          <p:nvPicPr>
            <p:cNvPr id="1027" name="Picture 3" descr="E:\arshive\nazanin\tarahi shahri abbas\ax\100DSCIM\PICT0111.JP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3947160" y="5867400"/>
              <a:ext cx="1066800" cy="1280160"/>
            </a:xfrm>
            <a:prstGeom prst="rect">
              <a:avLst/>
            </a:prstGeom>
            <a:noFill/>
          </p:spPr>
        </p:pic>
        <p:sp>
          <p:nvSpPr>
            <p:cNvPr id="60" name="Down Arrow Callout 59"/>
            <p:cNvSpPr/>
            <p:nvPr/>
          </p:nvSpPr>
          <p:spPr>
            <a:xfrm>
              <a:off x="5440680" y="6187440"/>
              <a:ext cx="3840480" cy="1706880"/>
            </a:xfrm>
            <a:prstGeom prst="downArrowCallout">
              <a:avLst/>
            </a:prstGeom>
            <a:noFill/>
            <a:ln>
              <a:solidFill>
                <a:srgbClr val="C00000"/>
              </a:solid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8016" tIns="64008" rIns="128016" bIns="64008" rtlCol="0" anchor="ctr"/>
            <a:lstStyle/>
            <a:p>
              <a:pPr algn="ctr"/>
              <a:endParaRPr lang="en-US"/>
            </a:p>
          </p:txBody>
        </p:sp>
        <p:sp>
          <p:nvSpPr>
            <p:cNvPr id="62" name="Down Arrow Callout 61"/>
            <p:cNvSpPr/>
            <p:nvPr/>
          </p:nvSpPr>
          <p:spPr>
            <a:xfrm>
              <a:off x="3947160" y="5867400"/>
              <a:ext cx="1066800" cy="1920240"/>
            </a:xfrm>
            <a:prstGeom prst="downArrowCallout">
              <a:avLst>
                <a:gd name="adj1" fmla="val 25000"/>
                <a:gd name="adj2" fmla="val 25000"/>
                <a:gd name="adj3" fmla="val 32273"/>
                <a:gd name="adj4" fmla="val 64977"/>
              </a:avLst>
            </a:prstGeom>
            <a:noFill/>
            <a:ln>
              <a:solidFill>
                <a:srgbClr val="C00000"/>
              </a:solid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8016" tIns="64008" rIns="128016" bIns="64008" rtlCol="0" anchor="ctr"/>
            <a:lstStyle/>
            <a:p>
              <a:pPr algn="ctr"/>
              <a:endParaRPr lang="en-US"/>
            </a:p>
          </p:txBody>
        </p:sp>
        <p:sp>
          <p:nvSpPr>
            <p:cNvPr id="73" name="Freeform 72"/>
            <p:cNvSpPr/>
            <p:nvPr/>
          </p:nvSpPr>
          <p:spPr>
            <a:xfrm rot="3938083" flipV="1">
              <a:off x="5054906" y="3171951"/>
              <a:ext cx="856295" cy="221823"/>
            </a:xfrm>
            <a:custGeom>
              <a:avLst/>
              <a:gdLst>
                <a:gd name="connsiteX0" fmla="*/ 950026 w 950026"/>
                <a:gd name="connsiteY0" fmla="*/ 0 h 476992"/>
                <a:gd name="connsiteX1" fmla="*/ 653143 w 950026"/>
                <a:gd name="connsiteY1" fmla="*/ 403761 h 476992"/>
                <a:gd name="connsiteX2" fmla="*/ 0 w 950026"/>
                <a:gd name="connsiteY2" fmla="*/ 439387 h 476992"/>
              </a:gdLst>
              <a:ahLst/>
              <a:cxnLst>
                <a:cxn ang="0">
                  <a:pos x="connsiteX0" y="connsiteY0"/>
                </a:cxn>
                <a:cxn ang="0">
                  <a:pos x="connsiteX1" y="connsiteY1"/>
                </a:cxn>
                <a:cxn ang="0">
                  <a:pos x="connsiteX2" y="connsiteY2"/>
                </a:cxn>
              </a:cxnLst>
              <a:rect l="l" t="t" r="r" b="b"/>
              <a:pathLst>
                <a:path w="950026" h="476992">
                  <a:moveTo>
                    <a:pt x="950026" y="0"/>
                  </a:moveTo>
                  <a:cubicBezTo>
                    <a:pt x="880753" y="165265"/>
                    <a:pt x="811481" y="330530"/>
                    <a:pt x="653143" y="403761"/>
                  </a:cubicBezTo>
                  <a:cubicBezTo>
                    <a:pt x="494805" y="476992"/>
                    <a:pt x="134587" y="435429"/>
                    <a:pt x="0" y="439387"/>
                  </a:cubicBezTo>
                </a:path>
              </a:pathLst>
            </a:custGeom>
            <a:ln w="41275">
              <a:solidFill>
                <a:srgbClr val="C00000"/>
              </a:solidFill>
              <a:headEnd type="triangle"/>
              <a:tailEnd type="none"/>
            </a:ln>
          </p:spPr>
          <p:style>
            <a:lnRef idx="1">
              <a:schemeClr val="accent1"/>
            </a:lnRef>
            <a:fillRef idx="0">
              <a:schemeClr val="accent1"/>
            </a:fillRef>
            <a:effectRef idx="0">
              <a:schemeClr val="accent1"/>
            </a:effectRef>
            <a:fontRef idx="minor">
              <a:schemeClr val="tx1"/>
            </a:fontRef>
          </p:style>
          <p:txBody>
            <a:bodyPr lIns="128016" tIns="64008" rIns="128016" bIns="64008" rtlCol="0" anchor="ctr"/>
            <a:lstStyle/>
            <a:p>
              <a:pPr algn="ctr"/>
              <a:endParaRPr lang="en-US"/>
            </a:p>
          </p:txBody>
        </p:sp>
        <p:grpSp>
          <p:nvGrpSpPr>
            <p:cNvPr id="3" name="Group 82"/>
            <p:cNvGrpSpPr/>
            <p:nvPr/>
          </p:nvGrpSpPr>
          <p:grpSpPr>
            <a:xfrm>
              <a:off x="2453640" y="426721"/>
              <a:ext cx="10027920" cy="4455414"/>
              <a:chOff x="1600200" y="304801"/>
              <a:chExt cx="7315200" cy="3106665"/>
            </a:xfrm>
          </p:grpSpPr>
          <p:pic>
            <p:nvPicPr>
              <p:cNvPr id="65" name="Picture 6" descr="E:\arshive\nazanin\tarahi shahri abbas\ax\100DSCIM\PICT0153.JPG"/>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flipH="1">
                <a:off x="7239000" y="1924050"/>
                <a:ext cx="1371600" cy="120015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67" name="TextBox 66"/>
              <p:cNvSpPr txBox="1"/>
              <p:nvPr/>
            </p:nvSpPr>
            <p:spPr>
              <a:xfrm>
                <a:off x="6553200" y="3152001"/>
                <a:ext cx="2362200" cy="259465"/>
              </a:xfrm>
              <a:prstGeom prst="rect">
                <a:avLst/>
              </a:prstGeom>
              <a:noFill/>
            </p:spPr>
            <p:txBody>
              <a:bodyPr wrap="square" rtlCol="0">
                <a:spAutoFit/>
              </a:bodyPr>
              <a:lstStyle/>
              <a:p>
                <a:pPr algn="r"/>
                <a:r>
                  <a:rPr lang="fa-IR" sz="1700" dirty="0">
                    <a:cs typeface="B Kamran" pitchFamily="2" charset="-78"/>
                  </a:rPr>
                  <a:t>جزئیات نما – مرکز آموزشی فرهنگیان مشهد</a:t>
                </a:r>
                <a:endParaRPr lang="en-US" sz="1700" dirty="0">
                  <a:cs typeface="B Kamran" pitchFamily="2" charset="-78"/>
                </a:endParaRPr>
              </a:p>
            </p:txBody>
          </p:sp>
          <p:pic>
            <p:nvPicPr>
              <p:cNvPr id="68" name="Picture 2" descr="C:\Ati's Univ Projz\6th Term\Tarahi Shahri Dr Abbas\MainProj\Emam reza St\Mantaghe-Khali.jpg"/>
              <p:cNvPicPr>
                <a:picLocks noChangeAspect="1" noChangeArrowheads="1"/>
              </p:cNvPicPr>
              <p:nvPr/>
            </p:nvPicPr>
            <p:blipFill>
              <a:blip r:embed="rId7" cstate="screen">
                <a:clrChange>
                  <a:clrFrom>
                    <a:srgbClr val="FFFFDD"/>
                  </a:clrFrom>
                  <a:clrTo>
                    <a:srgbClr val="FFFFDD">
                      <a:alpha val="0"/>
                    </a:srgbClr>
                  </a:clrTo>
                </a:clrChange>
                <a:extLst>
                  <a:ext uri="{28A0092B-C50C-407E-A947-70E740481C1C}">
                    <a14:useLocalDpi xmlns:a14="http://schemas.microsoft.com/office/drawing/2010/main"/>
                  </a:ext>
                </a:extLst>
              </a:blip>
              <a:srcRect/>
              <a:stretch>
                <a:fillRect/>
              </a:stretch>
            </p:blipFill>
            <p:spPr bwMode="auto">
              <a:xfrm>
                <a:off x="4648200" y="685800"/>
                <a:ext cx="2307291" cy="2209800"/>
              </a:xfrm>
              <a:prstGeom prst="rect">
                <a:avLst/>
              </a:prstGeom>
              <a:ln>
                <a:noFill/>
              </a:ln>
              <a:effectLst>
                <a:outerShdw blurRad="292100" dist="139700" dir="2700000" algn="tl" rotWithShape="0">
                  <a:srgbClr val="333333">
                    <a:alpha val="65000"/>
                  </a:srgbClr>
                </a:outerShdw>
              </a:effectLst>
            </p:spPr>
          </p:pic>
          <p:pic>
            <p:nvPicPr>
              <p:cNvPr id="1028" name="Picture 4" descr="E:\arshive\nazanin\tarahi shahri abbas\ax\100DSCIM\PICT0105.JPG"/>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rot="16200000">
                <a:off x="2175536" y="643865"/>
                <a:ext cx="1981199" cy="130307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029" name="Picture 5" descr="E:\arshive\nazanin\tarahi shahri abbas\ax\100DSCIM\PICT0139.JPG"/>
              <p:cNvPicPr>
                <a:picLocks noChangeAspect="1" noChangeArrowheads="1"/>
              </p:cNvPicPr>
              <p:nvPr/>
            </p:nvPicPr>
            <p:blipFill>
              <a:blip r:embed="rId9" cstate="screen">
                <a:extLst>
                  <a:ext uri="{28A0092B-C50C-407E-A947-70E740481C1C}">
                    <a14:useLocalDpi xmlns:a14="http://schemas.microsoft.com/office/drawing/2010/main"/>
                  </a:ext>
                </a:extLst>
              </a:blip>
              <a:srcRect/>
              <a:stretch>
                <a:fillRect/>
              </a:stretch>
            </p:blipFill>
            <p:spPr bwMode="auto">
              <a:xfrm>
                <a:off x="7086600" y="457200"/>
                <a:ext cx="1610976" cy="9906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63" name="Picture 2" descr="E:\arshive\nazanin\tarahi shahri abbas\ax\100DSCIM\PICT0243.JPG"/>
              <p:cNvPicPr>
                <a:picLocks noChangeAspect="1" noChangeArrowheads="1"/>
              </p:cNvPicPr>
              <p:nvPr/>
            </p:nvPicPr>
            <p:blipFill>
              <a:blip r:embed="rId10" cstate="screen">
                <a:extLst>
                  <a:ext uri="{28A0092B-C50C-407E-A947-70E740481C1C}">
                    <a14:useLocalDpi xmlns:a14="http://schemas.microsoft.com/office/drawing/2010/main"/>
                  </a:ext>
                </a:extLst>
              </a:blip>
              <a:srcRect/>
              <a:stretch>
                <a:fillRect/>
              </a:stretch>
            </p:blipFill>
            <p:spPr bwMode="auto">
              <a:xfrm>
                <a:off x="3733800" y="2552700"/>
                <a:ext cx="1066800" cy="8001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71" name="TextBox 70"/>
              <p:cNvSpPr txBox="1"/>
              <p:nvPr/>
            </p:nvSpPr>
            <p:spPr>
              <a:xfrm>
                <a:off x="1600200" y="2285999"/>
                <a:ext cx="2362200" cy="259465"/>
              </a:xfrm>
              <a:prstGeom prst="rect">
                <a:avLst/>
              </a:prstGeom>
              <a:noFill/>
            </p:spPr>
            <p:txBody>
              <a:bodyPr wrap="square" rtlCol="0">
                <a:spAutoFit/>
              </a:bodyPr>
              <a:lstStyle/>
              <a:p>
                <a:pPr algn="r"/>
                <a:r>
                  <a:rPr lang="fa-IR" sz="1700" dirty="0">
                    <a:cs typeface="B Kamran" pitchFamily="2" charset="-78"/>
                  </a:rPr>
                  <a:t>جزئیات نما – هتل بین المللی قصر</a:t>
                </a:r>
                <a:endParaRPr lang="en-US" sz="1700" dirty="0">
                  <a:cs typeface="B Kamran" pitchFamily="2" charset="-78"/>
                </a:endParaRPr>
              </a:p>
            </p:txBody>
          </p:sp>
          <p:sp>
            <p:nvSpPr>
              <p:cNvPr id="72" name="Oval 71"/>
              <p:cNvSpPr/>
              <p:nvPr/>
            </p:nvSpPr>
            <p:spPr>
              <a:xfrm>
                <a:off x="3200400" y="1676400"/>
                <a:ext cx="609600" cy="533400"/>
              </a:xfrm>
              <a:prstGeom prst="ellipse">
                <a:avLst/>
              </a:prstGeom>
              <a:noFill/>
              <a:ln w="47625">
                <a:solidFill>
                  <a:srgbClr val="C0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4" name="TextBox 73"/>
              <p:cNvSpPr txBox="1"/>
              <p:nvPr/>
            </p:nvSpPr>
            <p:spPr>
              <a:xfrm>
                <a:off x="6096000" y="1475601"/>
                <a:ext cx="2362200" cy="259465"/>
              </a:xfrm>
              <a:prstGeom prst="rect">
                <a:avLst/>
              </a:prstGeom>
              <a:noFill/>
            </p:spPr>
            <p:txBody>
              <a:bodyPr wrap="square" rtlCol="0">
                <a:spAutoFit/>
              </a:bodyPr>
              <a:lstStyle/>
              <a:p>
                <a:pPr algn="r"/>
                <a:r>
                  <a:rPr lang="fa-IR" sz="1700" dirty="0">
                    <a:cs typeface="B Kamran" pitchFamily="2" charset="-78"/>
                  </a:rPr>
                  <a:t>جزئیات نما – بانک ملت</a:t>
                </a:r>
                <a:endParaRPr lang="en-US" sz="1700" dirty="0">
                  <a:cs typeface="B Kamran" pitchFamily="2" charset="-78"/>
                </a:endParaRPr>
              </a:p>
            </p:txBody>
          </p:sp>
          <p:cxnSp>
            <p:nvCxnSpPr>
              <p:cNvPr id="76" name="Curved Connector 75"/>
              <p:cNvCxnSpPr/>
              <p:nvPr/>
            </p:nvCxnSpPr>
            <p:spPr>
              <a:xfrm flipV="1">
                <a:off x="6629400" y="457200"/>
                <a:ext cx="533400" cy="457200"/>
              </a:xfrm>
              <a:prstGeom prst="curvedConnector3">
                <a:avLst>
                  <a:gd name="adj1" fmla="val 50000"/>
                </a:avLst>
              </a:prstGeom>
              <a:ln w="19050">
                <a:solidFill>
                  <a:srgbClr val="C00000"/>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78" name="Curved Connector 77"/>
              <p:cNvCxnSpPr/>
              <p:nvPr/>
            </p:nvCxnSpPr>
            <p:spPr>
              <a:xfrm>
                <a:off x="6400800" y="1371600"/>
                <a:ext cx="914400" cy="609600"/>
              </a:xfrm>
              <a:prstGeom prst="curvedConnector3">
                <a:avLst>
                  <a:gd name="adj1" fmla="val 50000"/>
                </a:avLst>
              </a:prstGeom>
              <a:ln w="19050">
                <a:solidFill>
                  <a:srgbClr val="C00000"/>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80" name="Curved Connector 79"/>
              <p:cNvCxnSpPr/>
              <p:nvPr/>
            </p:nvCxnSpPr>
            <p:spPr>
              <a:xfrm rot="10800000">
                <a:off x="3810000" y="381000"/>
                <a:ext cx="2743200" cy="762000"/>
              </a:xfrm>
              <a:prstGeom prst="curvedConnector3">
                <a:avLst>
                  <a:gd name="adj1" fmla="val 50000"/>
                </a:avLst>
              </a:prstGeom>
              <a:ln w="19050">
                <a:solidFill>
                  <a:srgbClr val="C00000"/>
                </a:solidFill>
                <a:headEnd type="arrow"/>
                <a:tailEnd type="arrow"/>
              </a:ln>
            </p:spPr>
            <p:style>
              <a:lnRef idx="1">
                <a:schemeClr val="accent1"/>
              </a:lnRef>
              <a:fillRef idx="0">
                <a:schemeClr val="accent1"/>
              </a:fillRef>
              <a:effectRef idx="0">
                <a:schemeClr val="accent1"/>
              </a:effectRef>
              <a:fontRef idx="minor">
                <a:schemeClr val="tx1"/>
              </a:fontRef>
            </p:style>
          </p:cxnSp>
        </p:grpSp>
      </p:grpSp>
      <p:sp>
        <p:nvSpPr>
          <p:cNvPr id="29" name="TextBox 28"/>
          <p:cNvSpPr txBox="1"/>
          <p:nvPr/>
        </p:nvSpPr>
        <p:spPr>
          <a:xfrm>
            <a:off x="3276601" y="304800"/>
            <a:ext cx="9281160" cy="713716"/>
          </a:xfrm>
          <a:prstGeom prst="rect">
            <a:avLst/>
          </a:prstGeom>
          <a:noFill/>
        </p:spPr>
        <p:txBody>
          <a:bodyPr wrap="square" lIns="127662" tIns="63847" rIns="127662" bIns="63847" rtlCol="1">
            <a:spAutoFit/>
          </a:bodyPr>
          <a:lstStyle/>
          <a:p>
            <a:pPr algn="justLow" rtl="1"/>
            <a:r>
              <a:rPr lang="fa-IR" sz="3800" b="1" dirty="0">
                <a:effectLst>
                  <a:glow rad="101600">
                    <a:schemeClr val="bg1">
                      <a:lumMod val="75000"/>
                      <a:alpha val="40000"/>
                    </a:schemeClr>
                  </a:glow>
                  <a:outerShdw blurRad="50800" dist="38100" dir="5400000" algn="t" rotWithShape="0">
                    <a:prstClr val="black">
                      <a:alpha val="40000"/>
                    </a:prstClr>
                  </a:outerShdw>
                </a:effectLst>
                <a:cs typeface="B Kamran" pitchFamily="2" charset="-78"/>
              </a:rPr>
              <a:t>سرزندگی به لحاظ کالبدی</a:t>
            </a:r>
          </a:p>
        </p:txBody>
      </p:sp>
      <p:pic>
        <p:nvPicPr>
          <p:cNvPr id="30" name="Picture 29"/>
          <p:cNvPicPr>
            <a:picLocks noChangeAspect="1" noChangeArrowheads="1"/>
          </p:cNvPicPr>
          <p:nvPr/>
        </p:nvPicPr>
        <p:blipFill>
          <a:blip r:embed="rId11" cstate="screen">
            <a:extLst>
              <a:ext uri="{28A0092B-C50C-407E-A947-70E740481C1C}">
                <a14:useLocalDpi xmlns:a14="http://schemas.microsoft.com/office/drawing/2010/main"/>
              </a:ext>
            </a:extLst>
          </a:blip>
          <a:srcRect/>
          <a:stretch>
            <a:fillRect/>
          </a:stretch>
        </p:blipFill>
        <p:spPr bwMode="auto">
          <a:xfrm rot="10800000">
            <a:off x="12316692" y="5377816"/>
            <a:ext cx="228600" cy="260985"/>
          </a:xfrm>
          <a:prstGeom prst="rect">
            <a:avLst/>
          </a:prstGeom>
          <a:noFill/>
          <a:ln w="9525">
            <a:noFill/>
            <a:miter lim="800000"/>
            <a:headEnd/>
            <a:tailEnd/>
          </a:ln>
          <a:effectLst/>
        </p:spPr>
      </p:pic>
      <p:sp>
        <p:nvSpPr>
          <p:cNvPr id="31" name="TextBox 30"/>
          <p:cNvSpPr txBox="1"/>
          <p:nvPr/>
        </p:nvSpPr>
        <p:spPr>
          <a:xfrm rot="18324350">
            <a:off x="8023800" y="2293947"/>
            <a:ext cx="2362200" cy="307516"/>
          </a:xfrm>
          <a:prstGeom prst="rect">
            <a:avLst/>
          </a:prstGeom>
          <a:noFill/>
        </p:spPr>
        <p:txBody>
          <a:bodyPr wrap="square" lIns="91182" tIns="45591" rIns="91182" bIns="45591" rtlCol="0">
            <a:spAutoFit/>
          </a:bodyPr>
          <a:lstStyle/>
          <a:p>
            <a:r>
              <a:rPr lang="fa-IR" sz="1400" dirty="0">
                <a:cs typeface="2  Tabassom" pitchFamily="2" charset="-78"/>
              </a:rPr>
              <a:t>بلوار امام رضا</a:t>
            </a:r>
            <a:endParaRPr lang="en-US" sz="1400" dirty="0">
              <a:cs typeface="2  Tabassom" pitchFamily="2" charset="-78"/>
            </a:endParaRPr>
          </a:p>
        </p:txBody>
      </p:sp>
      <p:sp>
        <p:nvSpPr>
          <p:cNvPr id="32" name="TextBox 31"/>
          <p:cNvSpPr txBox="1"/>
          <p:nvPr/>
        </p:nvSpPr>
        <p:spPr>
          <a:xfrm rot="2909202">
            <a:off x="7482514" y="4308771"/>
            <a:ext cx="1115601" cy="307516"/>
          </a:xfrm>
          <a:prstGeom prst="rect">
            <a:avLst/>
          </a:prstGeom>
          <a:noFill/>
        </p:spPr>
        <p:txBody>
          <a:bodyPr wrap="square" lIns="91182" tIns="45591" rIns="91182" bIns="45591" rtlCol="0">
            <a:spAutoFit/>
          </a:bodyPr>
          <a:lstStyle/>
          <a:p>
            <a:r>
              <a:rPr lang="fa-IR" sz="1400" dirty="0">
                <a:cs typeface="2  Tabassom" pitchFamily="2" charset="-78"/>
              </a:rPr>
              <a:t>میدان برق</a:t>
            </a:r>
            <a:endParaRPr lang="en-US" sz="1400" dirty="0">
              <a:cs typeface="2  Tabassom" pitchFamily="2" charset="-78"/>
            </a:endParaRPr>
          </a:p>
        </p:txBody>
      </p:sp>
      <p:sp>
        <p:nvSpPr>
          <p:cNvPr id="33" name="TextBox 32"/>
          <p:cNvSpPr txBox="1"/>
          <p:nvPr/>
        </p:nvSpPr>
        <p:spPr>
          <a:xfrm rot="3033256">
            <a:off x="6750673" y="4046725"/>
            <a:ext cx="2075776" cy="307516"/>
          </a:xfrm>
          <a:prstGeom prst="rect">
            <a:avLst/>
          </a:prstGeom>
          <a:noFill/>
        </p:spPr>
        <p:txBody>
          <a:bodyPr wrap="square" lIns="91182" tIns="45591" rIns="91182" bIns="45591" rtlCol="0">
            <a:spAutoFit/>
          </a:bodyPr>
          <a:lstStyle/>
          <a:p>
            <a:r>
              <a:rPr lang="fa-IR" sz="1400" dirty="0">
                <a:cs typeface="2  Tabassom" pitchFamily="2" charset="-78"/>
              </a:rPr>
              <a:t>خیابان بهار</a:t>
            </a:r>
            <a:endParaRPr lang="en-US" sz="1400" dirty="0">
              <a:cs typeface="2  Tabassom" pitchFamily="2" charset="-78"/>
            </a:endParaRPr>
          </a:p>
        </p:txBody>
      </p:sp>
      <p:sp>
        <p:nvSpPr>
          <p:cNvPr id="34" name="TextBox 33"/>
          <p:cNvSpPr txBox="1"/>
          <p:nvPr/>
        </p:nvSpPr>
        <p:spPr>
          <a:xfrm rot="2019191">
            <a:off x="9211929" y="1847534"/>
            <a:ext cx="1115601" cy="307516"/>
          </a:xfrm>
          <a:prstGeom prst="rect">
            <a:avLst/>
          </a:prstGeom>
          <a:noFill/>
        </p:spPr>
        <p:txBody>
          <a:bodyPr wrap="square" lIns="91182" tIns="45591" rIns="91182" bIns="45591" rtlCol="0">
            <a:spAutoFit/>
          </a:bodyPr>
          <a:lstStyle/>
          <a:p>
            <a:r>
              <a:rPr lang="fa-IR" sz="1400" dirty="0">
                <a:cs typeface="2  Tabassom" pitchFamily="2" charset="-78"/>
              </a:rPr>
              <a:t>دانش</a:t>
            </a:r>
            <a:endParaRPr lang="en-US" sz="1400" dirty="0">
              <a:cs typeface="2  Tabassom" pitchFamily="2" charset="-78"/>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 descr="C:\DRIVE\information\UNIVERSIRY\tarahi shahri\mahdoode\ravand\back1.jpg"/>
          <p:cNvPicPr>
            <a:picLocks noChangeArrowheads="1"/>
          </p:cNvPicPr>
          <p:nvPr/>
        </p:nvPicPr>
        <p:blipFill>
          <a:blip r:embed="rId3"/>
          <a:srcRect/>
          <a:stretch>
            <a:fillRect/>
          </a:stretch>
        </p:blipFill>
        <p:spPr bwMode="auto">
          <a:xfrm>
            <a:off x="-9133" y="-29306"/>
            <a:ext cx="12801600" cy="9701784"/>
          </a:xfrm>
          <a:prstGeom prst="rect">
            <a:avLst/>
          </a:prstGeom>
          <a:noFill/>
        </p:spPr>
      </p:pic>
      <p:grpSp>
        <p:nvGrpSpPr>
          <p:cNvPr id="17" name="Group 16"/>
          <p:cNvGrpSpPr/>
          <p:nvPr/>
        </p:nvGrpSpPr>
        <p:grpSpPr>
          <a:xfrm>
            <a:off x="3810000" y="1415853"/>
            <a:ext cx="8570759" cy="7799282"/>
            <a:chOff x="3197872" y="769330"/>
            <a:chExt cx="9070328" cy="8369593"/>
          </a:xfrm>
        </p:grpSpPr>
        <p:sp>
          <p:nvSpPr>
            <p:cNvPr id="55" name="TextBox 54"/>
            <p:cNvSpPr txBox="1"/>
            <p:nvPr/>
          </p:nvSpPr>
          <p:spPr>
            <a:xfrm>
              <a:off x="3197872" y="1376018"/>
              <a:ext cx="4428485" cy="3259871"/>
            </a:xfrm>
            <a:prstGeom prst="rect">
              <a:avLst/>
            </a:prstGeom>
            <a:noFill/>
          </p:spPr>
          <p:txBody>
            <a:bodyPr wrap="square" lIns="128001" tIns="64001" rIns="128001" bIns="64001" rtlCol="0">
              <a:spAutoFit/>
            </a:bodyPr>
            <a:lstStyle/>
            <a:p>
              <a:pPr algn="r"/>
              <a:r>
                <a:rPr lang="fa-IR" sz="2100" dirty="0">
                  <a:cs typeface="B Kamran" pitchFamily="2" charset="-78"/>
                </a:rPr>
                <a:t>کف سازی یک خیابان شهری در حالیکه باید هماهنگ باشد ، باید متوع و مناسب با فعالیت استفاده کنندگان از فضا باشد و جنس آن مستحکم باشد. متاسفانه کف سازی در خیابان امام رضا فرسوده و ناهماهنگ است و با توجه به وجود حرم مطهر امام رضا تداعی گر هیچ حرکت خاصی به این سمت نیست.</a:t>
              </a:r>
            </a:p>
            <a:p>
              <a:pPr algn="r"/>
              <a:r>
                <a:rPr lang="fa-IR" sz="2100" dirty="0">
                  <a:cs typeface="B Kamran" pitchFamily="2" charset="-78"/>
                </a:rPr>
                <a:t> همچنین این محدوده مشکلات جدی در زمینه جایگذاری و نوع مبلمان دارد و با توجه به پتانسیل بالایی که این خیبابان دارد مبلمان مناسبی در آن تعبیه نشده است.</a:t>
              </a:r>
              <a:endParaRPr lang="en-US" sz="2100" dirty="0">
                <a:cs typeface="B Kamran" pitchFamily="2" charset="-78"/>
              </a:endParaRPr>
            </a:p>
            <a:p>
              <a:pPr algn="r"/>
              <a:endParaRPr lang="en-US" sz="2100" dirty="0">
                <a:cs typeface="B Kamran" pitchFamily="2" charset="-78"/>
              </a:endParaRPr>
            </a:p>
          </p:txBody>
        </p:sp>
        <p:grpSp>
          <p:nvGrpSpPr>
            <p:cNvPr id="2" name="Group 89"/>
            <p:cNvGrpSpPr/>
            <p:nvPr/>
          </p:nvGrpSpPr>
          <p:grpSpPr>
            <a:xfrm>
              <a:off x="3520443" y="4587240"/>
              <a:ext cx="3947159" cy="4551683"/>
              <a:chOff x="2590801" y="2235198"/>
              <a:chExt cx="3200398" cy="3708402"/>
            </a:xfrm>
          </p:grpSpPr>
          <p:pic>
            <p:nvPicPr>
              <p:cNvPr id="69" name="Picture 2" descr="C:\Ati's Univ Projz\6th Term\Tarahi Shahri Dr Abbas\MainProj\Emam reza St\Mantaghe-Khali.jpg"/>
              <p:cNvPicPr>
                <a:picLocks noChangeAspect="1" noChangeArrowheads="1"/>
              </p:cNvPicPr>
              <p:nvPr/>
            </p:nvPicPr>
            <p:blipFill>
              <a:blip r:embed="rId4" cstate="screen">
                <a:clrChange>
                  <a:clrFrom>
                    <a:srgbClr val="FFFFDD"/>
                  </a:clrFrom>
                  <a:clrTo>
                    <a:srgbClr val="FFFFDD">
                      <a:alpha val="0"/>
                    </a:srgbClr>
                  </a:clrTo>
                </a:clrChange>
                <a:extLst>
                  <a:ext uri="{28A0092B-C50C-407E-A947-70E740481C1C}">
                    <a14:useLocalDpi xmlns:a14="http://schemas.microsoft.com/office/drawing/2010/main"/>
                  </a:ext>
                </a:extLst>
              </a:blip>
              <a:srcRect/>
              <a:stretch>
                <a:fillRect/>
              </a:stretch>
            </p:blipFill>
            <p:spPr bwMode="auto">
              <a:xfrm>
                <a:off x="2874308" y="3073399"/>
                <a:ext cx="2307291" cy="2209800"/>
              </a:xfrm>
              <a:prstGeom prst="rect">
                <a:avLst/>
              </a:prstGeom>
              <a:ln>
                <a:noFill/>
              </a:ln>
              <a:effectLst>
                <a:outerShdw blurRad="292100" dist="139700" dir="2700000" algn="tl" rotWithShape="0">
                  <a:srgbClr val="333333">
                    <a:alpha val="65000"/>
                  </a:srgbClr>
                </a:outerShdw>
              </a:effectLst>
            </p:spPr>
          </p:pic>
          <p:pic>
            <p:nvPicPr>
              <p:cNvPr id="2050" name="Picture 2" descr="E:\arshive\nazanin\tarahi shahri abbas\ax\100DSCIM\PICT0242.JP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rot="16200000">
                <a:off x="2433744" y="2392255"/>
                <a:ext cx="1600199" cy="1286086"/>
              </a:xfrm>
              <a:prstGeom prst="rect">
                <a:avLst/>
              </a:prstGeom>
              <a:ln>
                <a:noFill/>
              </a:ln>
              <a:effectLst>
                <a:outerShdw blurRad="292100" dist="139700" dir="2700000" algn="tl" rotWithShape="0">
                  <a:srgbClr val="333333">
                    <a:alpha val="65000"/>
                  </a:srgbClr>
                </a:outerShdw>
              </a:effectLst>
            </p:spPr>
          </p:pic>
          <p:pic>
            <p:nvPicPr>
              <p:cNvPr id="68" name="Picture 2" descr="C:\Ati's Univ Projz\6th Term\Tarahi Shahri Dr Abbas\MainProj\Emam reza St\Pix\100DSCIM\PICT0266.JPG"/>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rot="16200000">
                <a:off x="4346574" y="4498975"/>
                <a:ext cx="1651000" cy="1238250"/>
              </a:xfrm>
              <a:prstGeom prst="rect">
                <a:avLst/>
              </a:prstGeom>
              <a:ln>
                <a:noFill/>
              </a:ln>
              <a:effectLst>
                <a:outerShdw blurRad="292100" dist="139700" dir="2700000" algn="tl" rotWithShape="0">
                  <a:srgbClr val="333333">
                    <a:alpha val="65000"/>
                  </a:srgbClr>
                </a:outerShdw>
              </a:effectLst>
            </p:spPr>
          </p:pic>
          <p:cxnSp>
            <p:nvCxnSpPr>
              <p:cNvPr id="70" name="Curved Connector 69"/>
              <p:cNvCxnSpPr/>
              <p:nvPr/>
            </p:nvCxnSpPr>
            <p:spPr>
              <a:xfrm rot="10800000">
                <a:off x="3657599" y="3682999"/>
                <a:ext cx="762000" cy="457200"/>
              </a:xfrm>
              <a:prstGeom prst="curvedConnector3">
                <a:avLst>
                  <a:gd name="adj1" fmla="val 50000"/>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74" name="Curved Connector 73"/>
              <p:cNvCxnSpPr/>
              <p:nvPr/>
            </p:nvCxnSpPr>
            <p:spPr>
              <a:xfrm>
                <a:off x="3886199" y="4825999"/>
                <a:ext cx="685800" cy="381000"/>
              </a:xfrm>
              <a:prstGeom prst="curvedConnector3">
                <a:avLst>
                  <a:gd name="adj1" fmla="val 50000"/>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pic>
          <p:nvPicPr>
            <p:cNvPr id="95" name="Picture 5" descr="E:\tarrahi shahri\photoshop\atinazi1-3.jpg"/>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8641080" y="2026920"/>
              <a:ext cx="3307080" cy="1331921"/>
            </a:xfrm>
            <a:prstGeom prst="rect">
              <a:avLst/>
            </a:prstGeom>
            <a:ln>
              <a:noFill/>
            </a:ln>
            <a:effectLst>
              <a:outerShdw blurRad="292100" dist="139700" dir="2700000" algn="tl" rotWithShape="0">
                <a:srgbClr val="333333">
                  <a:alpha val="65000"/>
                </a:srgbClr>
              </a:outerShdw>
            </a:effectLst>
          </p:spPr>
        </p:pic>
        <p:pic>
          <p:nvPicPr>
            <p:cNvPr id="96" name="Picture 5" descr="E:\tarrahi shahri\photoshop\atinazi1-1.jpg"/>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a:off x="8321040" y="3627120"/>
              <a:ext cx="3947160" cy="1211316"/>
            </a:xfrm>
            <a:prstGeom prst="rect">
              <a:avLst/>
            </a:prstGeom>
            <a:ln>
              <a:noFill/>
            </a:ln>
            <a:effectLst>
              <a:outerShdw blurRad="292100" dist="139700" dir="2700000" algn="tl" rotWithShape="0">
                <a:srgbClr val="333333">
                  <a:alpha val="65000"/>
                </a:srgbClr>
              </a:outerShdw>
            </a:effectLst>
          </p:spPr>
        </p:pic>
        <p:sp>
          <p:nvSpPr>
            <p:cNvPr id="97" name="TextBox 96"/>
            <p:cNvSpPr txBox="1"/>
            <p:nvPr/>
          </p:nvSpPr>
          <p:spPr>
            <a:xfrm>
              <a:off x="7955722" y="769330"/>
              <a:ext cx="4267199" cy="1179092"/>
            </a:xfrm>
            <a:prstGeom prst="rect">
              <a:avLst/>
            </a:prstGeom>
            <a:noFill/>
          </p:spPr>
          <p:txBody>
            <a:bodyPr wrap="square" lIns="128001" tIns="64001" rIns="128001" bIns="64001" rtlCol="0">
              <a:spAutoFit/>
            </a:bodyPr>
            <a:lstStyle/>
            <a:p>
              <a:pPr algn="r"/>
              <a:r>
                <a:rPr lang="fa-IR" sz="2100" dirty="0">
                  <a:cs typeface="B Kamran" pitchFamily="2" charset="-78"/>
                </a:rPr>
                <a:t>قرارگیری ساختمان ها با قدمت های گوناگون و در عین حال هماهنگ با معماری زمینه به غنای فضا و افزایش سرزندگی افزوده است.</a:t>
              </a:r>
              <a:endParaRPr lang="en-US" sz="2100" dirty="0">
                <a:cs typeface="B Kamran" pitchFamily="2" charset="-78"/>
              </a:endParaRPr>
            </a:p>
          </p:txBody>
        </p:sp>
        <p:pic>
          <p:nvPicPr>
            <p:cNvPr id="180" name="Picture 3" descr="E:\arshive\nazanin\tarahi shahri abbas\ax\axShab\PICT0075.JPG"/>
            <p:cNvPicPr>
              <a:picLocks noChangeAspect="1" noChangeArrowheads="1"/>
            </p:cNvPicPr>
            <p:nvPr/>
          </p:nvPicPr>
          <p:blipFill>
            <a:blip r:embed="rId9" cstate="screen">
              <a:extLst>
                <a:ext uri="{28A0092B-C50C-407E-A947-70E740481C1C}">
                  <a14:useLocalDpi xmlns:a14="http://schemas.microsoft.com/office/drawing/2010/main"/>
                </a:ext>
              </a:extLst>
            </a:blip>
            <a:srcRect/>
            <a:stretch>
              <a:fillRect/>
            </a:stretch>
          </p:blipFill>
          <p:spPr bwMode="auto">
            <a:xfrm>
              <a:off x="10241280" y="5627370"/>
              <a:ext cx="2026920" cy="152019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81" name="Picture 4" descr="E:\arshive\nazanin\tarahi shahri abbas\ax\axShab\PICT0076.JPG"/>
            <p:cNvPicPr>
              <a:picLocks noChangeAspect="1" noChangeArrowheads="1"/>
            </p:cNvPicPr>
            <p:nvPr/>
          </p:nvPicPr>
          <p:blipFill>
            <a:blip r:embed="rId10" cstate="screen">
              <a:extLst>
                <a:ext uri="{28A0092B-C50C-407E-A947-70E740481C1C}">
                  <a14:useLocalDpi xmlns:a14="http://schemas.microsoft.com/office/drawing/2010/main"/>
                </a:ext>
              </a:extLst>
            </a:blip>
            <a:srcRect/>
            <a:stretch>
              <a:fillRect/>
            </a:stretch>
          </p:blipFill>
          <p:spPr bwMode="auto">
            <a:xfrm>
              <a:off x="10347960" y="7574280"/>
              <a:ext cx="1920237" cy="144017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182" name="TextBox 181"/>
            <p:cNvSpPr txBox="1"/>
            <p:nvPr/>
          </p:nvSpPr>
          <p:spPr>
            <a:xfrm>
              <a:off x="7955722" y="5734674"/>
              <a:ext cx="2026919" cy="2566278"/>
            </a:xfrm>
            <a:prstGeom prst="rect">
              <a:avLst/>
            </a:prstGeom>
            <a:noFill/>
          </p:spPr>
          <p:txBody>
            <a:bodyPr wrap="square" lIns="128001" tIns="64001" rIns="128001" bIns="64001" rtlCol="0">
              <a:spAutoFit/>
            </a:bodyPr>
            <a:lstStyle/>
            <a:p>
              <a:pPr algn="just" rtl="1"/>
              <a:r>
                <a:rPr lang="fa-IR" sz="2100" dirty="0">
                  <a:cs typeface="B Kamran" pitchFamily="2" charset="-78"/>
                </a:rPr>
                <a:t>نور پردازی در شب به غیر از قسمت هایی از پیاده رو که در مقابل کاربری های اداری قرار گرفته است مناسب است و به سرزندگی فضا کمک می کند.</a:t>
              </a:r>
              <a:endParaRPr lang="en-US" sz="2100" dirty="0">
                <a:cs typeface="B Kamran" pitchFamily="2" charset="-78"/>
              </a:endParaRPr>
            </a:p>
          </p:txBody>
        </p:sp>
      </p:grpSp>
      <p:sp>
        <p:nvSpPr>
          <p:cNvPr id="19" name="TextBox 18"/>
          <p:cNvSpPr txBox="1"/>
          <p:nvPr/>
        </p:nvSpPr>
        <p:spPr>
          <a:xfrm>
            <a:off x="3276601" y="304800"/>
            <a:ext cx="9281160" cy="713716"/>
          </a:xfrm>
          <a:prstGeom prst="rect">
            <a:avLst/>
          </a:prstGeom>
          <a:noFill/>
        </p:spPr>
        <p:txBody>
          <a:bodyPr wrap="square" lIns="127662" tIns="63847" rIns="127662" bIns="63847" rtlCol="1">
            <a:spAutoFit/>
          </a:bodyPr>
          <a:lstStyle/>
          <a:p>
            <a:pPr algn="justLow" rtl="1"/>
            <a:r>
              <a:rPr lang="fa-IR" sz="3800" b="1" dirty="0">
                <a:effectLst>
                  <a:glow rad="101600">
                    <a:schemeClr val="bg1">
                      <a:lumMod val="75000"/>
                      <a:alpha val="40000"/>
                    </a:schemeClr>
                  </a:glow>
                  <a:outerShdw blurRad="50800" dist="38100" dir="5400000" algn="t" rotWithShape="0">
                    <a:prstClr val="black">
                      <a:alpha val="40000"/>
                    </a:prstClr>
                  </a:outerShdw>
                </a:effectLst>
                <a:cs typeface="B Kamran" pitchFamily="2" charset="-78"/>
              </a:rPr>
              <a:t>سرزندگی به لحاظ کالبدی</a:t>
            </a:r>
          </a:p>
        </p:txBody>
      </p:sp>
      <p:pic>
        <p:nvPicPr>
          <p:cNvPr id="20" name="Picture 19"/>
          <p:cNvPicPr>
            <a:picLocks noChangeAspect="1" noChangeArrowheads="1"/>
          </p:cNvPicPr>
          <p:nvPr/>
        </p:nvPicPr>
        <p:blipFill>
          <a:blip r:embed="rId11" cstate="screen">
            <a:extLst>
              <a:ext uri="{28A0092B-C50C-407E-A947-70E740481C1C}">
                <a14:useLocalDpi xmlns:a14="http://schemas.microsoft.com/office/drawing/2010/main"/>
              </a:ext>
            </a:extLst>
          </a:blip>
          <a:srcRect/>
          <a:stretch>
            <a:fillRect/>
          </a:stretch>
        </p:blipFill>
        <p:spPr bwMode="auto">
          <a:xfrm rot="10800000">
            <a:off x="12268200" y="1524001"/>
            <a:ext cx="228600" cy="260985"/>
          </a:xfrm>
          <a:prstGeom prst="rect">
            <a:avLst/>
          </a:prstGeom>
          <a:noFill/>
          <a:ln w="9525">
            <a:noFill/>
            <a:miter lim="800000"/>
            <a:headEnd/>
            <a:tailEnd/>
          </a:ln>
          <a:effectLst/>
        </p:spPr>
      </p:pic>
      <p:pic>
        <p:nvPicPr>
          <p:cNvPr id="21" name="Picture 20"/>
          <p:cNvPicPr>
            <a:picLocks noChangeAspect="1" noChangeArrowheads="1"/>
          </p:cNvPicPr>
          <p:nvPr/>
        </p:nvPicPr>
        <p:blipFill>
          <a:blip r:embed="rId11" cstate="screen">
            <a:extLst>
              <a:ext uri="{28A0092B-C50C-407E-A947-70E740481C1C}">
                <a14:useLocalDpi xmlns:a14="http://schemas.microsoft.com/office/drawing/2010/main"/>
              </a:ext>
            </a:extLst>
          </a:blip>
          <a:srcRect/>
          <a:stretch>
            <a:fillRect/>
          </a:stretch>
        </p:blipFill>
        <p:spPr bwMode="auto">
          <a:xfrm rot="10800000">
            <a:off x="7959436" y="2057401"/>
            <a:ext cx="228600" cy="260985"/>
          </a:xfrm>
          <a:prstGeom prst="rect">
            <a:avLst/>
          </a:prstGeom>
          <a:noFill/>
          <a:ln w="9525">
            <a:noFill/>
            <a:miter lim="800000"/>
            <a:headEnd/>
            <a:tailEnd/>
          </a:ln>
          <a:effectLst/>
        </p:spPr>
      </p:pic>
      <p:pic>
        <p:nvPicPr>
          <p:cNvPr id="22" name="Picture 21"/>
          <p:cNvPicPr>
            <a:picLocks noChangeAspect="1" noChangeArrowheads="1"/>
          </p:cNvPicPr>
          <p:nvPr/>
        </p:nvPicPr>
        <p:blipFill>
          <a:blip r:embed="rId11" cstate="screen">
            <a:extLst>
              <a:ext uri="{28A0092B-C50C-407E-A947-70E740481C1C}">
                <a14:useLocalDpi xmlns:a14="http://schemas.microsoft.com/office/drawing/2010/main"/>
              </a:ext>
            </a:extLst>
          </a:blip>
          <a:srcRect/>
          <a:stretch>
            <a:fillRect/>
          </a:stretch>
        </p:blipFill>
        <p:spPr bwMode="auto">
          <a:xfrm rot="10800000">
            <a:off x="10183091" y="6130637"/>
            <a:ext cx="228600" cy="260985"/>
          </a:xfrm>
          <a:prstGeom prst="rect">
            <a:avLst/>
          </a:prstGeom>
          <a:noFill/>
          <a:ln w="9525">
            <a:noFill/>
            <a:miter lim="800000"/>
            <a:headEnd/>
            <a:tailEnd/>
          </a:ln>
          <a:effectLst/>
        </p:spPr>
      </p:pic>
      <p:sp>
        <p:nvSpPr>
          <p:cNvPr id="23" name="TextBox 22"/>
          <p:cNvSpPr txBox="1"/>
          <p:nvPr/>
        </p:nvSpPr>
        <p:spPr>
          <a:xfrm rot="18324350">
            <a:off x="5301823" y="6387160"/>
            <a:ext cx="2362200" cy="307516"/>
          </a:xfrm>
          <a:prstGeom prst="rect">
            <a:avLst/>
          </a:prstGeom>
          <a:noFill/>
        </p:spPr>
        <p:txBody>
          <a:bodyPr wrap="square" lIns="91182" tIns="45591" rIns="91182" bIns="45591" rtlCol="0">
            <a:spAutoFit/>
          </a:bodyPr>
          <a:lstStyle/>
          <a:p>
            <a:r>
              <a:rPr lang="fa-IR" sz="1400" dirty="0">
                <a:cs typeface="2  Tabassom" pitchFamily="2" charset="-78"/>
              </a:rPr>
              <a:t>بلوار امام رضا</a:t>
            </a:r>
            <a:endParaRPr lang="en-US" sz="1400" dirty="0">
              <a:cs typeface="2  Tabassom" pitchFamily="2" charset="-78"/>
            </a:endParaRPr>
          </a:p>
        </p:txBody>
      </p:sp>
      <p:sp>
        <p:nvSpPr>
          <p:cNvPr id="24" name="TextBox 23"/>
          <p:cNvSpPr txBox="1"/>
          <p:nvPr/>
        </p:nvSpPr>
        <p:spPr>
          <a:xfrm rot="2909202">
            <a:off x="4874462" y="8159014"/>
            <a:ext cx="1115601" cy="307516"/>
          </a:xfrm>
          <a:prstGeom prst="rect">
            <a:avLst/>
          </a:prstGeom>
          <a:noFill/>
        </p:spPr>
        <p:txBody>
          <a:bodyPr wrap="square" lIns="91182" tIns="45591" rIns="91182" bIns="45591" rtlCol="0">
            <a:spAutoFit/>
          </a:bodyPr>
          <a:lstStyle/>
          <a:p>
            <a:r>
              <a:rPr lang="fa-IR" sz="1400" dirty="0">
                <a:cs typeface="2  Tabassom" pitchFamily="2" charset="-78"/>
              </a:rPr>
              <a:t>میدان برق</a:t>
            </a:r>
            <a:endParaRPr lang="en-US" sz="1400" dirty="0">
              <a:cs typeface="2  Tabassom" pitchFamily="2" charset="-78"/>
            </a:endParaRPr>
          </a:p>
        </p:txBody>
      </p:sp>
      <p:sp>
        <p:nvSpPr>
          <p:cNvPr id="25" name="TextBox 24"/>
          <p:cNvSpPr txBox="1"/>
          <p:nvPr/>
        </p:nvSpPr>
        <p:spPr>
          <a:xfrm rot="3033256">
            <a:off x="4142620" y="7896969"/>
            <a:ext cx="2075776" cy="307516"/>
          </a:xfrm>
          <a:prstGeom prst="rect">
            <a:avLst/>
          </a:prstGeom>
          <a:noFill/>
        </p:spPr>
        <p:txBody>
          <a:bodyPr wrap="square" lIns="91182" tIns="45591" rIns="91182" bIns="45591" rtlCol="0">
            <a:spAutoFit/>
          </a:bodyPr>
          <a:lstStyle/>
          <a:p>
            <a:r>
              <a:rPr lang="fa-IR" sz="1400" dirty="0">
                <a:cs typeface="2  Tabassom" pitchFamily="2" charset="-78"/>
              </a:rPr>
              <a:t>خیابان بهار</a:t>
            </a:r>
            <a:endParaRPr lang="en-US" sz="1400" dirty="0">
              <a:cs typeface="2  Tabassom" pitchFamily="2" charset="-78"/>
            </a:endParaRPr>
          </a:p>
        </p:txBody>
      </p:sp>
      <p:sp>
        <p:nvSpPr>
          <p:cNvPr id="26" name="TextBox 25"/>
          <p:cNvSpPr txBox="1"/>
          <p:nvPr/>
        </p:nvSpPr>
        <p:spPr>
          <a:xfrm rot="2019191">
            <a:off x="6468729" y="6114734"/>
            <a:ext cx="1115601" cy="307516"/>
          </a:xfrm>
          <a:prstGeom prst="rect">
            <a:avLst/>
          </a:prstGeom>
          <a:noFill/>
        </p:spPr>
        <p:txBody>
          <a:bodyPr wrap="square" lIns="91182" tIns="45591" rIns="91182" bIns="45591" rtlCol="0">
            <a:spAutoFit/>
          </a:bodyPr>
          <a:lstStyle/>
          <a:p>
            <a:r>
              <a:rPr lang="fa-IR" sz="1400" dirty="0">
                <a:cs typeface="2  Tabassom" pitchFamily="2" charset="-78"/>
              </a:rPr>
              <a:t>دانش</a:t>
            </a:r>
            <a:endParaRPr lang="en-US" sz="1400" dirty="0">
              <a:cs typeface="2  Tabassom" pitchFamily="2" charset="-78"/>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1" descr="C:\DRIVE\information\UNIVERSIRY\tarahi shahri\mahdoode\ravand\back1.jpg"/>
          <p:cNvPicPr>
            <a:picLocks noChangeArrowheads="1"/>
          </p:cNvPicPr>
          <p:nvPr/>
        </p:nvPicPr>
        <p:blipFill>
          <a:blip r:embed="rId3"/>
          <a:srcRect/>
          <a:stretch>
            <a:fillRect/>
          </a:stretch>
        </p:blipFill>
        <p:spPr bwMode="auto">
          <a:xfrm>
            <a:off x="-9133" y="-29306"/>
            <a:ext cx="12801600" cy="9701784"/>
          </a:xfrm>
          <a:prstGeom prst="rect">
            <a:avLst/>
          </a:prstGeom>
          <a:noFill/>
        </p:spPr>
      </p:pic>
      <p:sp>
        <p:nvSpPr>
          <p:cNvPr id="60" name="TextBox 59"/>
          <p:cNvSpPr txBox="1"/>
          <p:nvPr/>
        </p:nvSpPr>
        <p:spPr>
          <a:xfrm>
            <a:off x="3886200" y="1295400"/>
            <a:ext cx="8595360" cy="7561957"/>
          </a:xfrm>
          <a:prstGeom prst="rect">
            <a:avLst/>
          </a:prstGeom>
          <a:noFill/>
        </p:spPr>
        <p:txBody>
          <a:bodyPr wrap="square" lIns="127893" tIns="63952" rIns="127893" bIns="63952" rtlCol="0">
            <a:spAutoFit/>
          </a:bodyPr>
          <a:lstStyle/>
          <a:p>
            <a:pPr algn="just" rtl="1"/>
            <a:r>
              <a:rPr lang="fa-IR" sz="2100" dirty="0">
                <a:cs typeface="B Kamran" pitchFamily="2" charset="-78"/>
              </a:rPr>
              <a:t>جداره غربی نسبت به جداره شرقی از قدمت بالاتری برخوردار است و در نتیجه نوسازی در آن کمتر انجام شده است و به دلیل اینکه اغلب ساختمان ها در یک محدوده طبقاتی می باشند فاقد نقطه عطف در بدنه می باشد و همچنین با توجه به درشت دانه بودن قطعات بدنه ی کسل کننده ای را به وجود آورده است ، در حالیکه در بدنه شرقی عکس این قضیه صادق است و برخی از بنا ها (مانند هتل بین المللی قصر) به عنوان نشانه مطرح می باشند. </a:t>
            </a:r>
          </a:p>
          <a:p>
            <a:pPr algn="just" rtl="1"/>
            <a:endParaRPr lang="fa-IR" sz="2100" dirty="0">
              <a:cs typeface="B Kamran" pitchFamily="2" charset="-78"/>
            </a:endParaRPr>
          </a:p>
          <a:p>
            <a:pPr algn="just" rtl="1"/>
            <a:endParaRPr lang="fa-IR" sz="2100" dirty="0">
              <a:cs typeface="B Kamran" pitchFamily="2" charset="-78"/>
            </a:endParaRPr>
          </a:p>
          <a:p>
            <a:pPr algn="just" rtl="1"/>
            <a:endParaRPr lang="fa-IR" sz="2100" dirty="0">
              <a:cs typeface="B Kamran" pitchFamily="2" charset="-78"/>
            </a:endParaRPr>
          </a:p>
          <a:p>
            <a:pPr algn="just" rtl="1"/>
            <a:endParaRPr lang="fa-IR" sz="2100" dirty="0">
              <a:cs typeface="B Kamran" pitchFamily="2" charset="-78"/>
            </a:endParaRPr>
          </a:p>
          <a:p>
            <a:pPr algn="just" rtl="1"/>
            <a:endParaRPr lang="fa-IR" sz="2100" dirty="0">
              <a:cs typeface="B Kamran" pitchFamily="2" charset="-78"/>
            </a:endParaRPr>
          </a:p>
          <a:p>
            <a:pPr algn="just" rtl="1"/>
            <a:endParaRPr lang="fa-IR" sz="2100" dirty="0">
              <a:cs typeface="B Kamran" pitchFamily="2" charset="-78"/>
            </a:endParaRPr>
          </a:p>
          <a:p>
            <a:pPr algn="just" rtl="1"/>
            <a:endParaRPr lang="fa-IR" sz="2100" dirty="0">
              <a:cs typeface="B Kamran" pitchFamily="2" charset="-78"/>
            </a:endParaRPr>
          </a:p>
          <a:p>
            <a:pPr algn="just" rtl="1"/>
            <a:endParaRPr lang="fa-IR" sz="2100" dirty="0">
              <a:cs typeface="B Kamran" pitchFamily="2" charset="-78"/>
            </a:endParaRPr>
          </a:p>
          <a:p>
            <a:pPr algn="just" rtl="1"/>
            <a:endParaRPr lang="fa-IR" sz="2100" dirty="0">
              <a:cs typeface="B Kamran" pitchFamily="2" charset="-78"/>
            </a:endParaRPr>
          </a:p>
          <a:p>
            <a:pPr algn="just" rtl="1"/>
            <a:endParaRPr lang="fa-IR" sz="2100" dirty="0">
              <a:cs typeface="B Kamran" pitchFamily="2" charset="-78"/>
            </a:endParaRPr>
          </a:p>
          <a:p>
            <a:pPr algn="just" rtl="1"/>
            <a:endParaRPr lang="fa-IR" sz="2100" dirty="0">
              <a:cs typeface="B Kamran" pitchFamily="2" charset="-78"/>
            </a:endParaRPr>
          </a:p>
          <a:p>
            <a:pPr algn="just" rtl="1"/>
            <a:endParaRPr lang="fa-IR" sz="2100" dirty="0">
              <a:cs typeface="B Kamran" pitchFamily="2" charset="-78"/>
            </a:endParaRPr>
          </a:p>
          <a:p>
            <a:pPr algn="just" rtl="1"/>
            <a:endParaRPr lang="fa-IR" sz="2100" dirty="0">
              <a:cs typeface="B Kamran" pitchFamily="2" charset="-78"/>
            </a:endParaRPr>
          </a:p>
          <a:p>
            <a:pPr algn="just" rtl="1"/>
            <a:endParaRPr lang="fa-IR" sz="2100" dirty="0">
              <a:cs typeface="B Kamran" pitchFamily="2" charset="-78"/>
            </a:endParaRPr>
          </a:p>
          <a:p>
            <a:pPr algn="just" rtl="1"/>
            <a:endParaRPr lang="fa-IR" sz="2100" dirty="0">
              <a:cs typeface="B Kamran" pitchFamily="2" charset="-78"/>
            </a:endParaRPr>
          </a:p>
          <a:p>
            <a:pPr algn="just" rtl="1"/>
            <a:endParaRPr lang="fa-IR" sz="2100" dirty="0">
              <a:cs typeface="B Kamran" pitchFamily="2" charset="-78"/>
            </a:endParaRPr>
          </a:p>
          <a:p>
            <a:pPr algn="just" rtl="1"/>
            <a:endParaRPr lang="fa-IR" sz="2100" dirty="0">
              <a:cs typeface="B Kamran" pitchFamily="2" charset="-78"/>
            </a:endParaRPr>
          </a:p>
          <a:p>
            <a:pPr algn="just" rtl="1"/>
            <a:r>
              <a:rPr lang="fa-IR" sz="2100" dirty="0">
                <a:cs typeface="B Kamran" pitchFamily="2" charset="-78"/>
              </a:rPr>
              <a:t>قابل به ذکر است که این فضا فاقد فضا های مسقف مانند رواق می باشد که با توجه به حجم بالای تردد  زائرین مطلوب نمی باشد و لازم است تمهیدات لازم در این زمینه انجام شود.</a:t>
            </a:r>
          </a:p>
        </p:txBody>
      </p:sp>
      <p:pic>
        <p:nvPicPr>
          <p:cNvPr id="59" name="Picture 4" descr="E:\tarrahi shahri\photoshop\sara1-1.jp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3781919" y="6422920"/>
            <a:ext cx="8867293" cy="138796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3074" name="Picture 2" descr="E:\arshive\nazanin\tarahi shahri abbas\ax\100DSCIM\PICT0092.JP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6035051" y="3182047"/>
            <a:ext cx="4440337" cy="270860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8" name="TextBox 7"/>
          <p:cNvSpPr txBox="1"/>
          <p:nvPr/>
        </p:nvSpPr>
        <p:spPr>
          <a:xfrm>
            <a:off x="3276601" y="304800"/>
            <a:ext cx="9281160" cy="713716"/>
          </a:xfrm>
          <a:prstGeom prst="rect">
            <a:avLst/>
          </a:prstGeom>
          <a:noFill/>
        </p:spPr>
        <p:txBody>
          <a:bodyPr wrap="square" lIns="127662" tIns="63847" rIns="127662" bIns="63847" rtlCol="1">
            <a:spAutoFit/>
          </a:bodyPr>
          <a:lstStyle/>
          <a:p>
            <a:pPr algn="justLow" rtl="1"/>
            <a:r>
              <a:rPr lang="fa-IR" sz="3800" b="1" dirty="0">
                <a:effectLst>
                  <a:glow rad="101600">
                    <a:schemeClr val="bg1">
                      <a:lumMod val="75000"/>
                      <a:alpha val="40000"/>
                    </a:schemeClr>
                  </a:glow>
                  <a:outerShdw blurRad="50800" dist="38100" dir="5400000" algn="t" rotWithShape="0">
                    <a:prstClr val="black">
                      <a:alpha val="40000"/>
                    </a:prstClr>
                  </a:outerShdw>
                </a:effectLst>
                <a:cs typeface="B Kamran" pitchFamily="2" charset="-78"/>
              </a:rPr>
              <a:t>سرزندگی به لحاظ کالبدی</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1" descr="C:\DRIVE\information\UNIVERSIRY\tarahi shahri\mahdoode\ravand\back1.jpg"/>
          <p:cNvPicPr>
            <a:picLocks noChangeArrowheads="1"/>
          </p:cNvPicPr>
          <p:nvPr/>
        </p:nvPicPr>
        <p:blipFill>
          <a:blip r:embed="rId3"/>
          <a:srcRect/>
          <a:stretch>
            <a:fillRect/>
          </a:stretch>
        </p:blipFill>
        <p:spPr bwMode="auto">
          <a:xfrm>
            <a:off x="-9133" y="-29306"/>
            <a:ext cx="12801600" cy="9701784"/>
          </a:xfrm>
          <a:prstGeom prst="rect">
            <a:avLst/>
          </a:prstGeom>
          <a:noFill/>
        </p:spPr>
      </p:pic>
      <p:sp>
        <p:nvSpPr>
          <p:cNvPr id="23558" name="Rectangle 6"/>
          <p:cNvSpPr>
            <a:spLocks noChangeArrowheads="1"/>
          </p:cNvSpPr>
          <p:nvPr/>
        </p:nvSpPr>
        <p:spPr bwMode="auto">
          <a:xfrm>
            <a:off x="2880360" y="5120640"/>
            <a:ext cx="9281160" cy="3413760"/>
          </a:xfrm>
          <a:prstGeom prst="rect">
            <a:avLst/>
          </a:prstGeom>
          <a:noFill/>
          <a:ln w="9525">
            <a:noFill/>
            <a:miter lim="800000"/>
            <a:headEnd/>
            <a:tailEnd/>
          </a:ln>
          <a:effectLst/>
        </p:spPr>
        <p:txBody>
          <a:bodyPr lIns="127893" tIns="63952" rIns="127893" bIns="63952" anchor="ctr"/>
          <a:lstStyle/>
          <a:p>
            <a:pPr algn="r"/>
            <a:r>
              <a:rPr lang="fa-IR" sz="2200" dirty="0">
                <a:cs typeface="B Kamran" pitchFamily="2" charset="-78"/>
              </a:rPr>
              <a:t/>
            </a:r>
            <a:br>
              <a:rPr lang="fa-IR" sz="2200" dirty="0">
                <a:cs typeface="B Kamran" pitchFamily="2" charset="-78"/>
              </a:rPr>
            </a:br>
            <a:endParaRPr lang="en-US" sz="2200" dirty="0"/>
          </a:p>
          <a:p>
            <a:pPr algn="r"/>
            <a:r>
              <a:rPr lang="fa-IR" sz="2400" dirty="0">
                <a:cs typeface="B Kamran" pitchFamily="2" charset="-78"/>
              </a:rPr>
              <a:t/>
            </a:r>
            <a:br>
              <a:rPr lang="fa-IR" sz="2400" dirty="0">
                <a:cs typeface="B Kamran" pitchFamily="2" charset="-78"/>
              </a:rPr>
            </a:br>
            <a:r>
              <a:rPr lang="fa-IR" sz="2400" b="1" dirty="0">
                <a:cs typeface="B Kamran" pitchFamily="2" charset="-78"/>
              </a:rPr>
              <a:t/>
            </a:r>
            <a:br>
              <a:rPr lang="fa-IR" sz="2400" b="1" dirty="0">
                <a:cs typeface="B Kamran" pitchFamily="2" charset="-78"/>
              </a:rPr>
            </a:br>
            <a:r>
              <a:rPr lang="fa-IR" sz="2200" b="1" dirty="0">
                <a:solidFill>
                  <a:schemeClr val="tx2"/>
                </a:solidFill>
                <a:cs typeface="Roya" pitchFamily="2" charset="-78"/>
              </a:rPr>
              <a:t>  </a:t>
            </a:r>
            <a:endParaRPr lang="en-US" sz="2200" b="1" dirty="0">
              <a:solidFill>
                <a:schemeClr val="tx2"/>
              </a:solidFill>
              <a:cs typeface="Roya" pitchFamily="2" charset="-78"/>
            </a:endParaRPr>
          </a:p>
          <a:p>
            <a:pPr algn="r"/>
            <a:endParaRPr lang="fa-IR" sz="2400" b="1" dirty="0">
              <a:cs typeface="B Kamran" pitchFamily="2" charset="-78"/>
            </a:endParaRPr>
          </a:p>
          <a:p>
            <a:pPr algn="r"/>
            <a:r>
              <a:rPr lang="fa-IR" sz="2400" b="1" dirty="0">
                <a:cs typeface="B Kamran" pitchFamily="2" charset="-78"/>
              </a:rPr>
              <a:t/>
            </a:r>
            <a:br>
              <a:rPr lang="fa-IR" sz="2400" b="1" dirty="0">
                <a:cs typeface="B Kamran" pitchFamily="2" charset="-78"/>
              </a:rPr>
            </a:br>
            <a:r>
              <a:rPr lang="fa-IR" sz="2400" b="1" dirty="0">
                <a:cs typeface="B Kamran" pitchFamily="2" charset="-78"/>
              </a:rPr>
              <a:t>  </a:t>
            </a:r>
            <a:endParaRPr lang="en-US" sz="2400" b="1" dirty="0">
              <a:cs typeface="B Kamran" pitchFamily="2" charset="-78"/>
            </a:endParaRPr>
          </a:p>
          <a:p>
            <a:pPr algn="r"/>
            <a:endParaRPr lang="fa-IR" sz="2800" dirty="0">
              <a:cs typeface="B Kamran" pitchFamily="2" charset="-78"/>
            </a:endParaRPr>
          </a:p>
          <a:p>
            <a:pPr algn="r"/>
            <a:r>
              <a:rPr lang="fa-IR" sz="2400" dirty="0">
                <a:cs typeface="B Kamran" pitchFamily="2" charset="-78"/>
              </a:rPr>
              <a:t/>
            </a:r>
            <a:br>
              <a:rPr lang="fa-IR" sz="2400" dirty="0">
                <a:cs typeface="B Kamran" pitchFamily="2" charset="-78"/>
              </a:rPr>
            </a:br>
            <a:r>
              <a:rPr lang="fa-IR" sz="2400" dirty="0">
                <a:cs typeface="B Kamran" pitchFamily="2" charset="-78"/>
              </a:rPr>
              <a:t/>
            </a:r>
            <a:br>
              <a:rPr lang="fa-IR" sz="2400" dirty="0">
                <a:cs typeface="B Kamran" pitchFamily="2" charset="-78"/>
              </a:rPr>
            </a:br>
            <a:r>
              <a:rPr lang="fa-IR" sz="2400" dirty="0">
                <a:cs typeface="B Kamran" pitchFamily="2" charset="-78"/>
              </a:rPr>
              <a:t/>
            </a:r>
            <a:br>
              <a:rPr lang="fa-IR" sz="2400" dirty="0">
                <a:cs typeface="B Kamran" pitchFamily="2" charset="-78"/>
              </a:rPr>
            </a:br>
            <a:endParaRPr lang="en-US" sz="2400" dirty="0">
              <a:cs typeface="B Kamran" pitchFamily="2" charset="-78"/>
            </a:endParaRPr>
          </a:p>
          <a:p>
            <a:pPr algn="r"/>
            <a:r>
              <a:rPr lang="fa-IR" sz="2400" b="1" dirty="0">
                <a:cs typeface="B Kamran" pitchFamily="2" charset="-78"/>
              </a:rPr>
              <a:t/>
            </a:r>
            <a:br>
              <a:rPr lang="fa-IR" sz="2400" b="1" dirty="0">
                <a:cs typeface="B Kamran" pitchFamily="2" charset="-78"/>
              </a:rPr>
            </a:br>
            <a:r>
              <a:rPr lang="fa-IR" sz="2400" b="1" dirty="0">
                <a:cs typeface="B Kamran" pitchFamily="2" charset="-78"/>
              </a:rPr>
              <a:t>  </a:t>
            </a:r>
            <a:endParaRPr lang="en-US" sz="2400" b="1" dirty="0">
              <a:cs typeface="B Kamran" pitchFamily="2" charset="-78"/>
            </a:endParaRPr>
          </a:p>
        </p:txBody>
      </p:sp>
      <p:sp>
        <p:nvSpPr>
          <p:cNvPr id="8" name="TextBox 7"/>
          <p:cNvSpPr txBox="1"/>
          <p:nvPr/>
        </p:nvSpPr>
        <p:spPr>
          <a:xfrm>
            <a:off x="3276601" y="304817"/>
            <a:ext cx="9281160" cy="744494"/>
          </a:xfrm>
          <a:prstGeom prst="rect">
            <a:avLst/>
          </a:prstGeom>
          <a:noFill/>
        </p:spPr>
        <p:txBody>
          <a:bodyPr wrap="square" lIns="127662" tIns="63847" rIns="127662" bIns="63847" rtlCol="1">
            <a:spAutoFit/>
          </a:bodyPr>
          <a:lstStyle/>
          <a:p>
            <a:pPr algn="justLow" rtl="1"/>
            <a:r>
              <a:rPr lang="fa-IR" sz="4000" b="1" dirty="0">
                <a:effectLst>
                  <a:glow rad="101600">
                    <a:schemeClr val="bg1">
                      <a:lumMod val="75000"/>
                      <a:alpha val="40000"/>
                    </a:schemeClr>
                  </a:glow>
                  <a:outerShdw blurRad="50800" dist="38100" dir="5400000" algn="t" rotWithShape="0">
                    <a:prstClr val="black">
                      <a:alpha val="40000"/>
                    </a:prstClr>
                  </a:outerShdw>
                </a:effectLst>
                <a:cs typeface="B Kamran" pitchFamily="2" charset="-78"/>
              </a:rPr>
              <a:t> سنجه های سرزندگی</a:t>
            </a:r>
          </a:p>
        </p:txBody>
      </p:sp>
      <p:sp>
        <p:nvSpPr>
          <p:cNvPr id="9" name="Rectangle 8"/>
          <p:cNvSpPr/>
          <p:nvPr/>
        </p:nvSpPr>
        <p:spPr>
          <a:xfrm>
            <a:off x="7239014" y="1371604"/>
            <a:ext cx="5257799" cy="7201858"/>
          </a:xfrm>
          <a:prstGeom prst="rect">
            <a:avLst/>
          </a:prstGeom>
        </p:spPr>
        <p:txBody>
          <a:bodyPr wrap="square" lIns="91328" tIns="45664" rIns="91328" bIns="45664">
            <a:spAutoFit/>
          </a:bodyPr>
          <a:lstStyle/>
          <a:p>
            <a:pPr algn="r"/>
            <a:r>
              <a:rPr lang="fa-IR" sz="2100" dirty="0">
                <a:cs typeface="B Kamran" pitchFamily="2" charset="-78"/>
              </a:rPr>
              <a:t>جنب وجوش.</a:t>
            </a:r>
            <a:br>
              <a:rPr lang="fa-IR" sz="2100" dirty="0">
                <a:cs typeface="B Kamran" pitchFamily="2" charset="-78"/>
              </a:rPr>
            </a:br>
            <a:r>
              <a:rPr lang="fa-IR" sz="2100" dirty="0">
                <a:cs typeface="B Kamran" pitchFamily="2" charset="-78"/>
              </a:rPr>
              <a:t>پياده راههای شلوغ .</a:t>
            </a:r>
            <a:br>
              <a:rPr lang="fa-IR" sz="2100" dirty="0">
                <a:cs typeface="B Kamran" pitchFamily="2" charset="-78"/>
              </a:rPr>
            </a:br>
            <a:r>
              <a:rPr lang="fa-IR" sz="2100" dirty="0">
                <a:cs typeface="B Kamran" pitchFamily="2" charset="-78"/>
              </a:rPr>
              <a:t>حال وهوای محيط.</a:t>
            </a:r>
            <a:br>
              <a:rPr lang="fa-IR" sz="2100" dirty="0">
                <a:cs typeface="B Kamran" pitchFamily="2" charset="-78"/>
              </a:rPr>
            </a:br>
            <a:r>
              <a:rPr lang="fa-IR" sz="2100" dirty="0">
                <a:cs typeface="B Kamran" pitchFamily="2" charset="-78"/>
              </a:rPr>
              <a:t>نقاط فعال شاخص که آن نقطه را به گره فعاليتی تبديل کند.</a:t>
            </a:r>
            <a:br>
              <a:rPr lang="fa-IR" sz="2100" dirty="0">
                <a:cs typeface="B Kamran" pitchFamily="2" charset="-78"/>
              </a:rPr>
            </a:br>
            <a:r>
              <a:rPr lang="fa-IR" sz="2100" dirty="0">
                <a:cs typeface="B Kamran" pitchFamily="2" charset="-78"/>
              </a:rPr>
              <a:t>وجودعناصر زيست طبيعی شاخص(دید به کوه).</a:t>
            </a:r>
            <a:br>
              <a:rPr lang="fa-IR" sz="2100" dirty="0">
                <a:cs typeface="B Kamran" pitchFamily="2" charset="-78"/>
              </a:rPr>
            </a:br>
            <a:r>
              <a:rPr lang="fa-IR" sz="2100" dirty="0">
                <a:cs typeface="B Kamran" pitchFamily="2" charset="-78"/>
              </a:rPr>
              <a:t>تبلورروابط مردمان درفضا.</a:t>
            </a:r>
            <a:br>
              <a:rPr lang="fa-IR" sz="2100" dirty="0">
                <a:cs typeface="B Kamran" pitchFamily="2" charset="-78"/>
              </a:rPr>
            </a:br>
            <a:r>
              <a:rPr lang="fa-IR" sz="2100" dirty="0">
                <a:cs typeface="B Kamran" pitchFamily="2" charset="-78"/>
              </a:rPr>
              <a:t>تداعی کنندگی فضای خاص وشاخص.</a:t>
            </a:r>
            <a:br>
              <a:rPr lang="fa-IR" sz="2100" dirty="0">
                <a:cs typeface="B Kamran" pitchFamily="2" charset="-78"/>
              </a:rPr>
            </a:br>
            <a:r>
              <a:rPr lang="fa-IR" sz="2100" dirty="0">
                <a:cs typeface="B Kamran" pitchFamily="2" charset="-78"/>
              </a:rPr>
              <a:t>کيفيت حضورمردم درفضا.</a:t>
            </a:r>
            <a:br>
              <a:rPr lang="fa-IR" sz="2100" dirty="0">
                <a:cs typeface="B Kamran" pitchFamily="2" charset="-78"/>
              </a:rPr>
            </a:br>
            <a:r>
              <a:rPr lang="fa-IR" sz="2100" dirty="0">
                <a:cs typeface="B Kamran" pitchFamily="2" charset="-78"/>
              </a:rPr>
              <a:t>تنوع کالبدی (عدم يکنواختی )وانعطاف پذيری.</a:t>
            </a:r>
          </a:p>
          <a:p>
            <a:pPr algn="r"/>
            <a:r>
              <a:rPr lang="fa-IR" sz="2100" dirty="0">
                <a:cs typeface="B Kamran" pitchFamily="2" charset="-78"/>
              </a:rPr>
              <a:t>روحيه فضا.</a:t>
            </a:r>
            <a:br>
              <a:rPr lang="fa-IR" sz="2100" dirty="0">
                <a:cs typeface="B Kamran" pitchFamily="2" charset="-78"/>
              </a:rPr>
            </a:br>
            <a:r>
              <a:rPr lang="fa-IR" sz="2100" dirty="0">
                <a:cs typeface="B Kamran" pitchFamily="2" charset="-78"/>
              </a:rPr>
              <a:t>تناسبات بصری فضا.</a:t>
            </a:r>
          </a:p>
          <a:p>
            <a:pPr algn="r"/>
            <a:r>
              <a:rPr lang="fa-IR" sz="2100" dirty="0">
                <a:cs typeface="B Kamran" pitchFamily="2" charset="-78"/>
              </a:rPr>
              <a:t>زمان استفاده ازفضا.</a:t>
            </a:r>
            <a:br>
              <a:rPr lang="fa-IR" sz="2100" dirty="0">
                <a:cs typeface="B Kamran" pitchFamily="2" charset="-78"/>
              </a:rPr>
            </a:br>
            <a:r>
              <a:rPr lang="fa-IR" sz="2100" dirty="0">
                <a:cs typeface="B Kamran" pitchFamily="2" charset="-78"/>
              </a:rPr>
              <a:t>فرهنگ استفاده کنندگان فضا.</a:t>
            </a:r>
            <a:br>
              <a:rPr lang="fa-IR" sz="2100" dirty="0">
                <a:cs typeface="B Kamran" pitchFamily="2" charset="-78"/>
              </a:rPr>
            </a:br>
            <a:r>
              <a:rPr lang="fa-IR" sz="2100" dirty="0">
                <a:cs typeface="B Kamran" pitchFamily="2" charset="-78"/>
              </a:rPr>
              <a:t>حضور کودکان درفضا.</a:t>
            </a:r>
          </a:p>
          <a:p>
            <a:pPr algn="r"/>
            <a:r>
              <a:rPr lang="fa-IR" sz="2100" dirty="0">
                <a:cs typeface="B Kamran" pitchFamily="2" charset="-78"/>
              </a:rPr>
              <a:t>حضور خرده فروشی ها و بساطی ها.</a:t>
            </a:r>
          </a:p>
          <a:p>
            <a:pPr algn="r"/>
            <a:r>
              <a:rPr lang="fa-IR" sz="2100" dirty="0">
                <a:cs typeface="B Kamran" pitchFamily="2" charset="-78"/>
              </a:rPr>
              <a:t>وجود کاربری های جاذب جمعیت مانند آبمیوه فروشی ها، بستنی فروشی ها و ...</a:t>
            </a:r>
          </a:p>
          <a:p>
            <a:pPr algn="r"/>
            <a:endParaRPr lang="fa-IR" sz="2100" dirty="0">
              <a:cs typeface="B Kamran" pitchFamily="2" charset="-78"/>
            </a:endParaRPr>
          </a:p>
          <a:p>
            <a:pPr algn="r"/>
            <a:r>
              <a:rPr lang="fa-IR" sz="2100" dirty="0">
                <a:cs typeface="B Kamran" pitchFamily="2" charset="-78"/>
              </a:rPr>
              <a:t/>
            </a:r>
            <a:br>
              <a:rPr lang="fa-IR" sz="2100" dirty="0">
                <a:cs typeface="B Kamran" pitchFamily="2" charset="-78"/>
              </a:rPr>
            </a:br>
            <a:r>
              <a:rPr lang="fa-IR" sz="2100" dirty="0">
                <a:cs typeface="B Kamran" pitchFamily="2" charset="-78"/>
              </a:rPr>
              <a:t/>
            </a:r>
            <a:br>
              <a:rPr lang="fa-IR" sz="2100" dirty="0">
                <a:cs typeface="B Kamran" pitchFamily="2" charset="-78"/>
              </a:rPr>
            </a:br>
            <a:r>
              <a:rPr lang="fa-IR" sz="2100" dirty="0">
                <a:cs typeface="Roya" pitchFamily="2" charset="-78"/>
              </a:rPr>
              <a:t>  </a:t>
            </a:r>
            <a:endParaRPr lang="en-US" sz="2100" dirty="0">
              <a:cs typeface="Roya" pitchFamily="2" charset="-78"/>
            </a:endParaRPr>
          </a:p>
          <a:p>
            <a:pPr algn="r"/>
            <a:endParaRPr lang="fa-IR" sz="2100" dirty="0">
              <a:cs typeface="B Kamran" pitchFamily="2" charset="-78"/>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
          <p:cNvPicPr>
            <a:picLocks noChangeAspect="1" noChangeArrowheads="1"/>
          </p:cNvPicPr>
          <p:nvPr/>
        </p:nvPicPr>
        <p:blipFill>
          <a:blip r:embed="rId3"/>
          <a:srcRect/>
          <a:stretch>
            <a:fillRect/>
          </a:stretch>
        </p:blipFill>
        <p:spPr bwMode="auto">
          <a:xfrm>
            <a:off x="9" y="7931"/>
            <a:ext cx="12825413" cy="9625013"/>
          </a:xfrm>
          <a:prstGeom prst="rect">
            <a:avLst/>
          </a:prstGeom>
          <a:noFill/>
          <a:ln w="9525">
            <a:noFill/>
            <a:miter lim="800000"/>
            <a:headEnd/>
            <a:tailEnd/>
          </a:ln>
          <a:effectLst/>
        </p:spPr>
      </p:pic>
      <p:sp>
        <p:nvSpPr>
          <p:cNvPr id="5" name="TextBox 4"/>
          <p:cNvSpPr txBox="1"/>
          <p:nvPr/>
        </p:nvSpPr>
        <p:spPr>
          <a:xfrm>
            <a:off x="3200400" y="1295401"/>
            <a:ext cx="9281160" cy="821438"/>
          </a:xfrm>
          <a:prstGeom prst="rect">
            <a:avLst/>
          </a:prstGeom>
          <a:noFill/>
        </p:spPr>
        <p:txBody>
          <a:bodyPr wrap="square" lIns="127662" tIns="63847" rIns="127662" bIns="63847" rtlCol="1">
            <a:spAutoFit/>
          </a:bodyPr>
          <a:lstStyle/>
          <a:p>
            <a:pPr algn="r" rtl="1"/>
            <a:r>
              <a:rPr lang="fa-IR" sz="4500" dirty="0">
                <a:ln w="18415" cmpd="sng">
                  <a:solidFill>
                    <a:sysClr val="windowText" lastClr="000000">
                      <a:alpha val="37000"/>
                    </a:sysClr>
                  </a:solidFill>
                  <a:prstDash val="solid"/>
                </a:ln>
                <a:solidFill>
                  <a:srgbClr val="FFFFFF"/>
                </a:solidFill>
                <a:effectLst>
                  <a:outerShdw blurRad="63500" dir="3600000" algn="tl" rotWithShape="0">
                    <a:srgbClr val="000000">
                      <a:alpha val="70000"/>
                    </a:srgbClr>
                  </a:outerShdw>
                </a:effectLst>
                <a:cs typeface="B Kamran" pitchFamily="2" charset="-78"/>
              </a:rPr>
              <a:t>1-4 ایمنی</a:t>
            </a:r>
          </a:p>
        </p:txBody>
      </p:sp>
      <p:sp>
        <p:nvSpPr>
          <p:cNvPr id="6" name="TextBox 5"/>
          <p:cNvSpPr txBox="1"/>
          <p:nvPr/>
        </p:nvSpPr>
        <p:spPr>
          <a:xfrm>
            <a:off x="7543801" y="2459924"/>
            <a:ext cx="4953000" cy="3416047"/>
          </a:xfrm>
          <a:prstGeom prst="rect">
            <a:avLst/>
          </a:prstGeom>
          <a:noFill/>
        </p:spPr>
        <p:txBody>
          <a:bodyPr wrap="square" lIns="91171" tIns="45585" rIns="91171" bIns="45585" rtlCol="0">
            <a:spAutoFit/>
          </a:bodyPr>
          <a:lstStyle/>
          <a:p>
            <a:pPr algn="justLow" rtl="1"/>
            <a:r>
              <a:rPr lang="fa-IR" sz="2400" dirty="0">
                <a:cs typeface="B Kamran" pitchFamily="2" charset="-78"/>
              </a:rPr>
              <a:t>از آنجایی که اساساً حضور سواره و پیاده راتؤاماً داریم و هردو مجاز به حرکت در مسیرهای خود به صورت دائمی هستند ایمنی پیاده و سواره بسیار مهم می شود.بخصوص در قسمت هایی که پیاده ها در خیابان حرکت عرضی پیوسته و متعددی را دارند. علاوه بر آن کفسازی معابر نیز نقش زیادی را در وجود یا عدم ایمنی دارد به طوری که اختلاف سطح های ناگهانی،تخریب قسمتی از کفسازی چه درسواره رو و چه در پیاده رو ایمنی سواره و پیاده را مختل می سازد. آنچه در این قسمت بررسی می شود </a:t>
            </a:r>
            <a:r>
              <a:rPr lang="fa-IR" sz="2400" b="1" dirty="0">
                <a:effectLst>
                  <a:outerShdw blurRad="38100" dist="38100" dir="2700000" algn="tl">
                    <a:srgbClr val="000000">
                      <a:alpha val="43137"/>
                    </a:srgbClr>
                  </a:outerShdw>
                </a:effectLst>
                <a:cs typeface="B Kamran" pitchFamily="2" charset="-78"/>
              </a:rPr>
              <a:t>کیفیت کفسازی معابر </a:t>
            </a:r>
            <a:r>
              <a:rPr lang="fa-IR" sz="2400" dirty="0">
                <a:cs typeface="B Kamran" pitchFamily="2" charset="-78"/>
              </a:rPr>
              <a:t>و </a:t>
            </a:r>
            <a:r>
              <a:rPr lang="fa-IR" sz="2400" b="1" dirty="0">
                <a:effectLst>
                  <a:outerShdw blurRad="38100" dist="38100" dir="2700000" algn="tl">
                    <a:srgbClr val="000000">
                      <a:alpha val="43137"/>
                    </a:srgbClr>
                  </a:outerShdw>
                </a:effectLst>
                <a:cs typeface="B Kamran" pitchFamily="2" charset="-78"/>
              </a:rPr>
              <a:t>تداخل سواره و پیاده </a:t>
            </a:r>
            <a:r>
              <a:rPr lang="fa-IR" sz="2400" dirty="0">
                <a:cs typeface="B Kamran" pitchFamily="2" charset="-78"/>
              </a:rPr>
              <a:t>می باشد.</a:t>
            </a:r>
          </a:p>
        </p:txBody>
      </p:sp>
      <p:grpSp>
        <p:nvGrpSpPr>
          <p:cNvPr id="7" name="Group 6"/>
          <p:cNvGrpSpPr/>
          <p:nvPr/>
        </p:nvGrpSpPr>
        <p:grpSpPr>
          <a:xfrm>
            <a:off x="3093720" y="152400"/>
            <a:ext cx="3733800" cy="3048000"/>
            <a:chOff x="2935356" y="357804"/>
            <a:chExt cx="3962400" cy="3048000"/>
          </a:xfrm>
        </p:grpSpPr>
        <p:grpSp>
          <p:nvGrpSpPr>
            <p:cNvPr id="8" name="Group 4"/>
            <p:cNvGrpSpPr/>
            <p:nvPr/>
          </p:nvGrpSpPr>
          <p:grpSpPr>
            <a:xfrm>
              <a:off x="2935356" y="357804"/>
              <a:ext cx="3962400" cy="3048000"/>
              <a:chOff x="8367198" y="1600200"/>
              <a:chExt cx="4063818" cy="3048000"/>
            </a:xfrm>
          </p:grpSpPr>
          <p:pic>
            <p:nvPicPr>
              <p:cNvPr id="10" name="Picture 5" descr="C:\DRIVE\information\UNIVERSIRY\tarahi shahri\mahdoode\ravand\6.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8367198" y="1600200"/>
                <a:ext cx="4063818" cy="3048000"/>
              </a:xfrm>
              <a:prstGeom prst="rect">
                <a:avLst/>
              </a:prstGeom>
              <a:noFill/>
            </p:spPr>
          </p:pic>
          <p:sp>
            <p:nvSpPr>
              <p:cNvPr id="11" name="Rectangle 10"/>
              <p:cNvSpPr/>
              <p:nvPr/>
            </p:nvSpPr>
            <p:spPr>
              <a:xfrm>
                <a:off x="11734800" y="2392680"/>
                <a:ext cx="533400" cy="274320"/>
              </a:xfrm>
              <a:prstGeom prst="rect">
                <a:avLst/>
              </a:prstGeom>
              <a:solidFill>
                <a:srgbClr val="FF9999">
                  <a:alpha val="2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ectangle 11"/>
              <p:cNvSpPr/>
              <p:nvPr/>
            </p:nvSpPr>
            <p:spPr>
              <a:xfrm>
                <a:off x="11066336" y="2003012"/>
                <a:ext cx="533400" cy="274320"/>
              </a:xfrm>
              <a:prstGeom prst="rect">
                <a:avLst/>
              </a:prstGeom>
              <a:solidFill>
                <a:srgbClr val="FF9999">
                  <a:alpha val="2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9" name="Rectangle 8"/>
            <p:cNvSpPr/>
            <p:nvPr/>
          </p:nvSpPr>
          <p:spPr>
            <a:xfrm>
              <a:off x="6343134" y="2737934"/>
              <a:ext cx="520088" cy="233624"/>
            </a:xfrm>
            <a:prstGeom prst="rect">
              <a:avLst/>
            </a:prstGeom>
            <a:solidFill>
              <a:srgbClr val="FF9999">
                <a:alpha val="2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Picture 1" descr="C:\DRIVE\information\UNIVERSIRY\tarahi shahri\mahdoode\ravand\back1.jpg"/>
          <p:cNvPicPr>
            <a:picLocks noChangeArrowheads="1"/>
          </p:cNvPicPr>
          <p:nvPr/>
        </p:nvPicPr>
        <p:blipFill>
          <a:blip r:embed="rId3"/>
          <a:srcRect/>
          <a:stretch>
            <a:fillRect/>
          </a:stretch>
        </p:blipFill>
        <p:spPr bwMode="auto">
          <a:xfrm>
            <a:off x="-9133" y="-29306"/>
            <a:ext cx="12801600" cy="9701784"/>
          </a:xfrm>
          <a:prstGeom prst="rect">
            <a:avLst/>
          </a:prstGeom>
          <a:noFill/>
        </p:spPr>
      </p:pic>
      <p:grpSp>
        <p:nvGrpSpPr>
          <p:cNvPr id="34" name="Group 33"/>
          <p:cNvGrpSpPr/>
          <p:nvPr/>
        </p:nvGrpSpPr>
        <p:grpSpPr>
          <a:xfrm>
            <a:off x="4419600" y="4743451"/>
            <a:ext cx="3733800" cy="2800350"/>
            <a:chOff x="4495800" y="4190999"/>
            <a:chExt cx="3733800" cy="2800350"/>
          </a:xfrm>
        </p:grpSpPr>
        <p:pic>
          <p:nvPicPr>
            <p:cNvPr id="5124" name="Picture 4" descr="C:\Ati's Univ Projz\6th Term\Tarahi Shahri Dr Abbas\MainProj\Emam reza St\Pix\100DSCIM\PICT0250.JP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4495800" y="4190999"/>
              <a:ext cx="3733800" cy="280035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cxnSp>
          <p:nvCxnSpPr>
            <p:cNvPr id="8" name="Straight Connector 7"/>
            <p:cNvCxnSpPr/>
            <p:nvPr/>
          </p:nvCxnSpPr>
          <p:spPr>
            <a:xfrm rot="10800000">
              <a:off x="6659880" y="5745481"/>
              <a:ext cx="1066800" cy="2223"/>
            </a:xfrm>
            <a:prstGeom prst="line">
              <a:avLst/>
            </a:prstGeom>
            <a:ln w="38100">
              <a:solidFill>
                <a:srgbClr val="CC6600"/>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rot="10800000" flipV="1">
              <a:off x="6233160" y="5745480"/>
              <a:ext cx="426720" cy="320040"/>
            </a:xfrm>
            <a:prstGeom prst="line">
              <a:avLst/>
            </a:prstGeom>
            <a:ln w="38100">
              <a:solidFill>
                <a:srgbClr val="CC6600"/>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rot="10800000">
              <a:off x="5273040" y="6065521"/>
              <a:ext cx="960120" cy="2223"/>
            </a:xfrm>
            <a:prstGeom prst="line">
              <a:avLst/>
            </a:prstGeom>
            <a:ln w="38100">
              <a:solidFill>
                <a:srgbClr val="CC6600"/>
              </a:solidFill>
            </a:ln>
          </p:spPr>
          <p:style>
            <a:lnRef idx="1">
              <a:schemeClr val="accent1"/>
            </a:lnRef>
            <a:fillRef idx="0">
              <a:schemeClr val="accent1"/>
            </a:fillRef>
            <a:effectRef idx="0">
              <a:schemeClr val="accent1"/>
            </a:effectRef>
            <a:fontRef idx="minor">
              <a:schemeClr val="tx1"/>
            </a:fontRef>
          </p:style>
        </p:cxnSp>
      </p:grpSp>
      <p:sp>
        <p:nvSpPr>
          <p:cNvPr id="3" name="TextBox 2"/>
          <p:cNvSpPr txBox="1"/>
          <p:nvPr/>
        </p:nvSpPr>
        <p:spPr>
          <a:xfrm>
            <a:off x="7223763" y="2133603"/>
            <a:ext cx="5120640" cy="1744768"/>
          </a:xfrm>
          <a:prstGeom prst="rect">
            <a:avLst/>
          </a:prstGeom>
          <a:noFill/>
        </p:spPr>
        <p:txBody>
          <a:bodyPr wrap="square" lIns="127662" tIns="63847" rIns="127662" bIns="63847" rtlCol="1">
            <a:spAutoFit/>
          </a:bodyPr>
          <a:lstStyle/>
          <a:p>
            <a:pPr algn="ctr" rtl="1"/>
            <a:r>
              <a:rPr lang="fa-IR" sz="2100" dirty="0">
                <a:cs typeface="B Kamran" pitchFamily="2" charset="-78"/>
              </a:rPr>
              <a:t>در نقاط زیادی از مسیر مورد بررسی با مشکلات کفسازی مواجه ایم. نا مساعد بودن وضعیت کفسازی و وجود اختلاف ارتفاع های نا گهانی از جمله این مشکلات هستند. عدم در نظر گرفتن مسیر های ویژه برای معلولین و نوع کفسازی استفاده شده در مسیر نیز مشکلاتی برای این گروه ایجاد می کند.</a:t>
            </a:r>
          </a:p>
        </p:txBody>
      </p:sp>
      <p:pic>
        <p:nvPicPr>
          <p:cNvPr id="5122" name="Picture 2" descr="C:\Ati's Univ Projz\6th Term\Tarahi Shahri Dr Abbas\MainProj\Emam reza St\Pix\100DSCIM\PICT0266.JP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rot="16200000">
            <a:off x="8350440" y="5517961"/>
            <a:ext cx="4032000" cy="30240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grpSp>
        <p:nvGrpSpPr>
          <p:cNvPr id="32" name="Group 31"/>
          <p:cNvGrpSpPr/>
          <p:nvPr/>
        </p:nvGrpSpPr>
        <p:grpSpPr>
          <a:xfrm>
            <a:off x="2743201" y="2533651"/>
            <a:ext cx="3733800" cy="2800350"/>
            <a:chOff x="2819400" y="1981200"/>
            <a:chExt cx="3733800" cy="2800350"/>
          </a:xfrm>
        </p:grpSpPr>
        <p:pic>
          <p:nvPicPr>
            <p:cNvPr id="5123" name="Picture 3" descr="C:\Ati's Univ Projz\6th Term\Tarahi Shahri Dr Abbas\MainProj\Emam reza St\Pix\100DSCIM\PICT0197.JPG"/>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2819400" y="1981200"/>
              <a:ext cx="3733800" cy="280035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cxnSp>
          <p:nvCxnSpPr>
            <p:cNvPr id="14" name="Straight Connector 13"/>
            <p:cNvCxnSpPr/>
            <p:nvPr/>
          </p:nvCxnSpPr>
          <p:spPr>
            <a:xfrm rot="10800000">
              <a:off x="5699760" y="2758440"/>
              <a:ext cx="746760" cy="2223"/>
            </a:xfrm>
            <a:prstGeom prst="line">
              <a:avLst/>
            </a:prstGeom>
            <a:ln w="38100">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rot="5400000">
              <a:off x="5539740" y="2918460"/>
              <a:ext cx="320040" cy="2223"/>
            </a:xfrm>
            <a:prstGeom prst="line">
              <a:avLst/>
            </a:prstGeom>
            <a:ln w="38100">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rot="10800000">
              <a:off x="3459480" y="3078480"/>
              <a:ext cx="2240280" cy="2223"/>
            </a:xfrm>
            <a:prstGeom prst="line">
              <a:avLst/>
            </a:prstGeom>
            <a:ln w="38100">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rot="5400000">
              <a:off x="3230880" y="3124200"/>
              <a:ext cx="274320" cy="182880"/>
            </a:xfrm>
            <a:prstGeom prst="line">
              <a:avLst/>
            </a:prstGeom>
            <a:ln w="38100">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a:endCxn id="5123" idx="1"/>
            </p:cNvCxnSpPr>
            <p:nvPr/>
          </p:nvCxnSpPr>
          <p:spPr>
            <a:xfrm rot="10800000" flipV="1">
              <a:off x="2819400" y="3368039"/>
              <a:ext cx="426720" cy="13335"/>
            </a:xfrm>
            <a:prstGeom prst="line">
              <a:avLst/>
            </a:prstGeom>
            <a:ln w="38100">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grpSp>
      <p:sp>
        <p:nvSpPr>
          <p:cNvPr id="26" name="Freeform 25"/>
          <p:cNvSpPr/>
          <p:nvPr/>
        </p:nvSpPr>
        <p:spPr>
          <a:xfrm>
            <a:off x="9407553" y="6203888"/>
            <a:ext cx="1644063" cy="1221753"/>
          </a:xfrm>
          <a:custGeom>
            <a:avLst/>
            <a:gdLst>
              <a:gd name="connsiteX0" fmla="*/ 229760 w 1174330"/>
              <a:gd name="connsiteY0" fmla="*/ 450166 h 872681"/>
              <a:gd name="connsiteX1" fmla="*/ 103151 w 1174330"/>
              <a:gd name="connsiteY1" fmla="*/ 436099 h 872681"/>
              <a:gd name="connsiteX2" fmla="*/ 46880 w 1174330"/>
              <a:gd name="connsiteY2" fmla="*/ 436099 h 872681"/>
              <a:gd name="connsiteX3" fmla="*/ 46880 w 1174330"/>
              <a:gd name="connsiteY3" fmla="*/ 365760 h 872681"/>
              <a:gd name="connsiteX4" fmla="*/ 173489 w 1174330"/>
              <a:gd name="connsiteY4" fmla="*/ 323557 h 872681"/>
              <a:gd name="connsiteX5" fmla="*/ 201625 w 1174330"/>
              <a:gd name="connsiteY5" fmla="*/ 253219 h 872681"/>
              <a:gd name="connsiteX6" fmla="*/ 4677 w 1174330"/>
              <a:gd name="connsiteY6" fmla="*/ 253219 h 872681"/>
              <a:gd name="connsiteX7" fmla="*/ 117218 w 1174330"/>
              <a:gd name="connsiteY7" fmla="*/ 98474 h 872681"/>
              <a:gd name="connsiteX8" fmla="*/ 229760 w 1174330"/>
              <a:gd name="connsiteY8" fmla="*/ 28135 h 872681"/>
              <a:gd name="connsiteX9" fmla="*/ 497046 w 1174330"/>
              <a:gd name="connsiteY9" fmla="*/ 0 h 872681"/>
              <a:gd name="connsiteX10" fmla="*/ 581452 w 1174330"/>
              <a:gd name="connsiteY10" fmla="*/ 140677 h 872681"/>
              <a:gd name="connsiteX11" fmla="*/ 890942 w 1174330"/>
              <a:gd name="connsiteY11" fmla="*/ 182880 h 872681"/>
              <a:gd name="connsiteX12" fmla="*/ 1101957 w 1174330"/>
              <a:gd name="connsiteY12" fmla="*/ 309489 h 872681"/>
              <a:gd name="connsiteX13" fmla="*/ 1059754 w 1174330"/>
              <a:gd name="connsiteY13" fmla="*/ 436099 h 872681"/>
              <a:gd name="connsiteX14" fmla="*/ 1116025 w 1174330"/>
              <a:gd name="connsiteY14" fmla="*/ 548640 h 872681"/>
              <a:gd name="connsiteX15" fmla="*/ 806535 w 1174330"/>
              <a:gd name="connsiteY15" fmla="*/ 576775 h 872681"/>
              <a:gd name="connsiteX16" fmla="*/ 820603 w 1174330"/>
              <a:gd name="connsiteY16" fmla="*/ 801859 h 872681"/>
              <a:gd name="connsiteX17" fmla="*/ 271963 w 1174330"/>
              <a:gd name="connsiteY17" fmla="*/ 787791 h 872681"/>
              <a:gd name="connsiteX18" fmla="*/ 18745 w 1174330"/>
              <a:gd name="connsiteY18" fmla="*/ 773723 h 872681"/>
              <a:gd name="connsiteX19" fmla="*/ 18745 w 1174330"/>
              <a:gd name="connsiteY19" fmla="*/ 633046 h 872681"/>
              <a:gd name="connsiteX20" fmla="*/ 46880 w 1174330"/>
              <a:gd name="connsiteY20" fmla="*/ 534572 h 872681"/>
              <a:gd name="connsiteX21" fmla="*/ 286031 w 1174330"/>
              <a:gd name="connsiteY21" fmla="*/ 534572 h 872681"/>
              <a:gd name="connsiteX22" fmla="*/ 229760 w 1174330"/>
              <a:gd name="connsiteY22" fmla="*/ 450166 h 8726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174330" h="872681">
                <a:moveTo>
                  <a:pt x="229760" y="450166"/>
                </a:moveTo>
                <a:cubicBezTo>
                  <a:pt x="131478" y="433786"/>
                  <a:pt x="173877" y="436099"/>
                  <a:pt x="103151" y="436099"/>
                </a:cubicBezTo>
                <a:lnTo>
                  <a:pt x="46880" y="436099"/>
                </a:lnTo>
                <a:lnTo>
                  <a:pt x="46880" y="365760"/>
                </a:lnTo>
                <a:lnTo>
                  <a:pt x="173489" y="323557"/>
                </a:lnTo>
                <a:lnTo>
                  <a:pt x="201625" y="253219"/>
                </a:lnTo>
                <a:cubicBezTo>
                  <a:pt x="0" y="267620"/>
                  <a:pt x="4677" y="333103"/>
                  <a:pt x="4677" y="253219"/>
                </a:cubicBezTo>
                <a:cubicBezTo>
                  <a:pt x="105668" y="94518"/>
                  <a:pt x="42011" y="98474"/>
                  <a:pt x="117218" y="98474"/>
                </a:cubicBezTo>
                <a:lnTo>
                  <a:pt x="229760" y="28135"/>
                </a:lnTo>
                <a:lnTo>
                  <a:pt x="497046" y="0"/>
                </a:lnTo>
                <a:cubicBezTo>
                  <a:pt x="569482" y="144871"/>
                  <a:pt x="514958" y="140677"/>
                  <a:pt x="581452" y="140677"/>
                </a:cubicBezTo>
                <a:lnTo>
                  <a:pt x="890942" y="182880"/>
                </a:lnTo>
                <a:lnTo>
                  <a:pt x="1101957" y="309489"/>
                </a:lnTo>
                <a:lnTo>
                  <a:pt x="1059754" y="436099"/>
                </a:lnTo>
                <a:cubicBezTo>
                  <a:pt x="1132577" y="552616"/>
                  <a:pt x="1174330" y="548640"/>
                  <a:pt x="1116025" y="548640"/>
                </a:cubicBezTo>
                <a:lnTo>
                  <a:pt x="806535" y="576775"/>
                </a:lnTo>
                <a:cubicBezTo>
                  <a:pt x="835446" y="822512"/>
                  <a:pt x="891430" y="872681"/>
                  <a:pt x="820603" y="801859"/>
                </a:cubicBezTo>
                <a:lnTo>
                  <a:pt x="271963" y="787791"/>
                </a:lnTo>
                <a:lnTo>
                  <a:pt x="18745" y="773723"/>
                </a:lnTo>
                <a:lnTo>
                  <a:pt x="18745" y="633046"/>
                </a:lnTo>
                <a:lnTo>
                  <a:pt x="46880" y="534572"/>
                </a:lnTo>
                <a:lnTo>
                  <a:pt x="286031" y="534572"/>
                </a:lnTo>
                <a:lnTo>
                  <a:pt x="229760" y="450166"/>
                </a:lnTo>
                <a:close/>
              </a:path>
            </a:pathLst>
          </a:custGeom>
          <a:solidFill>
            <a:srgbClr val="FF9966">
              <a:alpha val="40000"/>
            </a:srgbClr>
          </a:solidFill>
          <a:ln w="34925">
            <a:solidFill>
              <a:srgbClr val="FF9966"/>
            </a:solidFill>
          </a:ln>
        </p:spPr>
        <p:style>
          <a:lnRef idx="2">
            <a:schemeClr val="accent1">
              <a:shade val="50000"/>
            </a:schemeClr>
          </a:lnRef>
          <a:fillRef idx="1">
            <a:schemeClr val="accent1"/>
          </a:fillRef>
          <a:effectRef idx="0">
            <a:schemeClr val="accent1"/>
          </a:effectRef>
          <a:fontRef idx="minor">
            <a:schemeClr val="lt1"/>
          </a:fontRef>
        </p:style>
        <p:txBody>
          <a:bodyPr lIns="127662" tIns="63847" rIns="127662" bIns="63847" rtlCol="1" anchor="ctr"/>
          <a:lstStyle/>
          <a:p>
            <a:pPr algn="ctr"/>
            <a:endParaRPr lang="fa-IR"/>
          </a:p>
        </p:txBody>
      </p:sp>
      <p:sp>
        <p:nvSpPr>
          <p:cNvPr id="27" name="Freeform 26"/>
          <p:cNvSpPr/>
          <p:nvPr/>
        </p:nvSpPr>
        <p:spPr>
          <a:xfrm>
            <a:off x="9623227" y="7621877"/>
            <a:ext cx="2193635" cy="1398328"/>
          </a:xfrm>
          <a:custGeom>
            <a:avLst/>
            <a:gdLst>
              <a:gd name="connsiteX0" fmla="*/ 188249 w 1566882"/>
              <a:gd name="connsiteY0" fmla="*/ 478301 h 998806"/>
              <a:gd name="connsiteX1" fmla="*/ 160113 w 1566882"/>
              <a:gd name="connsiteY1" fmla="*/ 42203 h 998806"/>
              <a:gd name="connsiteX2" fmla="*/ 624347 w 1566882"/>
              <a:gd name="connsiteY2" fmla="*/ 0 h 998806"/>
              <a:gd name="connsiteX3" fmla="*/ 877565 w 1566882"/>
              <a:gd name="connsiteY3" fmla="*/ 56271 h 998806"/>
              <a:gd name="connsiteX4" fmla="*/ 1187055 w 1566882"/>
              <a:gd name="connsiteY4" fmla="*/ 56271 h 998806"/>
              <a:gd name="connsiteX5" fmla="*/ 1369935 w 1566882"/>
              <a:gd name="connsiteY5" fmla="*/ 98474 h 998806"/>
              <a:gd name="connsiteX6" fmla="*/ 1552815 w 1566882"/>
              <a:gd name="connsiteY6" fmla="*/ 98474 h 998806"/>
              <a:gd name="connsiteX7" fmla="*/ 1566882 w 1566882"/>
              <a:gd name="connsiteY7" fmla="*/ 970671 h 998806"/>
              <a:gd name="connsiteX8" fmla="*/ 413332 w 1566882"/>
              <a:gd name="connsiteY8" fmla="*/ 998806 h 998806"/>
              <a:gd name="connsiteX9" fmla="*/ 357061 w 1566882"/>
              <a:gd name="connsiteY9" fmla="*/ 773723 h 998806"/>
              <a:gd name="connsiteX10" fmla="*/ 371129 w 1566882"/>
              <a:gd name="connsiteY10" fmla="*/ 590843 h 998806"/>
              <a:gd name="connsiteX11" fmla="*/ 272655 w 1566882"/>
              <a:gd name="connsiteY11" fmla="*/ 534572 h 998806"/>
              <a:gd name="connsiteX12" fmla="*/ 188249 w 1566882"/>
              <a:gd name="connsiteY12" fmla="*/ 478301 h 9988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566882" h="998806">
                <a:moveTo>
                  <a:pt x="188249" y="478301"/>
                </a:moveTo>
                <a:cubicBezTo>
                  <a:pt x="145593" y="37535"/>
                  <a:pt x="0" y="42203"/>
                  <a:pt x="160113" y="42203"/>
                </a:cubicBezTo>
                <a:lnTo>
                  <a:pt x="624347" y="0"/>
                </a:lnTo>
                <a:cubicBezTo>
                  <a:pt x="858528" y="58546"/>
                  <a:pt x="772093" y="56271"/>
                  <a:pt x="877565" y="56271"/>
                </a:cubicBezTo>
                <a:lnTo>
                  <a:pt x="1187055" y="56271"/>
                </a:lnTo>
                <a:lnTo>
                  <a:pt x="1369935" y="98474"/>
                </a:lnTo>
                <a:lnTo>
                  <a:pt x="1552815" y="98474"/>
                </a:lnTo>
                <a:lnTo>
                  <a:pt x="1566882" y="970671"/>
                </a:lnTo>
                <a:lnTo>
                  <a:pt x="413332" y="998806"/>
                </a:lnTo>
                <a:lnTo>
                  <a:pt x="357061" y="773723"/>
                </a:lnTo>
                <a:lnTo>
                  <a:pt x="371129" y="590843"/>
                </a:lnTo>
                <a:lnTo>
                  <a:pt x="272655" y="534572"/>
                </a:lnTo>
                <a:lnTo>
                  <a:pt x="188249" y="478301"/>
                </a:lnTo>
                <a:close/>
              </a:path>
            </a:pathLst>
          </a:custGeom>
          <a:solidFill>
            <a:srgbClr val="FF9966">
              <a:alpha val="40000"/>
            </a:srgbClr>
          </a:solidFill>
          <a:ln w="34925">
            <a:solidFill>
              <a:srgbClr val="FF9966"/>
            </a:solidFill>
          </a:ln>
        </p:spPr>
        <p:style>
          <a:lnRef idx="2">
            <a:schemeClr val="accent1">
              <a:shade val="50000"/>
            </a:schemeClr>
          </a:lnRef>
          <a:fillRef idx="1">
            <a:schemeClr val="accent1"/>
          </a:fillRef>
          <a:effectRef idx="0">
            <a:schemeClr val="accent1"/>
          </a:effectRef>
          <a:fontRef idx="minor">
            <a:schemeClr val="lt1"/>
          </a:fontRef>
        </p:style>
        <p:txBody>
          <a:bodyPr lIns="127662" tIns="63847" rIns="127662" bIns="63847" rtlCol="1" anchor="ctr"/>
          <a:lstStyle/>
          <a:p>
            <a:pPr algn="ctr"/>
            <a:endParaRPr lang="fa-IR"/>
          </a:p>
        </p:txBody>
      </p:sp>
      <p:sp>
        <p:nvSpPr>
          <p:cNvPr id="24" name="TextBox 23"/>
          <p:cNvSpPr txBox="1"/>
          <p:nvPr/>
        </p:nvSpPr>
        <p:spPr>
          <a:xfrm>
            <a:off x="3276601" y="304800"/>
            <a:ext cx="9281160" cy="713716"/>
          </a:xfrm>
          <a:prstGeom prst="rect">
            <a:avLst/>
          </a:prstGeom>
          <a:noFill/>
        </p:spPr>
        <p:txBody>
          <a:bodyPr wrap="square" lIns="127662" tIns="63847" rIns="127662" bIns="63847" rtlCol="1">
            <a:spAutoFit/>
          </a:bodyPr>
          <a:lstStyle/>
          <a:p>
            <a:pPr algn="justLow" rtl="1"/>
            <a:r>
              <a:rPr lang="fa-IR" sz="3800" b="1" dirty="0">
                <a:effectLst>
                  <a:glow rad="101600">
                    <a:schemeClr val="bg1">
                      <a:lumMod val="75000"/>
                      <a:alpha val="40000"/>
                    </a:schemeClr>
                  </a:glow>
                  <a:outerShdw blurRad="50800" dist="38100" dir="5400000" algn="t" rotWithShape="0">
                    <a:prstClr val="black">
                      <a:alpha val="40000"/>
                    </a:prstClr>
                  </a:outerShdw>
                </a:effectLst>
                <a:cs typeface="B Kamran" pitchFamily="2" charset="-78"/>
              </a:rPr>
              <a:t>کیفیت ایمنی محیط برای فعالیت ها</a:t>
            </a:r>
          </a:p>
        </p:txBody>
      </p:sp>
      <p:pic>
        <p:nvPicPr>
          <p:cNvPr id="29" name="Picture 28"/>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rot="10800000">
            <a:off x="12171219" y="2265224"/>
            <a:ext cx="228600" cy="260985"/>
          </a:xfrm>
          <a:prstGeom prst="rect">
            <a:avLst/>
          </a:prstGeom>
          <a:noFill/>
          <a:ln w="9525">
            <a:noFill/>
            <a:miter lim="800000"/>
            <a:headEnd/>
            <a:tailEnd/>
          </a:ln>
          <a:effectLst/>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1" descr="C:\DRIVE\information\UNIVERSIRY\tarahi shahri\mahdoode\ravand\back1.jpg"/>
          <p:cNvPicPr>
            <a:picLocks noChangeArrowheads="1"/>
          </p:cNvPicPr>
          <p:nvPr/>
        </p:nvPicPr>
        <p:blipFill>
          <a:blip r:embed="rId3"/>
          <a:srcRect/>
          <a:stretch>
            <a:fillRect/>
          </a:stretch>
        </p:blipFill>
        <p:spPr bwMode="auto">
          <a:xfrm>
            <a:off x="-9133" y="-29306"/>
            <a:ext cx="12801600" cy="9701784"/>
          </a:xfrm>
          <a:prstGeom prst="rect">
            <a:avLst/>
          </a:prstGeom>
          <a:noFill/>
        </p:spPr>
      </p:pic>
      <p:sp>
        <p:nvSpPr>
          <p:cNvPr id="4" name="TextBox 3"/>
          <p:cNvSpPr txBox="1"/>
          <p:nvPr/>
        </p:nvSpPr>
        <p:spPr>
          <a:xfrm>
            <a:off x="3962400" y="1752624"/>
            <a:ext cx="3810000" cy="3037528"/>
          </a:xfrm>
          <a:prstGeom prst="rect">
            <a:avLst/>
          </a:prstGeom>
          <a:noFill/>
        </p:spPr>
        <p:txBody>
          <a:bodyPr wrap="square" lIns="127770" tIns="63896" rIns="127770" bIns="63896" rtlCol="1">
            <a:spAutoFit/>
          </a:bodyPr>
          <a:lstStyle/>
          <a:p>
            <a:pPr algn="justLow" rtl="1"/>
            <a:r>
              <a:rPr lang="fa-IR" sz="2100" dirty="0">
                <a:cs typeface="B Kamran" pitchFamily="2" charset="-78"/>
              </a:rPr>
              <a:t>مناطقی که در آن تداخل سواره و پیاده اتفاق می افتد به وسیله تغییر در کفسازی مشخص شده اند. از آنجا که این خیابان دارای حجم بسیار بالای عبور عرضی پیاده است، مسیر هایی به فواصل 9 متر در طول خیابان در جزیره میانی در نظر گرفته شده است که شرایط مناسبی برای عبور عرضی ایجاد میکند. اما در حال حاضر به علت ایجاد مسیر ویژه اتوبوس، این گذر کاه ها عملا کارایی خود را از دست داده اند و از تعداد کمتری از آنها استفاده می شود.</a:t>
            </a:r>
          </a:p>
        </p:txBody>
      </p:sp>
      <p:pic>
        <p:nvPicPr>
          <p:cNvPr id="6146" name="Picture 2" descr="C:\Ati's Univ Projz\6th Term\Tarahi Shahri Dr Abbas\MainProj\Emam reza St\DSC00006.JPG"/>
          <p:cNvPicPr>
            <a:picLocks noChangeAspect="1" noChangeArrowheads="1"/>
          </p:cNvPicPr>
          <p:nvPr/>
        </p:nvPicPr>
        <p:blipFill>
          <a:blip r:embed="rId4" cstate="screen">
            <a:extLst>
              <a:ext uri="{28A0092B-C50C-407E-A947-70E740481C1C}">
                <a14:useLocalDpi xmlns:a14="http://schemas.microsoft.com/office/drawing/2010/main"/>
              </a:ext>
            </a:extLst>
          </a:blip>
          <a:stretch>
            <a:fillRect/>
          </a:stretch>
        </p:blipFill>
        <p:spPr bwMode="auto">
          <a:xfrm>
            <a:off x="3017622" y="5562625"/>
            <a:ext cx="4602401" cy="345179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grpSp>
        <p:nvGrpSpPr>
          <p:cNvPr id="2" name="Group 14"/>
          <p:cNvGrpSpPr/>
          <p:nvPr/>
        </p:nvGrpSpPr>
        <p:grpSpPr>
          <a:xfrm>
            <a:off x="8153400" y="1630678"/>
            <a:ext cx="4434843" cy="3169922"/>
            <a:chOff x="5638800" y="990600"/>
            <a:chExt cx="2952338" cy="2160000"/>
          </a:xfrm>
          <a:effectLst>
            <a:outerShdw blurRad="203200" dist="139700" dir="2700000" algn="tl" rotWithShape="0">
              <a:prstClr val="black">
                <a:alpha val="40000"/>
              </a:prstClr>
            </a:outerShdw>
          </a:effectLst>
        </p:grpSpPr>
        <p:pic>
          <p:nvPicPr>
            <p:cNvPr id="6147" name="Picture 3" descr="C:\Ati's Univ Projz\6th Term\Tarahi Shahri Dr Abbas\MainProj\Emam reza St\Pix\100DSCIM\PICT0207.JPG"/>
            <p:cNvPicPr>
              <a:picLocks noChangeAspect="1" noChangeArrowheads="1"/>
            </p:cNvPicPr>
            <p:nvPr/>
          </p:nvPicPr>
          <p:blipFill>
            <a:blip r:embed="rId5" cstate="print"/>
            <a:srcRect/>
            <a:stretch>
              <a:fillRect/>
            </a:stretch>
          </p:blipFill>
          <p:spPr bwMode="auto">
            <a:xfrm>
              <a:off x="5638800" y="990600"/>
              <a:ext cx="2880000" cy="21600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11" name="Freeform 10"/>
            <p:cNvSpPr/>
            <p:nvPr/>
          </p:nvSpPr>
          <p:spPr>
            <a:xfrm>
              <a:off x="5683348" y="1448972"/>
              <a:ext cx="2799470" cy="1350499"/>
            </a:xfrm>
            <a:custGeom>
              <a:avLst/>
              <a:gdLst>
                <a:gd name="connsiteX0" fmla="*/ 56270 w 2799470"/>
                <a:gd name="connsiteY0" fmla="*/ 1083213 h 1350499"/>
                <a:gd name="connsiteX1" fmla="*/ 0 w 2799470"/>
                <a:gd name="connsiteY1" fmla="*/ 239151 h 1350499"/>
                <a:gd name="connsiteX2" fmla="*/ 506437 w 2799470"/>
                <a:gd name="connsiteY2" fmla="*/ 154745 h 1350499"/>
                <a:gd name="connsiteX3" fmla="*/ 675249 w 2799470"/>
                <a:gd name="connsiteY3" fmla="*/ 42203 h 1350499"/>
                <a:gd name="connsiteX4" fmla="*/ 2447778 w 2799470"/>
                <a:gd name="connsiteY4" fmla="*/ 28136 h 1350499"/>
                <a:gd name="connsiteX5" fmla="*/ 2799470 w 2799470"/>
                <a:gd name="connsiteY5" fmla="*/ 0 h 1350499"/>
                <a:gd name="connsiteX6" fmla="*/ 2785403 w 2799470"/>
                <a:gd name="connsiteY6" fmla="*/ 1350499 h 1350499"/>
                <a:gd name="connsiteX7" fmla="*/ 56270 w 2799470"/>
                <a:gd name="connsiteY7" fmla="*/ 1083213 h 13504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99470" h="1350499">
                  <a:moveTo>
                    <a:pt x="56270" y="1083213"/>
                  </a:moveTo>
                  <a:lnTo>
                    <a:pt x="0" y="239151"/>
                  </a:lnTo>
                  <a:cubicBezTo>
                    <a:pt x="168680" y="210234"/>
                    <a:pt x="335296" y="154745"/>
                    <a:pt x="506437" y="154745"/>
                  </a:cubicBezTo>
                  <a:lnTo>
                    <a:pt x="675249" y="42203"/>
                  </a:lnTo>
                  <a:lnTo>
                    <a:pt x="2447778" y="28136"/>
                  </a:lnTo>
                  <a:lnTo>
                    <a:pt x="2799470" y="0"/>
                  </a:lnTo>
                  <a:lnTo>
                    <a:pt x="2785403" y="1350499"/>
                  </a:lnTo>
                  <a:lnTo>
                    <a:pt x="56270" y="1083213"/>
                  </a:lnTo>
                  <a:close/>
                </a:path>
              </a:pathLst>
            </a:custGeom>
            <a:solidFill>
              <a:schemeClr val="accent2">
                <a:lumMod val="60000"/>
                <a:lumOff val="40000"/>
                <a:alpha val="56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3" name="Freeform 12"/>
            <p:cNvSpPr/>
            <p:nvPr/>
          </p:nvSpPr>
          <p:spPr>
            <a:xfrm>
              <a:off x="5641145" y="2588455"/>
              <a:ext cx="2949993" cy="553306"/>
            </a:xfrm>
            <a:custGeom>
              <a:avLst/>
              <a:gdLst>
                <a:gd name="connsiteX0" fmla="*/ 112541 w 2949993"/>
                <a:gd name="connsiteY0" fmla="*/ 0 h 553306"/>
                <a:gd name="connsiteX1" fmla="*/ 2827606 w 2949993"/>
                <a:gd name="connsiteY1" fmla="*/ 267287 h 553306"/>
                <a:gd name="connsiteX2" fmla="*/ 2841673 w 2949993"/>
                <a:gd name="connsiteY2" fmla="*/ 548640 h 553306"/>
                <a:gd name="connsiteX3" fmla="*/ 0 w 2949993"/>
                <a:gd name="connsiteY3" fmla="*/ 548640 h 553306"/>
                <a:gd name="connsiteX4" fmla="*/ 14067 w 2949993"/>
                <a:gd name="connsiteY4" fmla="*/ 42203 h 553306"/>
                <a:gd name="connsiteX5" fmla="*/ 112541 w 2949993"/>
                <a:gd name="connsiteY5" fmla="*/ 0 h 5533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49993" h="553306">
                  <a:moveTo>
                    <a:pt x="112541" y="0"/>
                  </a:moveTo>
                  <a:lnTo>
                    <a:pt x="2827606" y="267287"/>
                  </a:lnTo>
                  <a:cubicBezTo>
                    <a:pt x="2856208" y="553306"/>
                    <a:pt x="2949993" y="548640"/>
                    <a:pt x="2841673" y="548640"/>
                  </a:cubicBezTo>
                  <a:lnTo>
                    <a:pt x="0" y="548640"/>
                  </a:lnTo>
                  <a:lnTo>
                    <a:pt x="14067" y="42203"/>
                  </a:lnTo>
                  <a:lnTo>
                    <a:pt x="112541" y="0"/>
                  </a:lnTo>
                  <a:close/>
                </a:path>
              </a:pathLst>
            </a:custGeom>
            <a:solidFill>
              <a:schemeClr val="accent3">
                <a:lumMod val="60000"/>
                <a:lumOff val="40000"/>
                <a:alpha val="49000"/>
              </a:schemeClr>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4" name="Freeform 13"/>
            <p:cNvSpPr/>
            <p:nvPr/>
          </p:nvSpPr>
          <p:spPr>
            <a:xfrm>
              <a:off x="6400800" y="1152525"/>
              <a:ext cx="1171575" cy="304800"/>
            </a:xfrm>
            <a:custGeom>
              <a:avLst/>
              <a:gdLst>
                <a:gd name="connsiteX0" fmla="*/ 0 w 1171575"/>
                <a:gd name="connsiteY0" fmla="*/ 304800 h 304800"/>
                <a:gd name="connsiteX1" fmla="*/ 1171575 w 1171575"/>
                <a:gd name="connsiteY1" fmla="*/ 295275 h 304800"/>
                <a:gd name="connsiteX2" fmla="*/ 523875 w 1171575"/>
                <a:gd name="connsiteY2" fmla="*/ 85725 h 304800"/>
                <a:gd name="connsiteX3" fmla="*/ 352425 w 1171575"/>
                <a:gd name="connsiteY3" fmla="*/ 19050 h 304800"/>
                <a:gd name="connsiteX4" fmla="*/ 66675 w 1171575"/>
                <a:gd name="connsiteY4" fmla="*/ 0 h 304800"/>
                <a:gd name="connsiteX5" fmla="*/ 0 w 1171575"/>
                <a:gd name="connsiteY5" fmla="*/ 304800 h 304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71575" h="304800">
                  <a:moveTo>
                    <a:pt x="0" y="304800"/>
                  </a:moveTo>
                  <a:lnTo>
                    <a:pt x="1171575" y="295275"/>
                  </a:lnTo>
                  <a:lnTo>
                    <a:pt x="523875" y="85725"/>
                  </a:lnTo>
                  <a:lnTo>
                    <a:pt x="352425" y="19050"/>
                  </a:lnTo>
                  <a:lnTo>
                    <a:pt x="66675" y="0"/>
                  </a:lnTo>
                  <a:lnTo>
                    <a:pt x="0" y="304800"/>
                  </a:lnTo>
                  <a:close/>
                </a:path>
              </a:pathLst>
            </a:custGeom>
            <a:solidFill>
              <a:schemeClr val="accent3">
                <a:lumMod val="60000"/>
                <a:lumOff val="40000"/>
                <a:alpha val="49000"/>
              </a:schemeClr>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grpSp>
      <p:pic>
        <p:nvPicPr>
          <p:cNvPr id="2050" name="Picture 2" descr="C:\Ati's Univ Projz\6th Term\Tarahi Shahri Dr Abbas\MainProj\Emam reza St\Pix\pictures\PICT0098.JPG"/>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8016243" y="5562625"/>
            <a:ext cx="4572000" cy="342899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cxnSp>
        <p:nvCxnSpPr>
          <p:cNvPr id="15" name="Straight Arrow Connector 14"/>
          <p:cNvCxnSpPr/>
          <p:nvPr/>
        </p:nvCxnSpPr>
        <p:spPr>
          <a:xfrm flipV="1">
            <a:off x="10347961" y="7391399"/>
            <a:ext cx="1066800" cy="426720"/>
          </a:xfrm>
          <a:prstGeom prst="straightConnector1">
            <a:avLst/>
          </a:prstGeom>
          <a:ln>
            <a:solidFill>
              <a:schemeClr val="accent2">
                <a:lumMod val="75000"/>
              </a:schemeClr>
            </a:solidFill>
            <a:tailEnd type="arrow"/>
          </a:ln>
        </p:spPr>
        <p:style>
          <a:lnRef idx="3">
            <a:schemeClr val="accent6"/>
          </a:lnRef>
          <a:fillRef idx="0">
            <a:schemeClr val="accent6"/>
          </a:fillRef>
          <a:effectRef idx="2">
            <a:schemeClr val="accent6"/>
          </a:effectRef>
          <a:fontRef idx="minor">
            <a:schemeClr val="tx1"/>
          </a:fontRef>
        </p:style>
      </p:cxnSp>
      <p:cxnSp>
        <p:nvCxnSpPr>
          <p:cNvPr id="17" name="Straight Arrow Connector 16"/>
          <p:cNvCxnSpPr/>
          <p:nvPr/>
        </p:nvCxnSpPr>
        <p:spPr>
          <a:xfrm flipV="1">
            <a:off x="9707881" y="7284719"/>
            <a:ext cx="746760" cy="320040"/>
          </a:xfrm>
          <a:prstGeom prst="straightConnector1">
            <a:avLst/>
          </a:prstGeom>
          <a:ln>
            <a:solidFill>
              <a:schemeClr val="accent2">
                <a:lumMod val="75000"/>
              </a:schemeClr>
            </a:solidFill>
            <a:tailEnd type="arrow"/>
          </a:ln>
        </p:spPr>
        <p:style>
          <a:lnRef idx="3">
            <a:schemeClr val="accent6"/>
          </a:lnRef>
          <a:fillRef idx="0">
            <a:schemeClr val="accent6"/>
          </a:fillRef>
          <a:effectRef idx="2">
            <a:schemeClr val="accent6"/>
          </a:effectRef>
          <a:fontRef idx="minor">
            <a:schemeClr val="tx1"/>
          </a:fontRef>
        </p:style>
      </p:cxnSp>
      <p:cxnSp>
        <p:nvCxnSpPr>
          <p:cNvPr id="18" name="Straight Arrow Connector 17"/>
          <p:cNvCxnSpPr/>
          <p:nvPr/>
        </p:nvCxnSpPr>
        <p:spPr>
          <a:xfrm flipV="1">
            <a:off x="9387840" y="7284719"/>
            <a:ext cx="426720" cy="213360"/>
          </a:xfrm>
          <a:prstGeom prst="straightConnector1">
            <a:avLst/>
          </a:prstGeom>
          <a:ln>
            <a:solidFill>
              <a:schemeClr val="accent2">
                <a:lumMod val="75000"/>
              </a:schemeClr>
            </a:solidFill>
            <a:tailEnd type="arrow"/>
          </a:ln>
        </p:spPr>
        <p:style>
          <a:lnRef idx="3">
            <a:schemeClr val="accent6"/>
          </a:lnRef>
          <a:fillRef idx="0">
            <a:schemeClr val="accent6"/>
          </a:fillRef>
          <a:effectRef idx="2">
            <a:schemeClr val="accent6"/>
          </a:effectRef>
          <a:fontRef idx="minor">
            <a:schemeClr val="tx1"/>
          </a:fontRef>
        </p:style>
      </p:cxnSp>
      <p:cxnSp>
        <p:nvCxnSpPr>
          <p:cNvPr id="19" name="Straight Arrow Connector 18"/>
          <p:cNvCxnSpPr/>
          <p:nvPr/>
        </p:nvCxnSpPr>
        <p:spPr>
          <a:xfrm flipV="1">
            <a:off x="8961120" y="7284719"/>
            <a:ext cx="320040" cy="106680"/>
          </a:xfrm>
          <a:prstGeom prst="straightConnector1">
            <a:avLst/>
          </a:prstGeom>
          <a:ln>
            <a:solidFill>
              <a:schemeClr val="accent2">
                <a:lumMod val="75000"/>
              </a:schemeClr>
            </a:solidFill>
            <a:tailEnd type="arrow"/>
          </a:ln>
        </p:spPr>
        <p:style>
          <a:lnRef idx="3">
            <a:schemeClr val="accent6"/>
          </a:lnRef>
          <a:fillRef idx="0">
            <a:schemeClr val="accent6"/>
          </a:fillRef>
          <a:effectRef idx="2">
            <a:schemeClr val="accent6"/>
          </a:effectRef>
          <a:fontRef idx="minor">
            <a:schemeClr val="tx1"/>
          </a:fontRef>
        </p:style>
      </p:cxnSp>
      <p:pic>
        <p:nvPicPr>
          <p:cNvPr id="20" name="Picture 19"/>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rot="10800000">
            <a:off x="7661567" y="1872619"/>
            <a:ext cx="228600" cy="260985"/>
          </a:xfrm>
          <a:prstGeom prst="rect">
            <a:avLst/>
          </a:prstGeom>
          <a:noFill/>
          <a:ln w="9525">
            <a:noFill/>
            <a:miter lim="800000"/>
            <a:headEnd/>
            <a:tailEnd/>
          </a:ln>
          <a:effectLst/>
        </p:spPr>
      </p:pic>
      <p:sp>
        <p:nvSpPr>
          <p:cNvPr id="21" name="TextBox 20"/>
          <p:cNvSpPr txBox="1"/>
          <p:nvPr/>
        </p:nvSpPr>
        <p:spPr>
          <a:xfrm>
            <a:off x="3276601" y="304800"/>
            <a:ext cx="9281160" cy="713716"/>
          </a:xfrm>
          <a:prstGeom prst="rect">
            <a:avLst/>
          </a:prstGeom>
          <a:noFill/>
        </p:spPr>
        <p:txBody>
          <a:bodyPr wrap="square" lIns="127662" tIns="63847" rIns="127662" bIns="63847" rtlCol="1">
            <a:spAutoFit/>
          </a:bodyPr>
          <a:lstStyle/>
          <a:p>
            <a:pPr algn="justLow" rtl="1"/>
            <a:r>
              <a:rPr lang="fa-IR" sz="3800" b="1" dirty="0">
                <a:effectLst>
                  <a:glow rad="101600">
                    <a:schemeClr val="bg1">
                      <a:lumMod val="75000"/>
                      <a:alpha val="40000"/>
                    </a:schemeClr>
                  </a:glow>
                  <a:outerShdw blurRad="50800" dist="38100" dir="5400000" algn="t" rotWithShape="0">
                    <a:prstClr val="black">
                      <a:alpha val="40000"/>
                    </a:prstClr>
                  </a:outerShdw>
                </a:effectLst>
                <a:cs typeface="B Kamran" pitchFamily="2" charset="-78"/>
              </a:rPr>
              <a:t>کیفیت ایمنی محیط برای فعالیت ها</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1" descr="C:\DRIVE\information\UNIVERSIRY\tarahi shahri\mahdoode\ravand\back1.jpg"/>
          <p:cNvPicPr>
            <a:picLocks noChangeArrowheads="1"/>
          </p:cNvPicPr>
          <p:nvPr/>
        </p:nvPicPr>
        <p:blipFill>
          <a:blip r:embed="rId3"/>
          <a:srcRect/>
          <a:stretch>
            <a:fillRect/>
          </a:stretch>
        </p:blipFill>
        <p:spPr bwMode="auto">
          <a:xfrm>
            <a:off x="-9133" y="-29306"/>
            <a:ext cx="12801600" cy="9701784"/>
          </a:xfrm>
          <a:prstGeom prst="rect">
            <a:avLst/>
          </a:prstGeom>
          <a:noFill/>
        </p:spPr>
      </p:pic>
      <p:pic>
        <p:nvPicPr>
          <p:cNvPr id="5123" name="Picture 3"/>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3733801" y="490399"/>
            <a:ext cx="9220200" cy="7827126"/>
          </a:xfrm>
          <a:prstGeom prst="rect">
            <a:avLst/>
          </a:prstGeom>
          <a:ln>
            <a:noFill/>
          </a:ln>
          <a:effectLst>
            <a:softEdge rad="635000"/>
          </a:effectLst>
        </p:spPr>
      </p:pic>
      <p:sp>
        <p:nvSpPr>
          <p:cNvPr id="7" name="TextBox 6"/>
          <p:cNvSpPr txBox="1"/>
          <p:nvPr/>
        </p:nvSpPr>
        <p:spPr>
          <a:xfrm>
            <a:off x="4114799" y="1066800"/>
            <a:ext cx="8382003" cy="7032422"/>
          </a:xfrm>
          <a:prstGeom prst="rect">
            <a:avLst/>
          </a:prstGeom>
          <a:noFill/>
        </p:spPr>
        <p:txBody>
          <a:bodyPr wrap="square" lIns="91171" tIns="45585" rIns="91171" bIns="45585" rtlCol="0">
            <a:spAutoFit/>
            <a:scene3d>
              <a:camera prst="orthographicFront">
                <a:rot lat="0" lon="0" rev="0"/>
              </a:camera>
              <a:lightRig rig="threePt" dir="t"/>
            </a:scene3d>
          </a:bodyPr>
          <a:lstStyle/>
          <a:p>
            <a:pPr algn="justLow" rtl="1"/>
            <a:endParaRPr lang="fa-IR" sz="2800" b="1" dirty="0">
              <a:effectLst>
                <a:outerShdw blurRad="38100" dist="38100" dir="2700000" algn="tl">
                  <a:srgbClr val="000000">
                    <a:alpha val="43137"/>
                  </a:srgbClr>
                </a:outerShdw>
              </a:effectLst>
              <a:cs typeface="B Kamran" pitchFamily="2" charset="-78"/>
            </a:endParaRPr>
          </a:p>
          <a:p>
            <a:pPr algn="justLow" rtl="1"/>
            <a:r>
              <a:rPr lang="fa-IR" sz="2100" dirty="0">
                <a:cs typeface="B Kamran" pitchFamily="2" charset="-78"/>
              </a:rPr>
              <a:t>محدوده مورد مطالعه واقع در حدفاصل چهارراه دانش و میدان برق (میدان بسیج فعلی) می باشد.این محدوده یعنی خیابان تهران قدیم یا امام رضا فعلی در سال 1311 (در دوران رضاخان) به فلکه حضرت مرتبط شد و پیوند حرم را با  چهار جهت شهر برقرار کرد.خیابان تهران در آن زمان یکی از زیباترین خیابان های شهر بود که این خیابان از آن جهت که مسیر اصلی مشهد به تهران بوده به این نام خوانده شده است.اکنون نیز زواری که از تهران – شاهرود به مشهد می آیند از این خیابان وارد شهر می شوند. انتهای خیابان تهران فلکه گل ختمی نام داشته که بعدها به دلیل قرار گرفتن کارخانه برق خسروی در این محدوده به فلکه برق و هم اکنون به میدان بسیج معروف گردیده است.این محدوده در بافت سنتی شهر واقع گردیده و ساختمان های موجود در آن اغلب یک یا دو طبقه و با قدمتی بالا هستند .ساختمان های دارای ارزش تاریخی و یا معماری بسیار محدودند.بافت از لحاظ ساختمانی متراکم است که با افزایش فاصله از حرم تراکم کاهش می یابد.درجه اختلاط کاربری تجاری با سایر کاربری ها با نزدیک شدن به حرم افزایش می یابد و معابر با ترکم شدید کاربری تجاری مواجه اند و نوع تجارت اغلب در جهت رفع نیازهای زائرین می باشد. محور امام رضا به ارائه خدمات خاص به زوار و تجمع مسافرخانه ها و هتل ها اختصاص یافته است.در امتداد خیابان امام رضا حرم مطهر و گلدسته ها و گنبد طلایی قابل رؤیت است و تأثیر عمیق درونی را بر ساکنین شهر و همین طور زائرین در گذر از این خیابان دارد به طوری که همواره افرادی را مشاهده می کنیم که در هنگام عبور از این خیابان رو به حرم دارند و سلام گویان از خیابان می گذرند.بدنه خیابان امام رضا را در یک سمت ساختمان های 2 طبقه با ریتمی هماهنگ تعریف کرده است که این بدنه در جهت اجرای سیاست بدنه سازی در زمان پهلوی دوم به صورت جداره کاذبی در حاشیه خیابان بنا شد تا نوعی هماهنگی در طول محور خیابان ایجاد گردد اما در سمت دیگر آن کمتر اثری از این بدنه سازی باقی مانده است و ساختمان های جدید با نمایی مدرن و تعداد طبقات بالا هم چون هتل قصر، هتل فانوس دریا و... احداث شده است.</a:t>
            </a:r>
            <a:endParaRPr lang="en-US" sz="2100" dirty="0">
              <a:cs typeface="B Kamran" pitchFamily="2" charset="-78"/>
            </a:endParaRPr>
          </a:p>
          <a:p>
            <a:pPr algn="justLow" rtl="1"/>
            <a:r>
              <a:rPr lang="fa-IR" sz="2100" dirty="0">
                <a:cs typeface="B Kamran" pitchFamily="2" charset="-78"/>
              </a:rPr>
              <a:t>به منظور بررسی کالبدی محدوده موردنظر برداشت های صورت گرفته به صورت نقشه ونمودار ارائه شده است و نتایج بررسی مذکور در بخش ارزیابی و تدوین اهداف منعکس گردیده است.</a:t>
            </a:r>
            <a:endParaRPr lang="en-US" sz="2100" dirty="0">
              <a:cs typeface="B Kamran" pitchFamily="2" charset="-78"/>
            </a:endParaRPr>
          </a:p>
          <a:p>
            <a:pPr algn="justLow"/>
            <a:endParaRPr lang="en-US" sz="2400" dirty="0">
              <a:cs typeface="B Kamran" pitchFamily="2" charset="-78"/>
            </a:endParaRPr>
          </a:p>
        </p:txBody>
      </p:sp>
      <p:sp>
        <p:nvSpPr>
          <p:cNvPr id="6" name="TextBox 5"/>
          <p:cNvSpPr txBox="1"/>
          <p:nvPr/>
        </p:nvSpPr>
        <p:spPr>
          <a:xfrm>
            <a:off x="3276601" y="304803"/>
            <a:ext cx="9281160" cy="759883"/>
          </a:xfrm>
          <a:prstGeom prst="rect">
            <a:avLst/>
          </a:prstGeom>
          <a:noFill/>
        </p:spPr>
        <p:txBody>
          <a:bodyPr wrap="square" lIns="127662" tIns="63847" rIns="127662" bIns="63847" rtlCol="1">
            <a:spAutoFit/>
          </a:bodyPr>
          <a:lstStyle/>
          <a:p>
            <a:pPr algn="justLow" rtl="1"/>
            <a:r>
              <a:rPr lang="fa-IR" sz="4100" b="1" dirty="0">
                <a:effectLst>
                  <a:glow rad="101600">
                    <a:schemeClr val="bg1">
                      <a:lumMod val="75000"/>
                      <a:alpha val="40000"/>
                    </a:schemeClr>
                  </a:glow>
                  <a:outerShdw blurRad="50800" dist="38100" dir="5400000" algn="t" rotWithShape="0">
                    <a:prstClr val="black">
                      <a:alpha val="40000"/>
                    </a:prstClr>
                  </a:outerShdw>
                </a:effectLst>
                <a:cs typeface="B Kamran" pitchFamily="2" charset="-78"/>
              </a:rPr>
              <a:t>معرفی محدوده</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
          <p:cNvPicPr>
            <a:picLocks noChangeAspect="1" noChangeArrowheads="1"/>
          </p:cNvPicPr>
          <p:nvPr/>
        </p:nvPicPr>
        <p:blipFill>
          <a:blip r:embed="rId3"/>
          <a:srcRect/>
          <a:stretch>
            <a:fillRect/>
          </a:stretch>
        </p:blipFill>
        <p:spPr bwMode="auto">
          <a:xfrm>
            <a:off x="9" y="-23812"/>
            <a:ext cx="12825413" cy="9625013"/>
          </a:xfrm>
          <a:prstGeom prst="rect">
            <a:avLst/>
          </a:prstGeom>
          <a:noFill/>
          <a:ln w="9525">
            <a:noFill/>
            <a:miter lim="800000"/>
            <a:headEnd/>
            <a:tailEnd/>
          </a:ln>
          <a:effectLst/>
        </p:spPr>
      </p:pic>
      <p:sp>
        <p:nvSpPr>
          <p:cNvPr id="5" name="TextBox 4"/>
          <p:cNvSpPr txBox="1"/>
          <p:nvPr/>
        </p:nvSpPr>
        <p:spPr>
          <a:xfrm>
            <a:off x="3368043" y="1295401"/>
            <a:ext cx="9281160" cy="821438"/>
          </a:xfrm>
          <a:prstGeom prst="rect">
            <a:avLst/>
          </a:prstGeom>
          <a:noFill/>
        </p:spPr>
        <p:txBody>
          <a:bodyPr wrap="square" lIns="127662" tIns="63847" rIns="127662" bIns="63847" rtlCol="1">
            <a:spAutoFit/>
          </a:bodyPr>
          <a:lstStyle/>
          <a:p>
            <a:pPr algn="r" rtl="1"/>
            <a:r>
              <a:rPr lang="fa-IR" sz="4500" dirty="0">
                <a:ln w="18415" cmpd="sng">
                  <a:solidFill>
                    <a:sysClr val="windowText" lastClr="000000">
                      <a:alpha val="37000"/>
                    </a:sysClr>
                  </a:solidFill>
                  <a:prstDash val="solid"/>
                </a:ln>
                <a:solidFill>
                  <a:srgbClr val="FFFFFF"/>
                </a:solidFill>
                <a:effectLst>
                  <a:outerShdw blurRad="63500" dir="3600000" algn="tl" rotWithShape="0">
                    <a:srgbClr val="000000">
                      <a:alpha val="70000"/>
                    </a:srgbClr>
                  </a:outerShdw>
                </a:effectLst>
                <a:cs typeface="B Kamran" pitchFamily="2" charset="-78"/>
              </a:rPr>
              <a:t>1-5 امنیت</a:t>
            </a:r>
          </a:p>
        </p:txBody>
      </p:sp>
      <p:graphicFrame>
        <p:nvGraphicFramePr>
          <p:cNvPr id="7" name="Diagram 6"/>
          <p:cNvGraphicFramePr/>
          <p:nvPr/>
        </p:nvGraphicFramePr>
        <p:xfrm>
          <a:off x="6629418" y="3352800"/>
          <a:ext cx="6172183" cy="579120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grpSp>
        <p:nvGrpSpPr>
          <p:cNvPr id="6" name="Group 5"/>
          <p:cNvGrpSpPr/>
          <p:nvPr/>
        </p:nvGrpSpPr>
        <p:grpSpPr>
          <a:xfrm>
            <a:off x="3093720" y="152400"/>
            <a:ext cx="3733800" cy="3048000"/>
            <a:chOff x="2935356" y="357804"/>
            <a:chExt cx="3962400" cy="3048000"/>
          </a:xfrm>
        </p:grpSpPr>
        <p:grpSp>
          <p:nvGrpSpPr>
            <p:cNvPr id="8" name="Group 4"/>
            <p:cNvGrpSpPr/>
            <p:nvPr/>
          </p:nvGrpSpPr>
          <p:grpSpPr>
            <a:xfrm>
              <a:off x="2935356" y="357804"/>
              <a:ext cx="3962400" cy="3048000"/>
              <a:chOff x="8367198" y="1600200"/>
              <a:chExt cx="4063818" cy="3048000"/>
            </a:xfrm>
          </p:grpSpPr>
          <p:pic>
            <p:nvPicPr>
              <p:cNvPr id="10" name="Picture 5" descr="C:\DRIVE\information\UNIVERSIRY\tarahi shahri\mahdoode\ravand\6.png"/>
              <p:cNvPicPr>
                <a:picLocks noChangeAspect="1" noChangeArrowheads="1"/>
              </p:cNvPicPr>
              <p:nvPr/>
            </p:nvPicPr>
            <p:blipFill>
              <a:blip r:embed="rId9" cstate="screen">
                <a:extLst>
                  <a:ext uri="{28A0092B-C50C-407E-A947-70E740481C1C}">
                    <a14:useLocalDpi xmlns:a14="http://schemas.microsoft.com/office/drawing/2010/main"/>
                  </a:ext>
                </a:extLst>
              </a:blip>
              <a:srcRect/>
              <a:stretch>
                <a:fillRect/>
              </a:stretch>
            </p:blipFill>
            <p:spPr bwMode="auto">
              <a:xfrm>
                <a:off x="8367198" y="1600200"/>
                <a:ext cx="4063818" cy="3048000"/>
              </a:xfrm>
              <a:prstGeom prst="rect">
                <a:avLst/>
              </a:prstGeom>
              <a:noFill/>
            </p:spPr>
          </p:pic>
          <p:sp>
            <p:nvSpPr>
              <p:cNvPr id="11" name="Rectangle 10"/>
              <p:cNvSpPr/>
              <p:nvPr/>
            </p:nvSpPr>
            <p:spPr>
              <a:xfrm>
                <a:off x="11734800" y="2392680"/>
                <a:ext cx="533400" cy="274320"/>
              </a:xfrm>
              <a:prstGeom prst="rect">
                <a:avLst/>
              </a:prstGeom>
              <a:solidFill>
                <a:srgbClr val="FF9999">
                  <a:alpha val="2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ectangle 11"/>
              <p:cNvSpPr/>
              <p:nvPr/>
            </p:nvSpPr>
            <p:spPr>
              <a:xfrm>
                <a:off x="11066336" y="2003012"/>
                <a:ext cx="533400" cy="274320"/>
              </a:xfrm>
              <a:prstGeom prst="rect">
                <a:avLst/>
              </a:prstGeom>
              <a:solidFill>
                <a:srgbClr val="FF9999">
                  <a:alpha val="2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9" name="Rectangle 8"/>
            <p:cNvSpPr/>
            <p:nvPr/>
          </p:nvSpPr>
          <p:spPr>
            <a:xfrm>
              <a:off x="6354825" y="3128112"/>
              <a:ext cx="520088" cy="233624"/>
            </a:xfrm>
            <a:prstGeom prst="rect">
              <a:avLst/>
            </a:prstGeom>
            <a:solidFill>
              <a:srgbClr val="FF9999">
                <a:alpha val="2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13" name="TextBox 12"/>
          <p:cNvSpPr txBox="1"/>
          <p:nvPr/>
        </p:nvSpPr>
        <p:spPr>
          <a:xfrm>
            <a:off x="7543801" y="2459923"/>
            <a:ext cx="4953000" cy="461392"/>
          </a:xfrm>
          <a:prstGeom prst="rect">
            <a:avLst/>
          </a:prstGeom>
          <a:noFill/>
        </p:spPr>
        <p:txBody>
          <a:bodyPr wrap="square" lIns="91171" tIns="45585" rIns="91171" bIns="45585" rtlCol="0">
            <a:spAutoFit/>
          </a:bodyPr>
          <a:lstStyle/>
          <a:p>
            <a:pPr algn="justLow" rtl="1"/>
            <a:r>
              <a:rPr lang="fa-IR" sz="2400" dirty="0">
                <a:cs typeface="B Kamran" pitchFamily="2" charset="-78"/>
              </a:rPr>
              <a:t>امنیت در دو بخش عملکردی و کالبدی بررسی می شود:</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Picture 1" descr="C:\DRIVE\information\UNIVERSIRY\tarahi shahri\mahdoode\ravand\back1.jpg"/>
          <p:cNvPicPr>
            <a:picLocks noChangeArrowheads="1"/>
          </p:cNvPicPr>
          <p:nvPr/>
        </p:nvPicPr>
        <p:blipFill>
          <a:blip r:embed="rId3"/>
          <a:srcRect/>
          <a:stretch>
            <a:fillRect/>
          </a:stretch>
        </p:blipFill>
        <p:spPr bwMode="auto">
          <a:xfrm>
            <a:off x="-9133" y="-29306"/>
            <a:ext cx="12801600" cy="9701784"/>
          </a:xfrm>
          <a:prstGeom prst="rect">
            <a:avLst/>
          </a:prstGeom>
          <a:noFill/>
        </p:spPr>
      </p:pic>
      <p:grpSp>
        <p:nvGrpSpPr>
          <p:cNvPr id="28" name="Group 27"/>
          <p:cNvGrpSpPr/>
          <p:nvPr/>
        </p:nvGrpSpPr>
        <p:grpSpPr>
          <a:xfrm>
            <a:off x="2287918" y="1295402"/>
            <a:ext cx="10970884" cy="8092439"/>
            <a:chOff x="418222" y="106681"/>
            <a:chExt cx="13450178" cy="9281159"/>
          </a:xfrm>
        </p:grpSpPr>
        <p:pic>
          <p:nvPicPr>
            <p:cNvPr id="13" name="Picture 12" descr="C:\Users\GIGABYTE\Desktop\nofuz Model (1).jpg"/>
            <p:cNvPicPr>
              <a:picLocks noChangeAspect="1" noChangeArrowheads="1"/>
            </p:cNvPicPr>
            <p:nvPr/>
          </p:nvPicPr>
          <p:blipFill>
            <a:blip r:embed="rId4"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8747760" y="5173190"/>
              <a:ext cx="3627120" cy="4001290"/>
            </a:xfrm>
            <a:prstGeom prst="rect">
              <a:avLst/>
            </a:prstGeom>
            <a:ln>
              <a:noFill/>
            </a:ln>
            <a:effectLst>
              <a:outerShdw blurRad="292100" dist="139700" dir="2700000" algn="tl" rotWithShape="0">
                <a:srgbClr val="333333">
                  <a:alpha val="65000"/>
                </a:srgbClr>
              </a:outerShdw>
            </a:effectLst>
          </p:spPr>
        </p:pic>
        <p:pic>
          <p:nvPicPr>
            <p:cNvPr id="2051" name="Picture 3" descr="C:\Ati's Univ Projz\6th Term\Tarahi Shahri Dr Abbas\MainProj\Emam reza St\Pix\100DSCIMM\PICT0076.JP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8122836" y="901088"/>
              <a:ext cx="3707302" cy="3030797"/>
            </a:xfrm>
            <a:prstGeom prst="roundRect">
              <a:avLst>
                <a:gd name="adj" fmla="val 8594"/>
              </a:avLst>
            </a:prstGeom>
            <a:solidFill>
              <a:srgbClr val="FFFFFF">
                <a:shade val="85000"/>
              </a:srgbClr>
            </a:solidFill>
            <a:ln>
              <a:noFill/>
            </a:ln>
            <a:effectLst/>
          </p:spPr>
        </p:pic>
        <p:sp>
          <p:nvSpPr>
            <p:cNvPr id="3" name="TextBox 2"/>
            <p:cNvSpPr txBox="1"/>
            <p:nvPr/>
          </p:nvSpPr>
          <p:spPr>
            <a:xfrm>
              <a:off x="8214360" y="4480560"/>
              <a:ext cx="5654040" cy="518891"/>
            </a:xfrm>
            <a:prstGeom prst="rect">
              <a:avLst/>
            </a:prstGeom>
            <a:noFill/>
          </p:spPr>
          <p:txBody>
            <a:bodyPr wrap="square" lIns="128016" tIns="64008" rIns="128016" bIns="64008" rtlCol="1">
              <a:spAutoFit/>
            </a:bodyPr>
            <a:lstStyle/>
            <a:p>
              <a:pPr algn="ctr" rtl="1"/>
              <a:r>
                <a:rPr lang="fa-IR" sz="2100" dirty="0">
                  <a:cs typeface="B Kamran" pitchFamily="2" charset="-78"/>
                </a:rPr>
                <a:t>  میزان نظارت ساکنین بر فضا</a:t>
              </a:r>
            </a:p>
          </p:txBody>
        </p:sp>
        <p:sp>
          <p:nvSpPr>
            <p:cNvPr id="6" name="TextBox 5"/>
            <p:cNvSpPr txBox="1"/>
            <p:nvPr/>
          </p:nvSpPr>
          <p:spPr>
            <a:xfrm>
              <a:off x="2564539" y="106681"/>
              <a:ext cx="10347423" cy="889527"/>
            </a:xfrm>
            <a:prstGeom prst="rect">
              <a:avLst/>
            </a:prstGeom>
            <a:noFill/>
          </p:spPr>
          <p:txBody>
            <a:bodyPr wrap="square" lIns="128016" tIns="64008" rIns="128016" bIns="64008" rtlCol="1">
              <a:spAutoFit/>
            </a:bodyPr>
            <a:lstStyle/>
            <a:p>
              <a:pPr algn="ctr" rtl="1"/>
              <a:r>
                <a:rPr lang="fa-IR" sz="2100" dirty="0">
                  <a:cs typeface="B Kamran" pitchFamily="2" charset="-78"/>
                </a:rPr>
                <a:t>روشنایی معابر عمدتا با نور مغازه ها تامین می شود، لذا در قسمت هایی که کاربری ها در شب فعال نمی باشند مشکل نورپردازی وجود دارد.</a:t>
              </a:r>
            </a:p>
          </p:txBody>
        </p:sp>
        <p:pic>
          <p:nvPicPr>
            <p:cNvPr id="2050" name="Picture 2" descr="C:\Ati's Univ Projz\6th Term\Tarahi Shahri Dr Abbas\MainProj\Emam reza St\Pix\100DSCIMM\PICT0075.JPG"/>
            <p:cNvPicPr>
              <a:picLocks noChangeAspect="1" noChangeArrowheads="1"/>
            </p:cNvPicPr>
            <p:nvPr/>
          </p:nvPicPr>
          <p:blipFill>
            <a:blip r:embed="rId6" cstate="screen">
              <a:extLst>
                <a:ext uri="{28A0092B-C50C-407E-A947-70E740481C1C}">
                  <a14:useLocalDpi xmlns:a14="http://schemas.microsoft.com/office/drawing/2010/main"/>
                </a:ext>
              </a:extLst>
            </a:blip>
            <a:stretch>
              <a:fillRect/>
            </a:stretch>
          </p:blipFill>
          <p:spPr bwMode="auto">
            <a:xfrm>
              <a:off x="1370809" y="915976"/>
              <a:ext cx="3865553" cy="302583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9" name="TextBox 8"/>
            <p:cNvSpPr txBox="1"/>
            <p:nvPr/>
          </p:nvSpPr>
          <p:spPr>
            <a:xfrm>
              <a:off x="1723758" y="4175795"/>
              <a:ext cx="6400803" cy="889527"/>
            </a:xfrm>
            <a:prstGeom prst="rect">
              <a:avLst/>
            </a:prstGeom>
            <a:noFill/>
          </p:spPr>
          <p:txBody>
            <a:bodyPr wrap="square" lIns="128016" tIns="64008" rIns="128016" bIns="64008" rtlCol="1">
              <a:spAutoFit/>
            </a:bodyPr>
            <a:lstStyle/>
            <a:p>
              <a:pPr algn="ctr" rtl="1"/>
              <a:r>
                <a:rPr lang="fa-IR" sz="2100" dirty="0">
                  <a:cs typeface="B Kamran" pitchFamily="2" charset="-78"/>
                </a:rPr>
                <a:t>در قسمت هایی از محدوده مورد بررسی فضای غیر قابل دفاع وجود دارد. این فضا ها نه از نور کافی برخوردارندو نه نظارت خاصی بر آنها انجام می شود.</a:t>
              </a:r>
            </a:p>
          </p:txBody>
        </p:sp>
        <p:pic>
          <p:nvPicPr>
            <p:cNvPr id="1026" name="Picture 2" descr="C:\Ati's Univ Projz\6th Term\Tarahi Shahri Dr Abbas\MainProj\Emam reza St\Pix\Night\DSC00081.JPG"/>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rot="5400000">
              <a:off x="-1778" y="6074040"/>
              <a:ext cx="3360000" cy="2520000"/>
            </a:xfrm>
            <a:prstGeom prst="roundRect">
              <a:avLst>
                <a:gd name="adj" fmla="val 8594"/>
              </a:avLst>
            </a:prstGeom>
            <a:solidFill>
              <a:srgbClr val="FFFFFF">
                <a:shade val="85000"/>
              </a:srgbClr>
            </a:solidFill>
            <a:ln>
              <a:noFill/>
            </a:ln>
            <a:effectLst/>
          </p:spPr>
        </p:pic>
        <p:pic>
          <p:nvPicPr>
            <p:cNvPr id="1027" name="Picture 3" descr="C:\Ati's Univ Projz\6th Term\Tarahi Shahri Dr Abbas\MainProj\Emam reza St\Pix\100DSCIMM\PICT0029.JPG"/>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a:off x="5917955" y="7472641"/>
              <a:ext cx="2553599" cy="1915199"/>
            </a:xfrm>
            <a:prstGeom prst="roundRect">
              <a:avLst>
                <a:gd name="adj" fmla="val 8594"/>
              </a:avLst>
            </a:prstGeom>
            <a:solidFill>
              <a:srgbClr val="FFFFFF">
                <a:shade val="85000"/>
              </a:srgbClr>
            </a:solidFill>
            <a:ln>
              <a:noFill/>
            </a:ln>
            <a:effectLst/>
          </p:spPr>
        </p:pic>
        <p:pic>
          <p:nvPicPr>
            <p:cNvPr id="1028" name="Picture 4" descr="C:\Ati's Univ Projz\6th Term\Tarahi Shahri Dr Abbas\MainProj\Emam reza St\239CANON\IMG_1047.JPG"/>
            <p:cNvPicPr>
              <a:picLocks noChangeAspect="1" noChangeArrowheads="1"/>
            </p:cNvPicPr>
            <p:nvPr/>
          </p:nvPicPr>
          <p:blipFill>
            <a:blip r:embed="rId9" cstate="screen">
              <a:extLst>
                <a:ext uri="{28A0092B-C50C-407E-A947-70E740481C1C}">
                  <a14:useLocalDpi xmlns:a14="http://schemas.microsoft.com/office/drawing/2010/main"/>
                </a:ext>
              </a:extLst>
            </a:blip>
            <a:srcRect/>
            <a:stretch>
              <a:fillRect/>
            </a:stretch>
          </p:blipFill>
          <p:spPr bwMode="auto">
            <a:xfrm>
              <a:off x="5896327" y="5445118"/>
              <a:ext cx="2553694" cy="1915199"/>
            </a:xfrm>
            <a:prstGeom prst="roundRect">
              <a:avLst>
                <a:gd name="adj" fmla="val 8594"/>
              </a:avLst>
            </a:prstGeom>
            <a:solidFill>
              <a:srgbClr val="FFFFFF">
                <a:shade val="85000"/>
              </a:srgbClr>
            </a:solidFill>
            <a:ln>
              <a:noFill/>
            </a:ln>
            <a:effectLst/>
          </p:spPr>
        </p:pic>
        <p:pic>
          <p:nvPicPr>
            <p:cNvPr id="12" name="Picture 2" descr="C:\Ati's Univ Projz\6th Term\Tarahi Shahri Dr Abbas\MainProj\Emam reza St\Mantaghe-Khali.jpg"/>
            <p:cNvPicPr>
              <a:picLocks noChangeAspect="1" noChangeArrowheads="1"/>
            </p:cNvPicPr>
            <p:nvPr/>
          </p:nvPicPr>
          <p:blipFill>
            <a:blip r:embed="rId10" cstate="screen">
              <a:clrChange>
                <a:clrFrom>
                  <a:srgbClr val="FFFFDD"/>
                </a:clrFrom>
                <a:clrTo>
                  <a:srgbClr val="FFFFDD">
                    <a:alpha val="0"/>
                  </a:srgbClr>
                </a:clrTo>
              </a:clrChange>
              <a:extLst>
                <a:ext uri="{28A0092B-C50C-407E-A947-70E740481C1C}">
                  <a14:useLocalDpi xmlns:a14="http://schemas.microsoft.com/office/drawing/2010/main"/>
                </a:ext>
              </a:extLst>
            </a:blip>
            <a:srcRect/>
            <a:stretch>
              <a:fillRect/>
            </a:stretch>
          </p:blipFill>
          <p:spPr bwMode="auto">
            <a:xfrm>
              <a:off x="2949675" y="5654040"/>
              <a:ext cx="3093720" cy="3163294"/>
            </a:xfrm>
            <a:prstGeom prst="rect">
              <a:avLst/>
            </a:prstGeom>
            <a:ln>
              <a:noFill/>
            </a:ln>
            <a:effectLst>
              <a:innerShdw blurRad="546100" dist="355600" dir="2700000">
                <a:prstClr val="black">
                  <a:alpha val="50000"/>
                </a:prstClr>
              </a:innerShdw>
            </a:effectLst>
          </p:spPr>
        </p:pic>
        <p:cxnSp>
          <p:nvCxnSpPr>
            <p:cNvPr id="18" name="Elbow Connector 17"/>
            <p:cNvCxnSpPr/>
            <p:nvPr/>
          </p:nvCxnSpPr>
          <p:spPr>
            <a:xfrm rot="10800000">
              <a:off x="3056354" y="6080762"/>
              <a:ext cx="1745463" cy="478953"/>
            </a:xfrm>
            <a:prstGeom prst="bentConnector3">
              <a:avLst>
                <a:gd name="adj1" fmla="val 50000"/>
              </a:avLst>
            </a:prstGeom>
            <a:ln w="19050">
              <a:solidFill>
                <a:schemeClr val="accent6">
                  <a:lumMod val="75000"/>
                </a:schemeClr>
              </a:solidFill>
              <a:prstDash val="dash"/>
              <a:tailEnd type="arrow"/>
            </a:ln>
            <a:effectLst>
              <a:outerShdw blurRad="12700" dist="23000" dir="5400000" rotWithShape="0">
                <a:srgbClr val="000000">
                  <a:alpha val="71000"/>
                </a:srgbClr>
              </a:outerShdw>
            </a:effectLst>
          </p:spPr>
          <p:style>
            <a:lnRef idx="3">
              <a:schemeClr val="accent6"/>
            </a:lnRef>
            <a:fillRef idx="0">
              <a:schemeClr val="accent6"/>
            </a:fillRef>
            <a:effectRef idx="2">
              <a:schemeClr val="accent6"/>
            </a:effectRef>
            <a:fontRef idx="minor">
              <a:schemeClr val="tx1"/>
            </a:fontRef>
          </p:style>
        </p:cxnSp>
        <p:cxnSp>
          <p:nvCxnSpPr>
            <p:cNvPr id="20" name="Shape 19"/>
            <p:cNvCxnSpPr>
              <a:stCxn id="16" idx="5"/>
            </p:cNvCxnSpPr>
            <p:nvPr/>
          </p:nvCxnSpPr>
          <p:spPr>
            <a:xfrm rot="5400000" flipH="1" flipV="1">
              <a:off x="4904956" y="6587479"/>
              <a:ext cx="898397" cy="1378478"/>
            </a:xfrm>
            <a:prstGeom prst="bentConnector4">
              <a:avLst>
                <a:gd name="adj1" fmla="val -35623"/>
                <a:gd name="adj2" fmla="val 52360"/>
              </a:avLst>
            </a:prstGeom>
            <a:ln w="19050">
              <a:solidFill>
                <a:schemeClr val="accent6">
                  <a:lumMod val="75000"/>
                </a:schemeClr>
              </a:solidFill>
              <a:prstDash val="dash"/>
              <a:tailEnd type="arrow"/>
            </a:ln>
            <a:effectLst>
              <a:outerShdw blurRad="12700" dist="23000" dir="5400000" rotWithShape="0">
                <a:srgbClr val="000000">
                  <a:alpha val="71000"/>
                </a:srgbClr>
              </a:outerShdw>
            </a:effectLst>
          </p:spPr>
          <p:style>
            <a:lnRef idx="3">
              <a:schemeClr val="accent6"/>
            </a:lnRef>
            <a:fillRef idx="0">
              <a:schemeClr val="accent6"/>
            </a:fillRef>
            <a:effectRef idx="2">
              <a:schemeClr val="accent6"/>
            </a:effectRef>
            <a:fontRef idx="minor">
              <a:schemeClr val="tx1"/>
            </a:fontRef>
          </p:style>
        </p:cxnSp>
        <p:cxnSp>
          <p:nvCxnSpPr>
            <p:cNvPr id="22" name="Shape 21"/>
            <p:cNvCxnSpPr>
              <a:stCxn id="15" idx="3"/>
            </p:cNvCxnSpPr>
            <p:nvPr/>
          </p:nvCxnSpPr>
          <p:spPr>
            <a:xfrm rot="16200000" flipH="1">
              <a:off x="4853788" y="7771516"/>
              <a:ext cx="359598" cy="2019610"/>
            </a:xfrm>
            <a:prstGeom prst="bentConnector2">
              <a:avLst/>
            </a:prstGeom>
            <a:ln w="19050">
              <a:solidFill>
                <a:schemeClr val="accent6">
                  <a:lumMod val="75000"/>
                </a:schemeClr>
              </a:solidFill>
              <a:prstDash val="dash"/>
              <a:tailEnd type="arrow"/>
            </a:ln>
            <a:effectLst>
              <a:outerShdw blurRad="12700" dist="23000" dir="5400000" rotWithShape="0">
                <a:srgbClr val="000000">
                  <a:alpha val="71000"/>
                </a:srgbClr>
              </a:outerShdw>
            </a:effectLst>
          </p:spPr>
          <p:style>
            <a:lnRef idx="3">
              <a:schemeClr val="accent6"/>
            </a:lnRef>
            <a:fillRef idx="0">
              <a:schemeClr val="accent6"/>
            </a:fillRef>
            <a:effectRef idx="2">
              <a:schemeClr val="accent6"/>
            </a:effectRef>
            <a:fontRef idx="minor">
              <a:schemeClr val="tx1"/>
            </a:fontRef>
          </p:style>
        </p:cxnSp>
        <p:sp>
          <p:nvSpPr>
            <p:cNvPr id="14" name="Oval 13"/>
            <p:cNvSpPr/>
            <p:nvPr/>
          </p:nvSpPr>
          <p:spPr>
            <a:xfrm rot="2074578">
              <a:off x="4820341" y="6566914"/>
              <a:ext cx="213360" cy="106680"/>
            </a:xfrm>
            <a:prstGeom prst="ellipse">
              <a:avLst/>
            </a:prstGeom>
            <a:solidFill>
              <a:schemeClr val="accent6">
                <a:lumMod val="75000"/>
              </a:schemeClr>
            </a:solidFill>
            <a:effectLst>
              <a:outerShdw blurRad="12700" dist="23000" dir="5400000" rotWithShape="0">
                <a:srgbClr val="000000">
                  <a:alpha val="16000"/>
                </a:srgbClr>
              </a:outerShdw>
            </a:effectLst>
          </p:spPr>
          <p:style>
            <a:lnRef idx="0">
              <a:schemeClr val="accent6"/>
            </a:lnRef>
            <a:fillRef idx="3">
              <a:schemeClr val="accent6"/>
            </a:fillRef>
            <a:effectRef idx="3">
              <a:schemeClr val="accent6"/>
            </a:effectRef>
            <a:fontRef idx="minor">
              <a:schemeClr val="lt1"/>
            </a:fontRef>
          </p:style>
          <p:txBody>
            <a:bodyPr lIns="128016" tIns="64008" rIns="128016" bIns="64008" rtlCol="1" anchor="ctr"/>
            <a:lstStyle/>
            <a:p>
              <a:pPr algn="ctr"/>
              <a:endParaRPr lang="fa-IR"/>
            </a:p>
          </p:txBody>
        </p:sp>
        <p:sp>
          <p:nvSpPr>
            <p:cNvPr id="15" name="Oval 14"/>
            <p:cNvSpPr/>
            <p:nvPr/>
          </p:nvSpPr>
          <p:spPr>
            <a:xfrm>
              <a:off x="4008161" y="8419407"/>
              <a:ext cx="106679" cy="213360"/>
            </a:xfrm>
            <a:prstGeom prst="ellipse">
              <a:avLst/>
            </a:prstGeom>
            <a:solidFill>
              <a:schemeClr val="accent6">
                <a:lumMod val="75000"/>
              </a:schemeClr>
            </a:solidFill>
            <a:effectLst>
              <a:outerShdw blurRad="12700" dist="23000" dir="5400000" rotWithShape="0">
                <a:srgbClr val="000000">
                  <a:alpha val="16000"/>
                </a:srgbClr>
              </a:outerShdw>
            </a:effectLst>
          </p:spPr>
          <p:style>
            <a:lnRef idx="0">
              <a:schemeClr val="accent6"/>
            </a:lnRef>
            <a:fillRef idx="3">
              <a:schemeClr val="accent6"/>
            </a:fillRef>
            <a:effectRef idx="3">
              <a:schemeClr val="accent6"/>
            </a:effectRef>
            <a:fontRef idx="minor">
              <a:schemeClr val="lt1"/>
            </a:fontRef>
          </p:style>
          <p:txBody>
            <a:bodyPr lIns="128016" tIns="64008" rIns="128016" bIns="64008" rtlCol="1" anchor="ctr"/>
            <a:lstStyle/>
            <a:p>
              <a:pPr algn="ctr"/>
              <a:endParaRPr lang="fa-IR"/>
            </a:p>
          </p:txBody>
        </p:sp>
        <p:sp>
          <p:nvSpPr>
            <p:cNvPr id="16" name="Oval 15"/>
            <p:cNvSpPr/>
            <p:nvPr/>
          </p:nvSpPr>
          <p:spPr>
            <a:xfrm rot="2032130">
              <a:off x="4516620" y="7599220"/>
              <a:ext cx="213360" cy="106681"/>
            </a:xfrm>
            <a:prstGeom prst="ellipse">
              <a:avLst/>
            </a:prstGeom>
            <a:solidFill>
              <a:schemeClr val="accent6">
                <a:lumMod val="75000"/>
              </a:schemeClr>
            </a:solidFill>
            <a:effectLst>
              <a:outerShdw blurRad="12700" dist="23000" dir="5400000" rotWithShape="0">
                <a:srgbClr val="000000">
                  <a:alpha val="16000"/>
                </a:srgbClr>
              </a:outerShdw>
            </a:effectLst>
          </p:spPr>
          <p:style>
            <a:lnRef idx="0">
              <a:schemeClr val="accent6"/>
            </a:lnRef>
            <a:fillRef idx="3">
              <a:schemeClr val="accent6"/>
            </a:fillRef>
            <a:effectRef idx="3">
              <a:schemeClr val="accent6"/>
            </a:effectRef>
            <a:fontRef idx="minor">
              <a:schemeClr val="lt1"/>
            </a:fontRef>
          </p:style>
          <p:txBody>
            <a:bodyPr lIns="128016" tIns="64008" rIns="128016" bIns="64008" rtlCol="1" anchor="ctr"/>
            <a:lstStyle/>
            <a:p>
              <a:pPr algn="ctr"/>
              <a:endParaRPr lang="fa-IR"/>
            </a:p>
          </p:txBody>
        </p:sp>
        <p:pic>
          <p:nvPicPr>
            <p:cNvPr id="23" name="Picture 2" descr="C:\Ati's Univ Projz\6th Term\Tarahi Shahri Dr Abbas\MainProj\Emam reza St\Mantaghe-Khali.jpg"/>
            <p:cNvPicPr>
              <a:picLocks noChangeAspect="1" noChangeArrowheads="1"/>
            </p:cNvPicPr>
            <p:nvPr/>
          </p:nvPicPr>
          <p:blipFill>
            <a:blip r:embed="rId11" cstate="screen">
              <a:clrChange>
                <a:clrFrom>
                  <a:srgbClr val="FFFFDD"/>
                </a:clrFrom>
                <a:clrTo>
                  <a:srgbClr val="FFFFDD">
                    <a:alpha val="0"/>
                  </a:srgbClr>
                </a:clrTo>
              </a:clrChange>
              <a:extLst>
                <a:ext uri="{28A0092B-C50C-407E-A947-70E740481C1C}">
                  <a14:useLocalDpi xmlns:a14="http://schemas.microsoft.com/office/drawing/2010/main"/>
                </a:ext>
              </a:extLst>
            </a:blip>
            <a:srcRect/>
            <a:stretch>
              <a:fillRect/>
            </a:stretch>
          </p:blipFill>
          <p:spPr bwMode="auto">
            <a:xfrm>
              <a:off x="5440680" y="1110945"/>
              <a:ext cx="2560320" cy="2617899"/>
            </a:xfrm>
            <a:prstGeom prst="rect">
              <a:avLst/>
            </a:prstGeom>
            <a:ln>
              <a:noFill/>
            </a:ln>
            <a:effectLst>
              <a:innerShdw blurRad="546100" dist="355600" dir="2700000">
                <a:prstClr val="black">
                  <a:alpha val="50000"/>
                </a:prstClr>
              </a:innerShdw>
            </a:effectLst>
          </p:spPr>
        </p:pic>
        <p:sp>
          <p:nvSpPr>
            <p:cNvPr id="24" name="Rounded Rectangle 23"/>
            <p:cNvSpPr/>
            <p:nvPr/>
          </p:nvSpPr>
          <p:spPr>
            <a:xfrm rot="1966178">
              <a:off x="6389422" y="2455713"/>
              <a:ext cx="364281" cy="853440"/>
            </a:xfrm>
            <a:prstGeom prst="roundRect">
              <a:avLst/>
            </a:prstGeom>
            <a:solidFill>
              <a:schemeClr val="accent3">
                <a:alpha val="61000"/>
              </a:schemeClr>
            </a:solidFill>
          </p:spPr>
          <p:style>
            <a:lnRef idx="2">
              <a:schemeClr val="accent3">
                <a:shade val="50000"/>
              </a:schemeClr>
            </a:lnRef>
            <a:fillRef idx="1">
              <a:schemeClr val="accent3"/>
            </a:fillRef>
            <a:effectRef idx="0">
              <a:schemeClr val="accent3"/>
            </a:effectRef>
            <a:fontRef idx="minor">
              <a:schemeClr val="lt1"/>
            </a:fontRef>
          </p:style>
          <p:txBody>
            <a:bodyPr lIns="128016" tIns="64008" rIns="128016" bIns="64008" rtlCol="1" anchor="ctr"/>
            <a:lstStyle/>
            <a:p>
              <a:pPr algn="ctr"/>
              <a:endParaRPr lang="fa-IR"/>
            </a:p>
          </p:txBody>
        </p:sp>
        <p:sp>
          <p:nvSpPr>
            <p:cNvPr id="25" name="Rounded Rectangle 24"/>
            <p:cNvSpPr/>
            <p:nvPr/>
          </p:nvSpPr>
          <p:spPr>
            <a:xfrm rot="1966178">
              <a:off x="7088359" y="1217170"/>
              <a:ext cx="364281" cy="1187010"/>
            </a:xfrm>
            <a:prstGeom prst="roundRect">
              <a:avLst/>
            </a:prstGeom>
            <a:solidFill>
              <a:schemeClr val="accent2">
                <a:lumMod val="60000"/>
                <a:lumOff val="40000"/>
                <a:alpha val="67000"/>
              </a:schemeClr>
            </a:solidFill>
            <a:ln w="28575"/>
          </p:spPr>
          <p:style>
            <a:lnRef idx="1">
              <a:schemeClr val="accent2"/>
            </a:lnRef>
            <a:fillRef idx="2">
              <a:schemeClr val="accent2"/>
            </a:fillRef>
            <a:effectRef idx="1">
              <a:schemeClr val="accent2"/>
            </a:effectRef>
            <a:fontRef idx="minor">
              <a:schemeClr val="dk1"/>
            </a:fontRef>
          </p:style>
          <p:txBody>
            <a:bodyPr lIns="128016" tIns="64008" rIns="128016" bIns="64008" rtlCol="1" anchor="ctr"/>
            <a:lstStyle/>
            <a:p>
              <a:pPr algn="ctr"/>
              <a:endParaRPr lang="fa-IR"/>
            </a:p>
          </p:txBody>
        </p:sp>
        <p:cxnSp>
          <p:nvCxnSpPr>
            <p:cNvPr id="27" name="Straight Arrow Connector 26"/>
            <p:cNvCxnSpPr>
              <a:stCxn id="24" idx="3"/>
            </p:cNvCxnSpPr>
            <p:nvPr/>
          </p:nvCxnSpPr>
          <p:spPr>
            <a:xfrm>
              <a:off x="6724715" y="2981020"/>
              <a:ext cx="1596325" cy="326060"/>
            </a:xfrm>
            <a:prstGeom prst="straightConnector1">
              <a:avLst/>
            </a:prstGeom>
            <a:ln>
              <a:solidFill>
                <a:schemeClr val="accent3">
                  <a:lumMod val="75000"/>
                </a:schemeClr>
              </a:solidFill>
              <a:tailEnd type="arrow"/>
            </a:ln>
          </p:spPr>
          <p:style>
            <a:lnRef idx="2">
              <a:schemeClr val="accent3"/>
            </a:lnRef>
            <a:fillRef idx="0">
              <a:schemeClr val="accent3"/>
            </a:fillRef>
            <a:effectRef idx="1">
              <a:schemeClr val="accent3"/>
            </a:effectRef>
            <a:fontRef idx="minor">
              <a:schemeClr val="tx1"/>
            </a:fontRef>
          </p:style>
        </p:cxnSp>
        <p:cxnSp>
          <p:nvCxnSpPr>
            <p:cNvPr id="29" name="Straight Arrow Connector 28"/>
            <p:cNvCxnSpPr>
              <a:stCxn id="25" idx="1"/>
            </p:cNvCxnSpPr>
            <p:nvPr/>
          </p:nvCxnSpPr>
          <p:spPr>
            <a:xfrm rot="10800000" flipV="1">
              <a:off x="5120640" y="1712088"/>
              <a:ext cx="1996705" cy="741552"/>
            </a:xfrm>
            <a:prstGeom prst="straightConnector1">
              <a:avLst/>
            </a:prstGeom>
            <a:ln>
              <a:tailEnd type="arrow"/>
            </a:ln>
          </p:spPr>
          <p:style>
            <a:lnRef idx="2">
              <a:schemeClr val="accent2"/>
            </a:lnRef>
            <a:fillRef idx="0">
              <a:schemeClr val="accent2"/>
            </a:fillRef>
            <a:effectRef idx="1">
              <a:schemeClr val="accent2"/>
            </a:effectRef>
            <a:fontRef idx="minor">
              <a:schemeClr val="tx1"/>
            </a:fontRef>
          </p:style>
        </p:cxnSp>
      </p:grpSp>
      <p:pic>
        <p:nvPicPr>
          <p:cNvPr id="30" name="Picture 29"/>
          <p:cNvPicPr>
            <a:picLocks noChangeAspect="1" noChangeArrowheads="1"/>
          </p:cNvPicPr>
          <p:nvPr/>
        </p:nvPicPr>
        <p:blipFill>
          <a:blip r:embed="rId12" cstate="screen">
            <a:extLst>
              <a:ext uri="{28A0092B-C50C-407E-A947-70E740481C1C}">
                <a14:useLocalDpi xmlns:a14="http://schemas.microsoft.com/office/drawing/2010/main"/>
              </a:ext>
            </a:extLst>
          </a:blip>
          <a:srcRect/>
          <a:stretch>
            <a:fillRect/>
          </a:stretch>
        </p:blipFill>
        <p:spPr bwMode="auto">
          <a:xfrm rot="10800000">
            <a:off x="12192000" y="1415417"/>
            <a:ext cx="228600" cy="260985"/>
          </a:xfrm>
          <a:prstGeom prst="rect">
            <a:avLst/>
          </a:prstGeom>
          <a:noFill/>
          <a:ln w="9525">
            <a:noFill/>
            <a:miter lim="800000"/>
            <a:headEnd/>
            <a:tailEnd/>
          </a:ln>
          <a:effectLst/>
        </p:spPr>
      </p:pic>
      <p:pic>
        <p:nvPicPr>
          <p:cNvPr id="31" name="Picture 30"/>
          <p:cNvPicPr>
            <a:picLocks noChangeAspect="1" noChangeArrowheads="1"/>
          </p:cNvPicPr>
          <p:nvPr/>
        </p:nvPicPr>
        <p:blipFill>
          <a:blip r:embed="rId12" cstate="screen">
            <a:extLst>
              <a:ext uri="{28A0092B-C50C-407E-A947-70E740481C1C}">
                <a14:useLocalDpi xmlns:a14="http://schemas.microsoft.com/office/drawing/2010/main"/>
              </a:ext>
            </a:extLst>
          </a:blip>
          <a:srcRect/>
          <a:stretch>
            <a:fillRect/>
          </a:stretch>
        </p:blipFill>
        <p:spPr bwMode="auto">
          <a:xfrm rot="10800000">
            <a:off x="8513620" y="4973786"/>
            <a:ext cx="228600" cy="260985"/>
          </a:xfrm>
          <a:prstGeom prst="rect">
            <a:avLst/>
          </a:prstGeom>
          <a:noFill/>
          <a:ln w="9525">
            <a:noFill/>
            <a:miter lim="800000"/>
            <a:headEnd/>
            <a:tailEnd/>
          </a:ln>
          <a:effectLst/>
        </p:spPr>
      </p:pic>
      <p:pic>
        <p:nvPicPr>
          <p:cNvPr id="32" name="Picture 31"/>
          <p:cNvPicPr>
            <a:picLocks noChangeAspect="1" noChangeArrowheads="1"/>
          </p:cNvPicPr>
          <p:nvPr/>
        </p:nvPicPr>
        <p:blipFill>
          <a:blip r:embed="rId12" cstate="screen">
            <a:extLst>
              <a:ext uri="{28A0092B-C50C-407E-A947-70E740481C1C}">
                <a14:useLocalDpi xmlns:a14="http://schemas.microsoft.com/office/drawing/2010/main"/>
              </a:ext>
            </a:extLst>
          </a:blip>
          <a:srcRect/>
          <a:stretch>
            <a:fillRect/>
          </a:stretch>
        </p:blipFill>
        <p:spPr bwMode="auto">
          <a:xfrm rot="10800000">
            <a:off x="12039600" y="5225420"/>
            <a:ext cx="228600" cy="260985"/>
          </a:xfrm>
          <a:prstGeom prst="rect">
            <a:avLst/>
          </a:prstGeom>
          <a:noFill/>
          <a:ln w="9525">
            <a:noFill/>
            <a:miter lim="800000"/>
            <a:headEnd/>
            <a:tailEnd/>
          </a:ln>
          <a:effectLst/>
        </p:spPr>
      </p:pic>
      <p:sp>
        <p:nvSpPr>
          <p:cNvPr id="33" name="TextBox 32"/>
          <p:cNvSpPr txBox="1"/>
          <p:nvPr/>
        </p:nvSpPr>
        <p:spPr>
          <a:xfrm>
            <a:off x="3276601" y="304800"/>
            <a:ext cx="9281160" cy="713716"/>
          </a:xfrm>
          <a:prstGeom prst="rect">
            <a:avLst/>
          </a:prstGeom>
          <a:noFill/>
        </p:spPr>
        <p:txBody>
          <a:bodyPr wrap="square" lIns="127662" tIns="63847" rIns="127662" bIns="63847" rtlCol="1">
            <a:spAutoFit/>
          </a:bodyPr>
          <a:lstStyle/>
          <a:p>
            <a:pPr algn="justLow" rtl="1"/>
            <a:r>
              <a:rPr lang="fa-IR" sz="3800" b="1" dirty="0">
                <a:effectLst>
                  <a:glow rad="101600">
                    <a:schemeClr val="bg1">
                      <a:lumMod val="75000"/>
                      <a:alpha val="40000"/>
                    </a:schemeClr>
                  </a:glow>
                  <a:outerShdw blurRad="50800" dist="38100" dir="5400000" algn="t" rotWithShape="0">
                    <a:prstClr val="black">
                      <a:alpha val="40000"/>
                    </a:prstClr>
                  </a:outerShdw>
                </a:effectLst>
                <a:cs typeface="B Kamran" pitchFamily="2" charset="-78"/>
              </a:rPr>
              <a:t>امنیت</a:t>
            </a:r>
          </a:p>
        </p:txBody>
      </p:sp>
      <p:sp>
        <p:nvSpPr>
          <p:cNvPr id="35" name="TextBox 34"/>
          <p:cNvSpPr txBox="1"/>
          <p:nvPr/>
        </p:nvSpPr>
        <p:spPr>
          <a:xfrm rot="2392892">
            <a:off x="9509553" y="8861656"/>
            <a:ext cx="410859" cy="346249"/>
          </a:xfrm>
          <a:prstGeom prst="rect">
            <a:avLst/>
          </a:prstGeom>
          <a:noFill/>
        </p:spPr>
        <p:txBody>
          <a:bodyPr wrap="square" rtlCol="0">
            <a:spAutoFit/>
          </a:bodyPr>
          <a:lstStyle/>
          <a:p>
            <a:r>
              <a:rPr lang="fa-IR" sz="800" dirty="0">
                <a:cs typeface="2  Tabassom" pitchFamily="2" charset="-78"/>
              </a:rPr>
              <a:t>میدان برق</a:t>
            </a:r>
            <a:endParaRPr lang="en-US" sz="800" dirty="0">
              <a:cs typeface="2  Tabassom" pitchFamily="2" charset="-78"/>
            </a:endParaRPr>
          </a:p>
        </p:txBody>
      </p:sp>
      <p:sp>
        <p:nvSpPr>
          <p:cNvPr id="36" name="TextBox 35"/>
          <p:cNvSpPr txBox="1"/>
          <p:nvPr/>
        </p:nvSpPr>
        <p:spPr>
          <a:xfrm rot="18235014">
            <a:off x="10064407" y="7104167"/>
            <a:ext cx="1442628" cy="215444"/>
          </a:xfrm>
          <a:prstGeom prst="rect">
            <a:avLst/>
          </a:prstGeom>
          <a:noFill/>
        </p:spPr>
        <p:txBody>
          <a:bodyPr wrap="square" rtlCol="0">
            <a:spAutoFit/>
          </a:bodyPr>
          <a:lstStyle/>
          <a:p>
            <a:r>
              <a:rPr lang="fa-IR" sz="800" dirty="0">
                <a:cs typeface="2  Tabassom" pitchFamily="2" charset="-78"/>
              </a:rPr>
              <a:t>بلوار امام رضا</a:t>
            </a:r>
            <a:endParaRPr lang="en-US" sz="800" dirty="0">
              <a:cs typeface="2  Tabassom" pitchFamily="2" charset="-78"/>
            </a:endParaRPr>
          </a:p>
        </p:txBody>
      </p:sp>
      <p:sp>
        <p:nvSpPr>
          <p:cNvPr id="37" name="TextBox 36"/>
          <p:cNvSpPr txBox="1"/>
          <p:nvPr/>
        </p:nvSpPr>
        <p:spPr>
          <a:xfrm rot="2108484">
            <a:off x="11199839" y="5958153"/>
            <a:ext cx="1442628" cy="215444"/>
          </a:xfrm>
          <a:prstGeom prst="rect">
            <a:avLst/>
          </a:prstGeom>
          <a:noFill/>
        </p:spPr>
        <p:txBody>
          <a:bodyPr wrap="square" rtlCol="0">
            <a:spAutoFit/>
          </a:bodyPr>
          <a:lstStyle/>
          <a:p>
            <a:r>
              <a:rPr lang="fa-IR" sz="800" dirty="0">
                <a:cs typeface="2  Tabassom" pitchFamily="2" charset="-78"/>
              </a:rPr>
              <a:t>دانش</a:t>
            </a:r>
            <a:endParaRPr lang="en-US" sz="800" dirty="0">
              <a:cs typeface="2  Tabassom" pitchFamily="2" charset="-78"/>
            </a:endParaRPr>
          </a:p>
        </p:txBody>
      </p:sp>
      <p:sp>
        <p:nvSpPr>
          <p:cNvPr id="38" name="TextBox 37"/>
          <p:cNvSpPr txBox="1"/>
          <p:nvPr/>
        </p:nvSpPr>
        <p:spPr>
          <a:xfrm rot="2392892">
            <a:off x="4862389" y="8404456"/>
            <a:ext cx="410859" cy="346249"/>
          </a:xfrm>
          <a:prstGeom prst="rect">
            <a:avLst/>
          </a:prstGeom>
          <a:noFill/>
        </p:spPr>
        <p:txBody>
          <a:bodyPr wrap="square" rtlCol="0">
            <a:spAutoFit/>
          </a:bodyPr>
          <a:lstStyle/>
          <a:p>
            <a:r>
              <a:rPr lang="fa-IR" sz="800" dirty="0">
                <a:solidFill>
                  <a:schemeClr val="bg1"/>
                </a:solidFill>
                <a:cs typeface="2  Tabassom" pitchFamily="2" charset="-78"/>
              </a:rPr>
              <a:t>میدان برق</a:t>
            </a:r>
            <a:endParaRPr lang="en-US" sz="800" dirty="0">
              <a:solidFill>
                <a:schemeClr val="bg1"/>
              </a:solidFill>
              <a:cs typeface="2  Tabassom" pitchFamily="2" charset="-78"/>
            </a:endParaRPr>
          </a:p>
        </p:txBody>
      </p:sp>
      <p:sp>
        <p:nvSpPr>
          <p:cNvPr id="39" name="TextBox 38"/>
          <p:cNvSpPr txBox="1"/>
          <p:nvPr/>
        </p:nvSpPr>
        <p:spPr>
          <a:xfrm rot="18235014">
            <a:off x="5320957" y="7005989"/>
            <a:ext cx="1442628" cy="215444"/>
          </a:xfrm>
          <a:prstGeom prst="rect">
            <a:avLst/>
          </a:prstGeom>
          <a:noFill/>
        </p:spPr>
        <p:txBody>
          <a:bodyPr wrap="square" rtlCol="0">
            <a:spAutoFit/>
          </a:bodyPr>
          <a:lstStyle/>
          <a:p>
            <a:r>
              <a:rPr lang="fa-IR" sz="800" dirty="0">
                <a:solidFill>
                  <a:schemeClr val="bg1"/>
                </a:solidFill>
                <a:cs typeface="2  Tabassom" pitchFamily="2" charset="-78"/>
              </a:rPr>
              <a:t>بلوار امام رضا</a:t>
            </a:r>
            <a:endParaRPr lang="en-US" sz="800" dirty="0">
              <a:solidFill>
                <a:schemeClr val="bg1"/>
              </a:solidFill>
              <a:cs typeface="2  Tabassom" pitchFamily="2" charset="-78"/>
            </a:endParaRPr>
          </a:p>
        </p:txBody>
      </p:sp>
      <p:sp>
        <p:nvSpPr>
          <p:cNvPr id="40" name="TextBox 39"/>
          <p:cNvSpPr txBox="1"/>
          <p:nvPr/>
        </p:nvSpPr>
        <p:spPr>
          <a:xfrm rot="2108484">
            <a:off x="6178935" y="6415353"/>
            <a:ext cx="1442628" cy="215444"/>
          </a:xfrm>
          <a:prstGeom prst="rect">
            <a:avLst/>
          </a:prstGeom>
          <a:noFill/>
        </p:spPr>
        <p:txBody>
          <a:bodyPr wrap="square" rtlCol="0">
            <a:spAutoFit/>
          </a:bodyPr>
          <a:lstStyle/>
          <a:p>
            <a:r>
              <a:rPr lang="fa-IR" sz="800" dirty="0">
                <a:solidFill>
                  <a:schemeClr val="bg1"/>
                </a:solidFill>
                <a:cs typeface="2  Tabassom" pitchFamily="2" charset="-78"/>
              </a:rPr>
              <a:t>دانش</a:t>
            </a:r>
            <a:endParaRPr lang="en-US" sz="800" dirty="0">
              <a:solidFill>
                <a:schemeClr val="bg1"/>
              </a:solidFill>
              <a:cs typeface="2  Tabassom" pitchFamily="2" charset="-78"/>
            </a:endParaRPr>
          </a:p>
        </p:txBody>
      </p:sp>
      <p:sp>
        <p:nvSpPr>
          <p:cNvPr id="41" name="TextBox 40"/>
          <p:cNvSpPr txBox="1"/>
          <p:nvPr/>
        </p:nvSpPr>
        <p:spPr>
          <a:xfrm rot="18324350">
            <a:off x="6848484" y="2528278"/>
            <a:ext cx="2362200" cy="307516"/>
          </a:xfrm>
          <a:prstGeom prst="rect">
            <a:avLst/>
          </a:prstGeom>
          <a:noFill/>
        </p:spPr>
        <p:txBody>
          <a:bodyPr wrap="square" lIns="91182" tIns="45591" rIns="91182" bIns="45591" rtlCol="0">
            <a:spAutoFit/>
          </a:bodyPr>
          <a:lstStyle/>
          <a:p>
            <a:r>
              <a:rPr lang="fa-IR" sz="1400" dirty="0">
                <a:cs typeface="2  Tabassom" pitchFamily="2" charset="-78"/>
              </a:rPr>
              <a:t>بلوار امام رضا</a:t>
            </a:r>
            <a:endParaRPr lang="en-US" sz="1400" dirty="0">
              <a:cs typeface="2  Tabassom" pitchFamily="2" charset="-78"/>
            </a:endParaRPr>
          </a:p>
        </p:txBody>
      </p:sp>
      <p:sp>
        <p:nvSpPr>
          <p:cNvPr id="42" name="TextBox 41"/>
          <p:cNvSpPr txBox="1"/>
          <p:nvPr/>
        </p:nvSpPr>
        <p:spPr>
          <a:xfrm rot="2909202">
            <a:off x="6788985" y="4007809"/>
            <a:ext cx="595233" cy="522960"/>
          </a:xfrm>
          <a:prstGeom prst="rect">
            <a:avLst/>
          </a:prstGeom>
          <a:noFill/>
        </p:spPr>
        <p:txBody>
          <a:bodyPr wrap="square" lIns="91182" tIns="45591" rIns="91182" bIns="45591" rtlCol="0">
            <a:spAutoFit/>
          </a:bodyPr>
          <a:lstStyle/>
          <a:p>
            <a:r>
              <a:rPr lang="fa-IR" sz="1400" dirty="0">
                <a:cs typeface="2  Tabassom" pitchFamily="2" charset="-78"/>
              </a:rPr>
              <a:t>میدان برق</a:t>
            </a:r>
            <a:endParaRPr lang="en-US" sz="1400" dirty="0">
              <a:cs typeface="2  Tabassom" pitchFamily="2" charset="-78"/>
            </a:endParaRPr>
          </a:p>
        </p:txBody>
      </p:sp>
      <p:sp>
        <p:nvSpPr>
          <p:cNvPr id="43" name="TextBox 42"/>
          <p:cNvSpPr txBox="1"/>
          <p:nvPr/>
        </p:nvSpPr>
        <p:spPr>
          <a:xfrm rot="3033256">
            <a:off x="5988673" y="4098220"/>
            <a:ext cx="2075776" cy="307516"/>
          </a:xfrm>
          <a:prstGeom prst="rect">
            <a:avLst/>
          </a:prstGeom>
          <a:noFill/>
        </p:spPr>
        <p:txBody>
          <a:bodyPr wrap="square" lIns="91182" tIns="45591" rIns="91182" bIns="45591" rtlCol="0">
            <a:spAutoFit/>
          </a:bodyPr>
          <a:lstStyle/>
          <a:p>
            <a:r>
              <a:rPr lang="fa-IR" sz="1400" dirty="0">
                <a:cs typeface="2  Tabassom" pitchFamily="2" charset="-78"/>
              </a:rPr>
              <a:t>خیابان بهار</a:t>
            </a:r>
            <a:endParaRPr lang="en-US" sz="1400" dirty="0">
              <a:cs typeface="2  Tabassom" pitchFamily="2" charset="-78"/>
            </a:endParaRPr>
          </a:p>
        </p:txBody>
      </p:sp>
      <p:sp>
        <p:nvSpPr>
          <p:cNvPr id="44" name="TextBox 43"/>
          <p:cNvSpPr txBox="1"/>
          <p:nvPr/>
        </p:nvSpPr>
        <p:spPr>
          <a:xfrm rot="2019191">
            <a:off x="7884273" y="2240109"/>
            <a:ext cx="1115601" cy="307516"/>
          </a:xfrm>
          <a:prstGeom prst="rect">
            <a:avLst/>
          </a:prstGeom>
          <a:noFill/>
        </p:spPr>
        <p:txBody>
          <a:bodyPr wrap="square" lIns="91182" tIns="45591" rIns="91182" bIns="45591" rtlCol="0">
            <a:spAutoFit/>
          </a:bodyPr>
          <a:lstStyle/>
          <a:p>
            <a:r>
              <a:rPr lang="fa-IR" sz="1400" dirty="0">
                <a:cs typeface="2  Tabassom" pitchFamily="2" charset="-78"/>
              </a:rPr>
              <a:t>دانش</a:t>
            </a:r>
            <a:endParaRPr lang="en-US" sz="1400" dirty="0">
              <a:cs typeface="2  Tabassom" pitchFamily="2" charset="-78"/>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0" y="15"/>
            <a:ext cx="12801600" cy="9601199"/>
          </a:xfrm>
          <a:prstGeom prst="rect">
            <a:avLst/>
          </a:prstGeom>
          <a:noFill/>
          <a:ln w="9525">
            <a:noFill/>
            <a:miter lim="800000"/>
            <a:headEnd/>
            <a:tailEnd/>
          </a:ln>
          <a:effectLst/>
        </p:spPr>
      </p:pic>
      <p:sp>
        <p:nvSpPr>
          <p:cNvPr id="7" name="TextBox 6"/>
          <p:cNvSpPr txBox="1"/>
          <p:nvPr/>
        </p:nvSpPr>
        <p:spPr>
          <a:xfrm>
            <a:off x="-670560" y="74458"/>
            <a:ext cx="9433560" cy="1052271"/>
          </a:xfrm>
          <a:prstGeom prst="rect">
            <a:avLst/>
          </a:prstGeom>
          <a:noFill/>
        </p:spPr>
        <p:txBody>
          <a:bodyPr wrap="square" lIns="127662" tIns="63847" rIns="127662" bIns="63847" numCol="1" rtlCol="1">
            <a:spAutoFit/>
          </a:bodyPr>
          <a:lstStyle/>
          <a:p>
            <a:pPr algn="r" rtl="1"/>
            <a:r>
              <a:rPr lang="fa-IR" sz="6000" dirty="0">
                <a:ln w="18415" cmpd="sng">
                  <a:solidFill>
                    <a:sysClr val="windowText" lastClr="000000">
                      <a:alpha val="37000"/>
                    </a:sysClr>
                  </a:solidFill>
                  <a:prstDash val="solid"/>
                </a:ln>
                <a:solidFill>
                  <a:srgbClr val="FFFFFF"/>
                </a:solidFill>
                <a:effectLst>
                  <a:outerShdw blurRad="63500" dir="3600000" algn="tl" rotWithShape="0">
                    <a:srgbClr val="000000">
                      <a:alpha val="70000"/>
                    </a:srgbClr>
                  </a:outerShdw>
                </a:effectLst>
                <a:cs typeface="B Kamran" pitchFamily="2" charset="-78"/>
              </a:rPr>
              <a:t>2- کیفیات تجربی- زیبایی شناختی</a:t>
            </a:r>
          </a:p>
        </p:txBody>
      </p:sp>
      <p:sp>
        <p:nvSpPr>
          <p:cNvPr id="4" name="TextBox 3"/>
          <p:cNvSpPr txBox="1"/>
          <p:nvPr/>
        </p:nvSpPr>
        <p:spPr>
          <a:xfrm>
            <a:off x="2514600" y="1219200"/>
            <a:ext cx="5867400" cy="399984"/>
          </a:xfrm>
          <a:prstGeom prst="rect">
            <a:avLst/>
          </a:prstGeom>
          <a:noFill/>
        </p:spPr>
        <p:txBody>
          <a:bodyPr wrap="square" lIns="91316" tIns="45658" rIns="91316" bIns="45658" rtlCol="0">
            <a:spAutoFit/>
          </a:bodyPr>
          <a:lstStyle/>
          <a:p>
            <a:pPr algn="ctr" rtl="1"/>
            <a:r>
              <a:rPr lang="en-US" sz="2000" dirty="0">
                <a:ln w="18415" cmpd="sng">
                  <a:solidFill>
                    <a:sysClr val="windowText" lastClr="000000">
                      <a:alpha val="37000"/>
                    </a:sysClr>
                  </a:solidFill>
                  <a:prstDash val="solid"/>
                </a:ln>
                <a:solidFill>
                  <a:srgbClr val="FFFFFF"/>
                </a:solidFill>
                <a:effectLst>
                  <a:outerShdw blurRad="63500" dir="3600000" algn="tl" rotWithShape="0">
                    <a:srgbClr val="000000">
                      <a:alpha val="70000"/>
                    </a:srgbClr>
                  </a:outerShdw>
                </a:effectLst>
                <a:latin typeface="Comic Sans MS" pitchFamily="66" charset="0"/>
                <a:cs typeface="B Kamran" pitchFamily="2" charset="-78"/>
              </a:rPr>
              <a:t>EXPERIENTIALLY AESTHETIC QUALITIES</a:t>
            </a:r>
            <a:endParaRPr lang="fa-IR" sz="2000" dirty="0">
              <a:ln w="18415" cmpd="sng">
                <a:solidFill>
                  <a:sysClr val="windowText" lastClr="000000">
                    <a:alpha val="37000"/>
                  </a:sysClr>
                </a:solidFill>
                <a:prstDash val="solid"/>
              </a:ln>
              <a:solidFill>
                <a:srgbClr val="FFFFFF"/>
              </a:solidFill>
              <a:effectLst>
                <a:outerShdw blurRad="63500" dir="3600000" algn="tl" rotWithShape="0">
                  <a:srgbClr val="000000">
                    <a:alpha val="70000"/>
                  </a:srgbClr>
                </a:outerShdw>
              </a:effectLst>
              <a:latin typeface="Comic Sans MS" pitchFamily="66" charset="0"/>
              <a:cs typeface="B Kamran" pitchFamily="2" charset="-78"/>
            </a:endParaRPr>
          </a:p>
        </p:txBody>
      </p:sp>
      <p:sp>
        <p:nvSpPr>
          <p:cNvPr id="6" name="TextBox 5"/>
          <p:cNvSpPr txBox="1"/>
          <p:nvPr/>
        </p:nvSpPr>
        <p:spPr>
          <a:xfrm>
            <a:off x="7467600" y="5528520"/>
            <a:ext cx="5029200" cy="2061830"/>
          </a:xfrm>
          <a:prstGeom prst="rect">
            <a:avLst/>
          </a:prstGeom>
          <a:noFill/>
        </p:spPr>
        <p:txBody>
          <a:bodyPr wrap="square" lIns="91171" tIns="45585" rIns="91171" bIns="45585" rtlCol="0">
            <a:spAutoFit/>
          </a:bodyPr>
          <a:lstStyle/>
          <a:p>
            <a:pPr algn="justLow" rtl="1"/>
            <a:r>
              <a:rPr lang="fa-IR" sz="3200" dirty="0">
                <a:cs typeface="B Kamran" pitchFamily="2" charset="-78"/>
              </a:rPr>
              <a:t>کیفیات تجربی- زیبایی شناختی طراحی شهری، به کیفیت محیط کالبدی، محیط ادراکی حسی و محیط ادراکی ذهنی در قبال فضاهای شهری سروکار دارد. </a:t>
            </a:r>
            <a:endParaRPr lang="en-US" sz="3200" dirty="0"/>
          </a:p>
        </p:txBody>
      </p:sp>
      <p:grpSp>
        <p:nvGrpSpPr>
          <p:cNvPr id="8" name="Group 7"/>
          <p:cNvGrpSpPr>
            <a:grpSpLocks noChangeAspect="1"/>
          </p:cNvGrpSpPr>
          <p:nvPr/>
        </p:nvGrpSpPr>
        <p:grpSpPr>
          <a:xfrm>
            <a:off x="7772400" y="1447800"/>
            <a:ext cx="4876583" cy="3657600"/>
            <a:chOff x="8367198" y="1600200"/>
            <a:chExt cx="4063818" cy="3048000"/>
          </a:xfrm>
        </p:grpSpPr>
        <p:pic>
          <p:nvPicPr>
            <p:cNvPr id="9" name="Picture 5" descr="C:\DRIVE\information\UNIVERSIRY\tarahi shahri\mahdoode\ravand\6.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8367198" y="1600200"/>
              <a:ext cx="4063818" cy="3048000"/>
            </a:xfrm>
            <a:prstGeom prst="rect">
              <a:avLst/>
            </a:prstGeom>
            <a:noFill/>
          </p:spPr>
        </p:pic>
        <p:sp>
          <p:nvSpPr>
            <p:cNvPr id="10" name="Rectangle 9"/>
            <p:cNvSpPr/>
            <p:nvPr/>
          </p:nvSpPr>
          <p:spPr>
            <a:xfrm>
              <a:off x="11068050" y="2392680"/>
              <a:ext cx="533400" cy="274320"/>
            </a:xfrm>
            <a:prstGeom prst="rect">
              <a:avLst/>
            </a:prstGeom>
            <a:solidFill>
              <a:srgbClr val="FF9999">
                <a:alpha val="2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p:cNvSpPr/>
            <p:nvPr/>
          </p:nvSpPr>
          <p:spPr>
            <a:xfrm>
              <a:off x="11066336" y="2003012"/>
              <a:ext cx="533400" cy="274320"/>
            </a:xfrm>
            <a:prstGeom prst="rect">
              <a:avLst/>
            </a:prstGeom>
            <a:solidFill>
              <a:srgbClr val="FF9999">
                <a:alpha val="2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
          <p:cNvPicPr>
            <a:picLocks noChangeAspect="1" noChangeArrowheads="1"/>
          </p:cNvPicPr>
          <p:nvPr/>
        </p:nvPicPr>
        <p:blipFill>
          <a:blip r:embed="rId3"/>
          <a:srcRect/>
          <a:stretch>
            <a:fillRect/>
          </a:stretch>
        </p:blipFill>
        <p:spPr bwMode="auto">
          <a:xfrm>
            <a:off x="9" y="-23812"/>
            <a:ext cx="12825413" cy="9625013"/>
          </a:xfrm>
          <a:prstGeom prst="rect">
            <a:avLst/>
          </a:prstGeom>
          <a:noFill/>
          <a:ln w="9525">
            <a:noFill/>
            <a:miter lim="800000"/>
            <a:headEnd/>
            <a:tailEnd/>
          </a:ln>
          <a:effectLst/>
        </p:spPr>
      </p:pic>
      <p:sp>
        <p:nvSpPr>
          <p:cNvPr id="5" name="TextBox 4"/>
          <p:cNvSpPr txBox="1"/>
          <p:nvPr/>
        </p:nvSpPr>
        <p:spPr>
          <a:xfrm>
            <a:off x="3352800" y="1295401"/>
            <a:ext cx="9281160" cy="821438"/>
          </a:xfrm>
          <a:prstGeom prst="rect">
            <a:avLst/>
          </a:prstGeom>
          <a:noFill/>
        </p:spPr>
        <p:txBody>
          <a:bodyPr wrap="square" lIns="127662" tIns="63847" rIns="127662" bIns="63847" rtlCol="1">
            <a:spAutoFit/>
          </a:bodyPr>
          <a:lstStyle/>
          <a:p>
            <a:pPr algn="r" rtl="1"/>
            <a:r>
              <a:rPr lang="fa-IR" sz="4500" dirty="0">
                <a:ln w="18415" cmpd="sng">
                  <a:solidFill>
                    <a:sysClr val="windowText" lastClr="000000">
                      <a:alpha val="37000"/>
                    </a:sysClr>
                  </a:solidFill>
                  <a:prstDash val="solid"/>
                </a:ln>
                <a:solidFill>
                  <a:srgbClr val="FFFFFF"/>
                </a:solidFill>
                <a:effectLst>
                  <a:outerShdw blurRad="63500" dir="3600000" algn="tl" rotWithShape="0">
                    <a:srgbClr val="000000">
                      <a:alpha val="70000"/>
                    </a:srgbClr>
                  </a:outerShdw>
                </a:effectLst>
                <a:cs typeface="B Kamran" pitchFamily="2" charset="-78"/>
              </a:rPr>
              <a:t>2-1 کیفیت محیط کالبدی(محیط عینی)</a:t>
            </a:r>
          </a:p>
        </p:txBody>
      </p:sp>
      <p:sp>
        <p:nvSpPr>
          <p:cNvPr id="6" name="TextBox 5"/>
          <p:cNvSpPr txBox="1"/>
          <p:nvPr/>
        </p:nvSpPr>
        <p:spPr>
          <a:xfrm>
            <a:off x="7620002" y="2293157"/>
            <a:ext cx="4915679" cy="6001370"/>
          </a:xfrm>
          <a:prstGeom prst="rect">
            <a:avLst/>
          </a:prstGeom>
          <a:noFill/>
        </p:spPr>
        <p:txBody>
          <a:bodyPr wrap="square" lIns="91171" tIns="45585" rIns="91171" bIns="45585" rtlCol="0">
            <a:spAutoFit/>
          </a:bodyPr>
          <a:lstStyle/>
          <a:p>
            <a:pPr algn="justLow" rtl="1"/>
            <a:r>
              <a:rPr lang="fa-IR" sz="2400" dirty="0">
                <a:cs typeface="B Kamran" pitchFamily="2" charset="-78"/>
              </a:rPr>
              <a:t>موارد بررسی شده در این قسمت عبارتند از رابطه </a:t>
            </a:r>
            <a:r>
              <a:rPr lang="fa-IR" sz="2400" b="1" dirty="0">
                <a:effectLst>
                  <a:outerShdw blurRad="38100" dist="38100" dir="2700000" algn="tl">
                    <a:srgbClr val="000000">
                      <a:alpha val="43137"/>
                    </a:srgbClr>
                  </a:outerShdw>
                </a:effectLst>
                <a:cs typeface="B Kamran" pitchFamily="2" charset="-78"/>
              </a:rPr>
              <a:t>توده و فضا</a:t>
            </a:r>
            <a:r>
              <a:rPr lang="fa-IR" sz="2400" dirty="0">
                <a:cs typeface="B Kamran" pitchFamily="2" charset="-78"/>
              </a:rPr>
              <a:t>(نشان دهنده فضاهای شهری مثبت و منفی و رها شده)،</a:t>
            </a:r>
            <a:r>
              <a:rPr lang="fa-IR" sz="2400" b="1" dirty="0">
                <a:effectLst>
                  <a:outerShdw blurRad="38100" dist="38100" dir="2700000" algn="tl">
                    <a:srgbClr val="000000">
                      <a:alpha val="43137"/>
                    </a:srgbClr>
                  </a:outerShdw>
                </a:effectLst>
                <a:cs typeface="B Kamran" pitchFamily="2" charset="-78"/>
              </a:rPr>
              <a:t>دانه بندی </a:t>
            </a:r>
            <a:r>
              <a:rPr lang="fa-IR" sz="2400" dirty="0">
                <a:cs typeface="B Kamran" pitchFamily="2" charset="-78"/>
              </a:rPr>
              <a:t>و نحوه </a:t>
            </a:r>
            <a:r>
              <a:rPr lang="fa-IR" sz="2400" b="1" dirty="0">
                <a:effectLst>
                  <a:outerShdw blurRad="38100" dist="38100" dir="2700000" algn="tl">
                    <a:srgbClr val="000000">
                      <a:alpha val="43137"/>
                    </a:srgbClr>
                  </a:outerShdw>
                </a:effectLst>
                <a:cs typeface="B Kamran" pitchFamily="2" charset="-78"/>
              </a:rPr>
              <a:t>نفوذپذیری</a:t>
            </a:r>
            <a:r>
              <a:rPr lang="fa-IR" sz="2400" dirty="0">
                <a:cs typeface="B Kamran" pitchFamily="2" charset="-78"/>
              </a:rPr>
              <a:t> در بافت یا بدنه.مواردی چون استخوان بندی فضایی و مرفولوژی نیز در این قسمت قابل بررسی هستند اما از آنجا که محدوده مورد مطالعه یک مسیر یا خیابان می باشد امکان بررسی این دو مورد وجود ندارد.</a:t>
            </a:r>
          </a:p>
          <a:p>
            <a:pPr algn="justLow" rtl="1"/>
            <a:r>
              <a:rPr lang="fa-IR" sz="2400" dirty="0">
                <a:cs typeface="B Kamran" pitchFamily="2" charset="-78"/>
              </a:rPr>
              <a:t>با استفاده از نقشه توده وفضا می توان به کیفیت محیط پی برد بدین گونه که هر چه توده ها فشرده تر و متراکم تر باشند و فضاهای خالی کمتر باشد محیط از کیفیتی نامطلوب برخوردار است چون فضاهای باز در حکم مجاری تنفسی یک فضا هستند.تناسبات دانه ها از نظر طول و عرض و ارتفاع نیز از جهات مختلفی بر کیفیت محیط تاثیر می گذارد.هر چه تعداد ورودی های قابل استقرار در پیرامون لبه های فضاهای عمومی و راهها (نفوذپذیری )بیشتر باشد نظارت بالاتر، امنیت بیشتر،دسترسی آسان تر و حتی سرزندگی بیشتر خواهد بود که تمامی موارد بر کیفیت محیط تاثیرگذارند.</a:t>
            </a:r>
          </a:p>
        </p:txBody>
      </p:sp>
      <p:grpSp>
        <p:nvGrpSpPr>
          <p:cNvPr id="8" name="Group 7"/>
          <p:cNvGrpSpPr/>
          <p:nvPr/>
        </p:nvGrpSpPr>
        <p:grpSpPr>
          <a:xfrm>
            <a:off x="3093720" y="152400"/>
            <a:ext cx="3733800" cy="3048000"/>
            <a:chOff x="2935356" y="357804"/>
            <a:chExt cx="3962400" cy="3048000"/>
          </a:xfrm>
        </p:grpSpPr>
        <p:grpSp>
          <p:nvGrpSpPr>
            <p:cNvPr id="9" name="Group 4"/>
            <p:cNvGrpSpPr/>
            <p:nvPr/>
          </p:nvGrpSpPr>
          <p:grpSpPr>
            <a:xfrm>
              <a:off x="2935356" y="357804"/>
              <a:ext cx="3962400" cy="3048000"/>
              <a:chOff x="8367198" y="1600200"/>
              <a:chExt cx="4063818" cy="3048000"/>
            </a:xfrm>
          </p:grpSpPr>
          <p:pic>
            <p:nvPicPr>
              <p:cNvPr id="11" name="Picture 5" descr="C:\DRIVE\information\UNIVERSIRY\tarahi shahri\mahdoode\ravand\6.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8367198" y="1600200"/>
                <a:ext cx="4063818" cy="3048000"/>
              </a:xfrm>
              <a:prstGeom prst="rect">
                <a:avLst/>
              </a:prstGeom>
              <a:noFill/>
            </p:spPr>
          </p:pic>
          <p:sp>
            <p:nvSpPr>
              <p:cNvPr id="12" name="Rectangle 11"/>
              <p:cNvSpPr/>
              <p:nvPr/>
            </p:nvSpPr>
            <p:spPr>
              <a:xfrm>
                <a:off x="11060983" y="2392680"/>
                <a:ext cx="533400" cy="274320"/>
              </a:xfrm>
              <a:prstGeom prst="rect">
                <a:avLst/>
              </a:prstGeom>
              <a:solidFill>
                <a:srgbClr val="FF9999">
                  <a:alpha val="2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p:cNvSpPr/>
              <p:nvPr/>
            </p:nvSpPr>
            <p:spPr>
              <a:xfrm>
                <a:off x="11066336" y="2003012"/>
                <a:ext cx="533400" cy="274320"/>
              </a:xfrm>
              <a:prstGeom prst="rect">
                <a:avLst/>
              </a:prstGeom>
              <a:solidFill>
                <a:srgbClr val="FF9999">
                  <a:alpha val="2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10" name="Rectangle 9"/>
            <p:cNvSpPr/>
            <p:nvPr/>
          </p:nvSpPr>
          <p:spPr>
            <a:xfrm>
              <a:off x="5701597" y="1566639"/>
              <a:ext cx="520088" cy="233624"/>
            </a:xfrm>
            <a:prstGeom prst="rect">
              <a:avLst/>
            </a:prstGeom>
            <a:solidFill>
              <a:srgbClr val="FF9999">
                <a:alpha val="2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1" descr="C:\DRIVE\information\UNIVERSIRY\tarahi shahri\mahdoode\hashie\backk.jp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0" y="2"/>
            <a:ext cx="12801600" cy="9698182"/>
          </a:xfrm>
          <a:prstGeom prst="rect">
            <a:avLst/>
          </a:prstGeom>
          <a:noFill/>
        </p:spPr>
      </p:pic>
      <p:sp>
        <p:nvSpPr>
          <p:cNvPr id="3" name="TextBox 2"/>
          <p:cNvSpPr txBox="1"/>
          <p:nvPr/>
        </p:nvSpPr>
        <p:spPr>
          <a:xfrm>
            <a:off x="3817188" y="1295405"/>
            <a:ext cx="8686800" cy="1061647"/>
          </a:xfrm>
          <a:prstGeom prst="rect">
            <a:avLst/>
          </a:prstGeom>
          <a:noFill/>
        </p:spPr>
        <p:txBody>
          <a:bodyPr wrap="square" lIns="91260" tIns="45630" rIns="91260" bIns="45630" rtlCol="0">
            <a:spAutoFit/>
          </a:bodyPr>
          <a:lstStyle/>
          <a:p>
            <a:pPr algn="justLow" rtl="1"/>
            <a:r>
              <a:rPr lang="fa-IR" sz="2100" dirty="0">
                <a:cs typeface="B Kamran" pitchFamily="2" charset="-78"/>
              </a:rPr>
              <a:t>برای بررسی دانه بندی قطعات دو ایتم در نظر گرفته شده است: درشت دانه، ریز دانه</a:t>
            </a:r>
          </a:p>
          <a:p>
            <a:pPr algn="justLow" rtl="1"/>
            <a:r>
              <a:rPr lang="fa-IR" sz="2100" dirty="0">
                <a:cs typeface="B Kamran" pitchFamily="2" charset="-78"/>
              </a:rPr>
              <a:t>قطعاتی ریز دانه در نظر گرفته شده اند که مساحت آنها کمتر از 200 متر بوده است و درشت دانه ها آن قطعاتی در نظر گرفته شده اند که مساحتشان بیش از 200 متر می باشد.حدود 80% قطعات موجود در محدوده درشت دانه اند و تنها 20% آنها ریزدانه می باشد.</a:t>
            </a:r>
          </a:p>
        </p:txBody>
      </p:sp>
      <p:graphicFrame>
        <p:nvGraphicFramePr>
          <p:cNvPr id="4" name="Chart 3"/>
          <p:cNvGraphicFramePr/>
          <p:nvPr/>
        </p:nvGraphicFramePr>
        <p:xfrm>
          <a:off x="3962400" y="4038600"/>
          <a:ext cx="4572000" cy="4267200"/>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5" name="Chart 4"/>
          <p:cNvGraphicFramePr/>
          <p:nvPr/>
        </p:nvGraphicFramePr>
        <p:xfrm>
          <a:off x="8382000" y="4800600"/>
          <a:ext cx="3886200" cy="3352800"/>
        </p:xfrm>
        <a:graphic>
          <a:graphicData uri="http://schemas.openxmlformats.org/drawingml/2006/chart">
            <c:chart xmlns:c="http://schemas.openxmlformats.org/drawingml/2006/chart" xmlns:r="http://schemas.openxmlformats.org/officeDocument/2006/relationships" r:id="rId5"/>
          </a:graphicData>
        </a:graphic>
      </p:graphicFrame>
      <p:sp>
        <p:nvSpPr>
          <p:cNvPr id="6" name="TextBox 5"/>
          <p:cNvSpPr txBox="1"/>
          <p:nvPr/>
        </p:nvSpPr>
        <p:spPr>
          <a:xfrm>
            <a:off x="3276601" y="304817"/>
            <a:ext cx="9281160" cy="744494"/>
          </a:xfrm>
          <a:prstGeom prst="rect">
            <a:avLst/>
          </a:prstGeom>
          <a:noFill/>
        </p:spPr>
        <p:txBody>
          <a:bodyPr wrap="square" lIns="127662" tIns="63847" rIns="127662" bIns="63847" rtlCol="1">
            <a:spAutoFit/>
          </a:bodyPr>
          <a:lstStyle/>
          <a:p>
            <a:pPr algn="justLow" rtl="1"/>
            <a:r>
              <a:rPr lang="fa-IR" sz="4000" b="1" dirty="0">
                <a:effectLst>
                  <a:glow rad="101600">
                    <a:schemeClr val="bg1">
                      <a:lumMod val="75000"/>
                      <a:alpha val="40000"/>
                    </a:schemeClr>
                  </a:glow>
                  <a:outerShdw blurRad="50800" dist="38100" dir="5400000" algn="t" rotWithShape="0">
                    <a:prstClr val="black">
                      <a:alpha val="40000"/>
                    </a:prstClr>
                  </a:outerShdw>
                </a:effectLst>
                <a:cs typeface="B Kamran" pitchFamily="2" charset="-78"/>
              </a:rPr>
              <a:t>دانه بندی قطعات</a:t>
            </a:r>
          </a:p>
        </p:txBody>
      </p:sp>
      <p:sp>
        <p:nvSpPr>
          <p:cNvPr id="8" name="TextBox 7"/>
          <p:cNvSpPr txBox="1"/>
          <p:nvPr/>
        </p:nvSpPr>
        <p:spPr>
          <a:xfrm>
            <a:off x="3886200" y="2303253"/>
            <a:ext cx="8610603" cy="1707978"/>
          </a:xfrm>
          <a:prstGeom prst="rect">
            <a:avLst/>
          </a:prstGeom>
          <a:noFill/>
        </p:spPr>
        <p:txBody>
          <a:bodyPr wrap="square" lIns="91260" tIns="45630" rIns="91260" bIns="45630" rtlCol="0">
            <a:spAutoFit/>
          </a:bodyPr>
          <a:lstStyle/>
          <a:p>
            <a:pPr algn="justLow" rtl="1"/>
            <a:r>
              <a:rPr lang="fa-IR" sz="2100" dirty="0">
                <a:cs typeface="B Kamran" pitchFamily="2" charset="-78"/>
              </a:rPr>
              <a:t>از 200 متر می باشد.حدود 80% قطعات موجود در محدوده درشت دانه اند و تنها 20% آنها ریزدانه می باشد.</a:t>
            </a:r>
          </a:p>
          <a:p>
            <a:pPr algn="justLow" rtl="1"/>
            <a:r>
              <a:rPr lang="fa-IR" sz="2100" dirty="0">
                <a:cs typeface="B Kamran" pitchFamily="2" charset="-78"/>
              </a:rPr>
              <a:t>لازم به ذکر است در اینجا مساحت کل قطعه در نظر گر فته شده است با وجود اینکه این قطعات همگی به چند قسمت تفکیک شده اند و هر قسمت به فعالیت خاصی اختصاص یافته و مالک خاص خود را دارد اما از آنجا که نقشه دانه بندی با توجه به پلان موجود تهیه شده است این نکته را رعایت نکرده است،در صورت رعایت تفکیک ممکن بود ریزدانه درصد بیشتری را نسبت به درشت دانه به خود اختصاص دهد.</a:t>
            </a:r>
            <a:endParaRPr lang="en-US" sz="2100" dirty="0">
              <a:cs typeface="B Kamran" pitchFamily="2" charset="-78"/>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1" descr="C:\DRIVE\information\UNIVERSIRY\tarahi shahri\mahdoode\hashie\backk.jp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0" y="2"/>
            <a:ext cx="12801600" cy="9698182"/>
          </a:xfrm>
          <a:prstGeom prst="rect">
            <a:avLst/>
          </a:prstGeom>
          <a:noFill/>
        </p:spPr>
      </p:pic>
      <p:sp>
        <p:nvSpPr>
          <p:cNvPr id="3" name="TextBox 2"/>
          <p:cNvSpPr txBox="1"/>
          <p:nvPr/>
        </p:nvSpPr>
        <p:spPr>
          <a:xfrm>
            <a:off x="3817188" y="1295404"/>
            <a:ext cx="8686800" cy="1707978"/>
          </a:xfrm>
          <a:prstGeom prst="rect">
            <a:avLst/>
          </a:prstGeom>
          <a:noFill/>
        </p:spPr>
        <p:txBody>
          <a:bodyPr wrap="square" lIns="91260" tIns="45630" rIns="91260" bIns="45630" rtlCol="0">
            <a:spAutoFit/>
          </a:bodyPr>
          <a:lstStyle/>
          <a:p>
            <a:pPr algn="justLow" rtl="1"/>
            <a:r>
              <a:rPr lang="fa-IR" sz="2100" dirty="0">
                <a:cs typeface="B Kamran" pitchFamily="2" charset="-78"/>
              </a:rPr>
              <a:t>در صورتی که نسبت سطح اشغال قطعه به ارتفاع ساختمان نا متناسب باشد با قطعه های باریک و بلند و یا برعکس مواجه خواهیم شد که هم از نظر سایه اندازی مشکلاتی رت در پی خواهد داشت و هم سیمای بصری آشفته و نامناسبی به شهر می دهد. زمانی که نسبت ارتفاع قطعات به سطح آنها بسیار زیاد باشد با یک فضای شهری بسیار متراکم و خفقان آور روبه رو هستیم. و زمانی که این نسبت خیلی کم باشد از زمین استفاده بهینه نشده است و با توجه به ارزش بالای زمین و همچنین توسعه مداوم شهر الگوی مناسبی نیست. </a:t>
            </a:r>
            <a:endParaRPr lang="en-US" sz="2100" dirty="0">
              <a:cs typeface="B Kamran" pitchFamily="2" charset="-78"/>
            </a:endParaRPr>
          </a:p>
        </p:txBody>
      </p:sp>
      <p:sp>
        <p:nvSpPr>
          <p:cNvPr id="6" name="TextBox 5"/>
          <p:cNvSpPr txBox="1"/>
          <p:nvPr/>
        </p:nvSpPr>
        <p:spPr>
          <a:xfrm>
            <a:off x="3276601" y="304817"/>
            <a:ext cx="9281160" cy="744494"/>
          </a:xfrm>
          <a:prstGeom prst="rect">
            <a:avLst/>
          </a:prstGeom>
          <a:noFill/>
        </p:spPr>
        <p:txBody>
          <a:bodyPr wrap="square" lIns="127662" tIns="63847" rIns="127662" bIns="63847" rtlCol="1">
            <a:spAutoFit/>
          </a:bodyPr>
          <a:lstStyle/>
          <a:p>
            <a:pPr algn="justLow" rtl="1"/>
            <a:r>
              <a:rPr lang="fa-IR" sz="4000" b="1" dirty="0">
                <a:effectLst>
                  <a:glow rad="101600">
                    <a:schemeClr val="bg1">
                      <a:lumMod val="75000"/>
                      <a:alpha val="40000"/>
                    </a:schemeClr>
                  </a:glow>
                  <a:outerShdw blurRad="50800" dist="38100" dir="5400000" algn="t" rotWithShape="0">
                    <a:prstClr val="black">
                      <a:alpha val="40000"/>
                    </a:prstClr>
                  </a:outerShdw>
                </a:effectLst>
                <a:cs typeface="B Kamran" pitchFamily="2" charset="-78"/>
              </a:rPr>
              <a:t>تناسبات دانه ها</a:t>
            </a:r>
          </a:p>
        </p:txBody>
      </p:sp>
      <p:pic>
        <p:nvPicPr>
          <p:cNvPr id="176129" name="Picture 1" descr="C:\DRIVE\information\UNIVERSIRY\tarahi shahri\mahdoode\3D\2.jpg"/>
          <p:cNvPicPr>
            <a:picLocks noChangeAspect="1" noChangeArrowheads="1"/>
          </p:cNvPicPr>
          <p:nvPr/>
        </p:nvPicPr>
        <p:blipFill>
          <a:blip r:embed="rId4"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7744165" y="2819400"/>
            <a:ext cx="4585947" cy="2971800"/>
          </a:xfrm>
          <a:prstGeom prst="rect">
            <a:avLst/>
          </a:prstGeom>
          <a:ln>
            <a:noFill/>
          </a:ln>
          <a:effectLst>
            <a:outerShdw blurRad="292100" dist="139700" dir="2700000" algn="tl" rotWithShape="0">
              <a:srgbClr val="333333">
                <a:alpha val="65000"/>
              </a:srgbClr>
            </a:outerShdw>
          </a:effectLst>
        </p:spPr>
      </p:pic>
      <p:sp>
        <p:nvSpPr>
          <p:cNvPr id="12" name="TextBox 11"/>
          <p:cNvSpPr txBox="1"/>
          <p:nvPr/>
        </p:nvSpPr>
        <p:spPr>
          <a:xfrm rot="3795130">
            <a:off x="9012505" y="5591368"/>
            <a:ext cx="3925169" cy="399849"/>
          </a:xfrm>
          <a:prstGeom prst="rect">
            <a:avLst/>
          </a:prstGeom>
          <a:noFill/>
        </p:spPr>
        <p:txBody>
          <a:bodyPr wrap="square" lIns="91182" tIns="45591" rIns="91182" bIns="45591" rtlCol="0">
            <a:spAutoFit/>
          </a:bodyPr>
          <a:lstStyle/>
          <a:p>
            <a:r>
              <a:rPr lang="fa-IR" sz="2000" dirty="0">
                <a:cs typeface="2  Tabassom" pitchFamily="2" charset="-78"/>
              </a:rPr>
              <a:t>بلوار امام رضا</a:t>
            </a:r>
            <a:endParaRPr lang="en-US" sz="2000" dirty="0">
              <a:cs typeface="2  Tabassom" pitchFamily="2" charset="-78"/>
            </a:endParaRPr>
          </a:p>
        </p:txBody>
      </p:sp>
      <p:pic>
        <p:nvPicPr>
          <p:cNvPr id="4098" name="Picture 2" descr="C:\DRIVE\information\UNIVERSIRY\tarahi shahri\mahdoode\3D\4.jpg"/>
          <p:cNvPicPr>
            <a:picLocks noChangeAspect="1" noChangeArrowheads="1"/>
          </p:cNvPicPr>
          <p:nvPr/>
        </p:nvPicPr>
        <p:blipFill>
          <a:blip r:embed="rId5"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4419601" y="6019800"/>
            <a:ext cx="4910444" cy="2895600"/>
          </a:xfrm>
          <a:prstGeom prst="rect">
            <a:avLst/>
          </a:prstGeom>
          <a:ln>
            <a:noFill/>
          </a:ln>
          <a:effectLst>
            <a:outerShdw blurRad="292100" dist="139700" dir="2700000" algn="tl" rotWithShape="0">
              <a:srgbClr val="333333">
                <a:alpha val="65000"/>
              </a:srgbClr>
            </a:outerShdw>
          </a:effectLst>
        </p:spPr>
      </p:pic>
      <p:sp>
        <p:nvSpPr>
          <p:cNvPr id="11" name="TextBox 10"/>
          <p:cNvSpPr txBox="1"/>
          <p:nvPr/>
        </p:nvSpPr>
        <p:spPr>
          <a:xfrm rot="19382122">
            <a:off x="6407480" y="6461189"/>
            <a:ext cx="3925169" cy="399849"/>
          </a:xfrm>
          <a:prstGeom prst="rect">
            <a:avLst/>
          </a:prstGeom>
          <a:noFill/>
        </p:spPr>
        <p:txBody>
          <a:bodyPr wrap="square" lIns="91182" tIns="45591" rIns="91182" bIns="45591" rtlCol="0">
            <a:spAutoFit/>
          </a:bodyPr>
          <a:lstStyle/>
          <a:p>
            <a:r>
              <a:rPr lang="fa-IR" sz="2000" dirty="0">
                <a:cs typeface="2  Tabassom" pitchFamily="2" charset="-78"/>
              </a:rPr>
              <a:t>بلوار امام رضا</a:t>
            </a:r>
            <a:endParaRPr lang="en-US" sz="2000" dirty="0">
              <a:cs typeface="2  Tabassom" pitchFamily="2" charset="-78"/>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
          <p:cNvPicPr>
            <a:picLocks noChangeAspect="1" noChangeArrowheads="1"/>
          </p:cNvPicPr>
          <p:nvPr/>
        </p:nvPicPr>
        <p:blipFill>
          <a:blip r:embed="rId3"/>
          <a:srcRect/>
          <a:stretch>
            <a:fillRect/>
          </a:stretch>
        </p:blipFill>
        <p:spPr bwMode="auto">
          <a:xfrm>
            <a:off x="9" y="-54415"/>
            <a:ext cx="12825413" cy="9625013"/>
          </a:xfrm>
          <a:prstGeom prst="rect">
            <a:avLst/>
          </a:prstGeom>
          <a:noFill/>
          <a:ln w="9525">
            <a:noFill/>
            <a:miter lim="800000"/>
            <a:headEnd/>
            <a:tailEnd/>
          </a:ln>
          <a:effectLst/>
        </p:spPr>
      </p:pic>
      <p:sp>
        <p:nvSpPr>
          <p:cNvPr id="5" name="TextBox 4"/>
          <p:cNvSpPr txBox="1"/>
          <p:nvPr/>
        </p:nvSpPr>
        <p:spPr>
          <a:xfrm>
            <a:off x="3352800" y="1371600"/>
            <a:ext cx="9281160" cy="821438"/>
          </a:xfrm>
          <a:prstGeom prst="rect">
            <a:avLst/>
          </a:prstGeom>
          <a:noFill/>
        </p:spPr>
        <p:txBody>
          <a:bodyPr wrap="square" lIns="127662" tIns="63847" rIns="127662" bIns="63847" rtlCol="1">
            <a:spAutoFit/>
          </a:bodyPr>
          <a:lstStyle/>
          <a:p>
            <a:pPr algn="r" rtl="1"/>
            <a:r>
              <a:rPr lang="fa-IR" sz="4500" dirty="0">
                <a:ln w="18415" cmpd="sng">
                  <a:solidFill>
                    <a:sysClr val="windowText" lastClr="000000">
                      <a:alpha val="37000"/>
                    </a:sysClr>
                  </a:solidFill>
                  <a:prstDash val="solid"/>
                </a:ln>
                <a:solidFill>
                  <a:srgbClr val="FFFFFF"/>
                </a:solidFill>
                <a:effectLst>
                  <a:outerShdw blurRad="63500" dir="3600000" algn="tl" rotWithShape="0">
                    <a:srgbClr val="000000">
                      <a:alpha val="70000"/>
                    </a:srgbClr>
                  </a:outerShdw>
                </a:effectLst>
                <a:cs typeface="B Kamran" pitchFamily="2" charset="-78"/>
              </a:rPr>
              <a:t>2-2 محیط ادراکی-حسی(منظر عینی)</a:t>
            </a:r>
          </a:p>
        </p:txBody>
      </p:sp>
      <p:sp>
        <p:nvSpPr>
          <p:cNvPr id="164" name="TextBox 163"/>
          <p:cNvSpPr txBox="1"/>
          <p:nvPr/>
        </p:nvSpPr>
        <p:spPr>
          <a:xfrm>
            <a:off x="7543800" y="2389462"/>
            <a:ext cx="5029216" cy="4224029"/>
          </a:xfrm>
          <a:prstGeom prst="rect">
            <a:avLst/>
          </a:prstGeom>
          <a:noFill/>
        </p:spPr>
        <p:txBody>
          <a:bodyPr wrap="square" lIns="91171" tIns="45585" rIns="91171" bIns="45585" rtlCol="0">
            <a:spAutoFit/>
          </a:bodyPr>
          <a:lstStyle/>
          <a:p>
            <a:pPr algn="justLow" rtl="1"/>
            <a:r>
              <a:rPr lang="fa-IR" sz="2400" dirty="0">
                <a:cs typeface="B Kamran" pitchFamily="2" charset="-78"/>
              </a:rPr>
              <a:t>هر محیط همچون یک مخزن اطلاعاتی حاوی اطلاعاتی است که مربوط به واقعیت های موجود در آن می باشد و هر فرد در مواجهه با محیط خود با انبوهی از اطلاعات روبروست وانسان تنها می تواند بخشی از آنچه را که واقعاً وجود دارد احساس و ادراک کند و منظر عینی آن بخش از محیط است که بر روی کنش و واکنش شخص و اعمال وی مؤثر است وانسان می تواند آن را ادراک کند.آن چه در این قسمت بررسی می شود عبارتند از: </a:t>
            </a:r>
            <a:r>
              <a:rPr lang="fa-IR" sz="2400" b="1" dirty="0">
                <a:effectLst>
                  <a:outerShdw blurRad="38100" dist="38100" dir="2700000" algn="tl">
                    <a:srgbClr val="000000">
                      <a:alpha val="43137"/>
                    </a:srgbClr>
                  </a:outerShdw>
                </a:effectLst>
                <a:cs typeface="B Kamran" pitchFamily="2" charset="-78"/>
              </a:rPr>
              <a:t>دیدها </a:t>
            </a:r>
            <a:r>
              <a:rPr lang="fa-IR" sz="2400" dirty="0">
                <a:cs typeface="B Kamran" pitchFamily="2" charset="-78"/>
              </a:rPr>
              <a:t>که شامل دید به-دید از-کریدورهای بصری-دید های متوالی، </a:t>
            </a:r>
            <a:r>
              <a:rPr lang="fa-IR" sz="2400" b="1" dirty="0">
                <a:effectLst>
                  <a:outerShdw blurRad="38100" dist="38100" dir="2700000" algn="tl">
                    <a:srgbClr val="000000">
                      <a:alpha val="43137"/>
                    </a:srgbClr>
                  </a:outerShdw>
                </a:effectLst>
                <a:cs typeface="B Kamran" pitchFamily="2" charset="-78"/>
              </a:rPr>
              <a:t>نماهای شهری </a:t>
            </a:r>
            <a:r>
              <a:rPr lang="fa-IR" sz="2400" dirty="0">
                <a:cs typeface="B Kamran" pitchFamily="2" charset="-78"/>
              </a:rPr>
              <a:t>که شامل جنس و مصالح-ریتم و ضرباهنگ-خط آسمان-نظم و تابلوها می باشد،و هم چنین </a:t>
            </a:r>
            <a:r>
              <a:rPr lang="fa-IR" sz="2400" b="1" dirty="0">
                <a:effectLst>
                  <a:outerShdw blurRad="38100" dist="38100" dir="2700000" algn="tl">
                    <a:srgbClr val="000000">
                      <a:alpha val="43137"/>
                    </a:srgbClr>
                  </a:outerShdw>
                </a:effectLst>
                <a:cs typeface="B Kamran" pitchFamily="2" charset="-78"/>
              </a:rPr>
              <a:t>مبلمان </a:t>
            </a:r>
            <a:r>
              <a:rPr lang="fa-IR" sz="2400" dirty="0">
                <a:cs typeface="B Kamran" pitchFamily="2" charset="-78"/>
              </a:rPr>
              <a:t>و </a:t>
            </a:r>
            <a:r>
              <a:rPr lang="fa-IR" sz="2400" b="1" dirty="0">
                <a:effectLst>
                  <a:outerShdw blurRad="38100" dist="38100" dir="2700000" algn="tl">
                    <a:srgbClr val="000000">
                      <a:alpha val="43137"/>
                    </a:srgbClr>
                  </a:outerShdw>
                </a:effectLst>
                <a:cs typeface="B Kamran" pitchFamily="2" charset="-78"/>
              </a:rPr>
              <a:t>کفسازی </a:t>
            </a:r>
            <a:r>
              <a:rPr lang="fa-IR" sz="2400" dirty="0">
                <a:cs typeface="B Kamran" pitchFamily="2" charset="-78"/>
              </a:rPr>
              <a:t>که هر کدام از آنها در ادامه به طور مفصل توضیح داده خواهند شد.</a:t>
            </a:r>
            <a:endParaRPr lang="fa-IR" sz="2400" b="1" dirty="0">
              <a:effectLst>
                <a:outerShdw blurRad="38100" dist="38100" dir="2700000" algn="tl">
                  <a:srgbClr val="000000">
                    <a:alpha val="43137"/>
                  </a:srgbClr>
                </a:outerShdw>
              </a:effectLst>
              <a:cs typeface="B Kamran" pitchFamily="2" charset="-78"/>
            </a:endParaRPr>
          </a:p>
        </p:txBody>
      </p:sp>
      <p:grpSp>
        <p:nvGrpSpPr>
          <p:cNvPr id="6" name="Group 5"/>
          <p:cNvGrpSpPr/>
          <p:nvPr/>
        </p:nvGrpSpPr>
        <p:grpSpPr>
          <a:xfrm>
            <a:off x="3093720" y="152400"/>
            <a:ext cx="3733800" cy="3048000"/>
            <a:chOff x="2935356" y="357804"/>
            <a:chExt cx="3962400" cy="3048000"/>
          </a:xfrm>
        </p:grpSpPr>
        <p:grpSp>
          <p:nvGrpSpPr>
            <p:cNvPr id="7" name="Group 4"/>
            <p:cNvGrpSpPr/>
            <p:nvPr/>
          </p:nvGrpSpPr>
          <p:grpSpPr>
            <a:xfrm>
              <a:off x="2935356" y="357804"/>
              <a:ext cx="3962400" cy="3048000"/>
              <a:chOff x="8367198" y="1600200"/>
              <a:chExt cx="4063818" cy="3048000"/>
            </a:xfrm>
          </p:grpSpPr>
          <p:pic>
            <p:nvPicPr>
              <p:cNvPr id="9" name="Picture 5" descr="C:\DRIVE\information\UNIVERSIRY\tarahi shahri\mahdoode\ravand\6.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8367198" y="1600200"/>
                <a:ext cx="4063818" cy="3048000"/>
              </a:xfrm>
              <a:prstGeom prst="rect">
                <a:avLst/>
              </a:prstGeom>
              <a:noFill/>
            </p:spPr>
          </p:pic>
          <p:sp>
            <p:nvSpPr>
              <p:cNvPr id="10" name="Rectangle 9"/>
              <p:cNvSpPr/>
              <p:nvPr/>
            </p:nvSpPr>
            <p:spPr>
              <a:xfrm>
                <a:off x="11060983" y="2392680"/>
                <a:ext cx="533400" cy="274320"/>
              </a:xfrm>
              <a:prstGeom prst="rect">
                <a:avLst/>
              </a:prstGeom>
              <a:solidFill>
                <a:srgbClr val="FF9999">
                  <a:alpha val="2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p:cNvSpPr/>
              <p:nvPr/>
            </p:nvSpPr>
            <p:spPr>
              <a:xfrm>
                <a:off x="11066336" y="2003012"/>
                <a:ext cx="533400" cy="274320"/>
              </a:xfrm>
              <a:prstGeom prst="rect">
                <a:avLst/>
              </a:prstGeom>
              <a:solidFill>
                <a:srgbClr val="FF9999">
                  <a:alpha val="2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8" name="Rectangle 7"/>
            <p:cNvSpPr/>
            <p:nvPr/>
          </p:nvSpPr>
          <p:spPr>
            <a:xfrm>
              <a:off x="5701597" y="1956991"/>
              <a:ext cx="520088" cy="233624"/>
            </a:xfrm>
            <a:prstGeom prst="rect">
              <a:avLst/>
            </a:prstGeom>
            <a:solidFill>
              <a:srgbClr val="FF9999">
                <a:alpha val="2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1" descr="C:\DRIVE\information\UNIVERSIRY\tarahi shahri\mahdoode\ravand\back1.jpg"/>
          <p:cNvPicPr>
            <a:picLocks noChangeArrowheads="1"/>
          </p:cNvPicPr>
          <p:nvPr/>
        </p:nvPicPr>
        <p:blipFill>
          <a:blip r:embed="rId3"/>
          <a:srcRect/>
          <a:stretch>
            <a:fillRect/>
          </a:stretch>
        </p:blipFill>
        <p:spPr bwMode="auto">
          <a:xfrm>
            <a:off x="-9133" y="-29306"/>
            <a:ext cx="12801600" cy="9701784"/>
          </a:xfrm>
          <a:prstGeom prst="rect">
            <a:avLst/>
          </a:prstGeom>
          <a:noFill/>
        </p:spPr>
      </p:pic>
      <p:sp>
        <p:nvSpPr>
          <p:cNvPr id="24" name="TextBox 23"/>
          <p:cNvSpPr txBox="1"/>
          <p:nvPr/>
        </p:nvSpPr>
        <p:spPr>
          <a:xfrm>
            <a:off x="3276601" y="304814"/>
            <a:ext cx="9281160" cy="744494"/>
          </a:xfrm>
          <a:prstGeom prst="rect">
            <a:avLst/>
          </a:prstGeom>
          <a:noFill/>
        </p:spPr>
        <p:txBody>
          <a:bodyPr wrap="square" lIns="127662" tIns="63847" rIns="127662" bIns="63847" rtlCol="1">
            <a:spAutoFit/>
          </a:bodyPr>
          <a:lstStyle/>
          <a:p>
            <a:pPr algn="justLow" rtl="1"/>
            <a:r>
              <a:rPr lang="fa-IR" sz="4000" b="1" dirty="0">
                <a:effectLst>
                  <a:glow rad="101600">
                    <a:schemeClr val="bg1">
                      <a:lumMod val="75000"/>
                      <a:alpha val="40000"/>
                    </a:schemeClr>
                  </a:glow>
                  <a:outerShdw blurRad="50800" dist="38100" dir="5400000" algn="t" rotWithShape="0">
                    <a:prstClr val="black">
                      <a:alpha val="40000"/>
                    </a:prstClr>
                  </a:outerShdw>
                </a:effectLst>
                <a:cs typeface="B Kamran" pitchFamily="2" charset="-78"/>
              </a:rPr>
              <a:t>بررسی دیدها</a:t>
            </a:r>
          </a:p>
        </p:txBody>
      </p:sp>
      <p:sp>
        <p:nvSpPr>
          <p:cNvPr id="23" name="TextBox 22"/>
          <p:cNvSpPr txBox="1"/>
          <p:nvPr/>
        </p:nvSpPr>
        <p:spPr>
          <a:xfrm>
            <a:off x="3863787" y="1371609"/>
            <a:ext cx="8686800" cy="3000640"/>
          </a:xfrm>
          <a:prstGeom prst="rect">
            <a:avLst/>
          </a:prstGeom>
          <a:noFill/>
        </p:spPr>
        <p:txBody>
          <a:bodyPr wrap="square" lIns="91260" tIns="45630" rIns="91260" bIns="45630" rtlCol="0">
            <a:spAutoFit/>
          </a:bodyPr>
          <a:lstStyle/>
          <a:p>
            <a:pPr algn="r" rtl="1"/>
            <a:r>
              <a:rPr lang="fa-IR" sz="2100" dirty="0">
                <a:cs typeface="B Kamran" pitchFamily="2" charset="-78"/>
              </a:rPr>
              <a:t>بررسی دید ها شامل:</a:t>
            </a:r>
            <a:endParaRPr lang="en-US" sz="2100" dirty="0">
              <a:cs typeface="B Kamran" pitchFamily="2" charset="-78"/>
            </a:endParaRPr>
          </a:p>
          <a:p>
            <a:pPr lvl="0" algn="r" rtl="1"/>
            <a:r>
              <a:rPr lang="fa-IR" sz="2100" dirty="0">
                <a:cs typeface="B Kamran" pitchFamily="2" charset="-78"/>
              </a:rPr>
              <a:t>دید به </a:t>
            </a:r>
            <a:endParaRPr lang="en-US" sz="2100" dirty="0">
              <a:cs typeface="B Kamran" pitchFamily="2" charset="-78"/>
            </a:endParaRPr>
          </a:p>
          <a:p>
            <a:pPr lvl="0" algn="r" rtl="1"/>
            <a:r>
              <a:rPr lang="fa-IR" sz="2100" dirty="0">
                <a:cs typeface="B Kamran" pitchFamily="2" charset="-78"/>
              </a:rPr>
              <a:t>دید از</a:t>
            </a:r>
            <a:endParaRPr lang="en-US" sz="2100" dirty="0">
              <a:cs typeface="B Kamran" pitchFamily="2" charset="-78"/>
            </a:endParaRPr>
          </a:p>
          <a:p>
            <a:pPr lvl="0" algn="r" rtl="1"/>
            <a:r>
              <a:rPr lang="fa-IR" sz="2100" dirty="0">
                <a:cs typeface="B Kamran" pitchFamily="2" charset="-78"/>
              </a:rPr>
              <a:t>کریدورهای بصری</a:t>
            </a:r>
            <a:endParaRPr lang="en-US" sz="2100" dirty="0">
              <a:cs typeface="B Kamran" pitchFamily="2" charset="-78"/>
            </a:endParaRPr>
          </a:p>
          <a:p>
            <a:pPr lvl="0" algn="r" rtl="1"/>
            <a:r>
              <a:rPr lang="fa-IR" sz="2100" dirty="0">
                <a:cs typeface="B Kamran" pitchFamily="2" charset="-78"/>
              </a:rPr>
              <a:t>دید های متوالی و کیفیت آنها(</a:t>
            </a:r>
            <a:r>
              <a:rPr lang="en-US" sz="2100" dirty="0">
                <a:cs typeface="B Kamran" pitchFamily="2" charset="-78"/>
              </a:rPr>
              <a:t>serial vision</a:t>
            </a:r>
            <a:r>
              <a:rPr lang="fa-IR" sz="2100" dirty="0">
                <a:cs typeface="B Kamran" pitchFamily="2" charset="-78"/>
              </a:rPr>
              <a:t>) می باشد.</a:t>
            </a:r>
          </a:p>
          <a:p>
            <a:pPr lvl="0" algn="r" rtl="1"/>
            <a:r>
              <a:rPr lang="fa-IR" sz="2100" dirty="0">
                <a:cs typeface="B Kamran" pitchFamily="2" charset="-78"/>
              </a:rPr>
              <a:t>این دیده شدن ها یا از نقطه ای خاص صورت می پذیرد یا در یک امتداد یا یک پهنه و خود چشم انداز یا مصنوع(ساخته بشر) است یا طبیعی و یا ترکیبی از هردو.</a:t>
            </a:r>
          </a:p>
          <a:p>
            <a:pPr lvl="0" algn="r" rtl="1"/>
            <a:r>
              <a:rPr lang="fa-IR" sz="2100" dirty="0">
                <a:cs typeface="B Kamran" pitchFamily="2" charset="-78"/>
              </a:rPr>
              <a:t>محور های دید خطوط مستقیمی هستند که ارتیاط بصری را بین دو نقطه نسبتاً دور از طریق یک کانال ارتباط بصری و حداقل یک عنصر برجسته برقرار می سازند</a:t>
            </a:r>
            <a:endParaRPr lang="en-US" sz="2100" dirty="0">
              <a:cs typeface="B Kamran" pitchFamily="2" charset="-78"/>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3413" name="Picture 5" descr="C:\DRIVE\information\UNIVERSIRY\tarahi shahri\mahdoode\Pic\STA41770.JP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3609110" y="685800"/>
            <a:ext cx="3352800" cy="2514600"/>
          </a:xfrm>
          <a:prstGeom prst="roundRect">
            <a:avLst>
              <a:gd name="adj" fmla="val 8594"/>
            </a:avLst>
          </a:prstGeom>
          <a:solidFill>
            <a:srgbClr val="FFFFFF">
              <a:shade val="85000"/>
            </a:srgbClr>
          </a:solidFill>
          <a:ln>
            <a:noFill/>
          </a:ln>
          <a:effectLst/>
        </p:spPr>
      </p:pic>
      <p:pic>
        <p:nvPicPr>
          <p:cNvPr id="273414" name="Picture 6" descr="C:\DRIVE\information\UNIVERSIRY\tarahi shahri\mahdoode\244SSCAM\STA40001.JP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8742218" y="6622472"/>
            <a:ext cx="3352800" cy="2514600"/>
          </a:xfrm>
          <a:prstGeom prst="roundRect">
            <a:avLst>
              <a:gd name="adj" fmla="val 8594"/>
            </a:avLst>
          </a:prstGeom>
          <a:solidFill>
            <a:srgbClr val="FFFFFF">
              <a:shade val="85000"/>
            </a:srgbClr>
          </a:solidFill>
          <a:ln>
            <a:noFill/>
          </a:ln>
          <a:effectLst/>
        </p:spPr>
      </p:pic>
      <p:pic>
        <p:nvPicPr>
          <p:cNvPr id="273412" name="Picture 4" descr="C:\DRIVE\information\UNIVERSIRY\tarahi shahri\mahdoode\Pic\STA41766.JP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8825344" y="637310"/>
            <a:ext cx="3352800" cy="2514600"/>
          </a:xfrm>
          <a:prstGeom prst="roundRect">
            <a:avLst>
              <a:gd name="adj" fmla="val 8594"/>
            </a:avLst>
          </a:prstGeom>
          <a:solidFill>
            <a:srgbClr val="FFFFFF">
              <a:shade val="85000"/>
            </a:srgbClr>
          </a:solidFill>
          <a:ln>
            <a:noFill/>
          </a:ln>
          <a:effectLst/>
        </p:spPr>
      </p:pic>
      <p:pic>
        <p:nvPicPr>
          <p:cNvPr id="273415" name="Picture 7" descr="C:\DRIVE\information\UNIVERSIRY\tarahi shahri\mahdoode\244SSCAM\STA40010.JPG"/>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3657600" y="6629400"/>
            <a:ext cx="3352800" cy="2514600"/>
          </a:xfrm>
          <a:prstGeom prst="roundRect">
            <a:avLst>
              <a:gd name="adj" fmla="val 8594"/>
            </a:avLst>
          </a:prstGeom>
          <a:solidFill>
            <a:srgbClr val="FFFFFF">
              <a:shade val="85000"/>
            </a:srgbClr>
          </a:solidFill>
          <a:ln>
            <a:noFill/>
          </a:ln>
          <a:effectLst/>
        </p:spPr>
      </p:pic>
      <p:pic>
        <p:nvPicPr>
          <p:cNvPr id="273410" name="Picture 2" descr="C:\Users\MONA\Desktop\Mantaghe-Khali.jpg"/>
          <p:cNvPicPr>
            <a:picLocks noChangeAspect="1" noChangeArrowheads="1"/>
          </p:cNvPicPr>
          <p:nvPr/>
        </p:nvPicPr>
        <p:blipFill>
          <a:blip r:embed="rId7" cstate="screen">
            <a:clrChange>
              <a:clrFrom>
                <a:srgbClr val="FFFFDD"/>
              </a:clrFrom>
              <a:clrTo>
                <a:srgbClr val="FFFFDD">
                  <a:alpha val="0"/>
                </a:srgbClr>
              </a:clrTo>
            </a:clrChange>
            <a:extLst>
              <a:ext uri="{28A0092B-C50C-407E-A947-70E740481C1C}">
                <a14:useLocalDpi xmlns:a14="http://schemas.microsoft.com/office/drawing/2010/main"/>
              </a:ext>
            </a:extLst>
          </a:blip>
          <a:srcRect/>
          <a:stretch>
            <a:fillRect/>
          </a:stretch>
        </p:blipFill>
        <p:spPr bwMode="auto">
          <a:xfrm>
            <a:off x="5486400" y="2667000"/>
            <a:ext cx="4419600" cy="4217698"/>
          </a:xfrm>
          <a:prstGeom prst="rect">
            <a:avLst/>
          </a:prstGeom>
          <a:ln>
            <a:noFill/>
          </a:ln>
          <a:effectLst>
            <a:outerShdw blurRad="292100" dist="139700" dir="2700000" algn="tl" rotWithShape="0">
              <a:srgbClr val="333333">
                <a:alpha val="65000"/>
              </a:srgbClr>
            </a:outerShdw>
          </a:effectLst>
        </p:spPr>
      </p:pic>
      <p:pic>
        <p:nvPicPr>
          <p:cNvPr id="1026" name="Picture 2" descr="C:\Users\MONA\Desktop\flesh.jpg"/>
          <p:cNvPicPr>
            <a:picLocks noChangeAspect="1" noChangeArrowheads="1"/>
          </p:cNvPicPr>
          <p:nvPr/>
        </p:nvPicPr>
        <p:blipFill>
          <a:blip r:embed="rId8"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rot="20169339">
            <a:off x="9166006" y="2120020"/>
            <a:ext cx="963256" cy="606775"/>
          </a:xfrm>
          <a:prstGeom prst="rect">
            <a:avLst/>
          </a:prstGeom>
          <a:noFill/>
        </p:spPr>
      </p:pic>
      <p:pic>
        <p:nvPicPr>
          <p:cNvPr id="9" name="Picture 2" descr="C:\Users\MONA\Desktop\flesh.jpg"/>
          <p:cNvPicPr>
            <a:picLocks noChangeAspect="1" noChangeArrowheads="1"/>
          </p:cNvPicPr>
          <p:nvPr/>
        </p:nvPicPr>
        <p:blipFill>
          <a:blip r:embed="rId8"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rot="9832718">
            <a:off x="6085103" y="6751205"/>
            <a:ext cx="963256" cy="606775"/>
          </a:xfrm>
          <a:prstGeom prst="rect">
            <a:avLst/>
          </a:prstGeom>
          <a:noFill/>
        </p:spPr>
      </p:pic>
      <p:pic>
        <p:nvPicPr>
          <p:cNvPr id="12" name="Picture 2" descr="C:\Users\MONA\Desktop\flesh.jpg"/>
          <p:cNvPicPr>
            <a:picLocks noChangeAspect="1" noChangeArrowheads="1"/>
          </p:cNvPicPr>
          <p:nvPr/>
        </p:nvPicPr>
        <p:blipFill>
          <a:blip r:embed="rId8" cstate="screen">
            <a:clrChange>
              <a:clrFrom>
                <a:srgbClr val="FFFFFF"/>
              </a:clrFrom>
              <a:clrTo>
                <a:srgbClr val="FFFFFF">
                  <a:alpha val="0"/>
                </a:srgbClr>
              </a:clrTo>
            </a:clrChange>
            <a:grayscl/>
            <a:extLst>
              <a:ext uri="{28A0092B-C50C-407E-A947-70E740481C1C}">
                <a14:useLocalDpi xmlns:a14="http://schemas.microsoft.com/office/drawing/2010/main"/>
              </a:ext>
            </a:extLst>
          </a:blip>
          <a:srcRect/>
          <a:stretch>
            <a:fillRect/>
          </a:stretch>
        </p:blipFill>
        <p:spPr bwMode="auto">
          <a:xfrm rot="20169339">
            <a:off x="6939536" y="5655205"/>
            <a:ext cx="963256" cy="606775"/>
          </a:xfrm>
          <a:prstGeom prst="rect">
            <a:avLst/>
          </a:prstGeom>
          <a:noFill/>
        </p:spPr>
      </p:pic>
      <p:pic>
        <p:nvPicPr>
          <p:cNvPr id="13" name="Picture 2" descr="C:\Users\MONA\Desktop\flesh.jpg"/>
          <p:cNvPicPr>
            <a:picLocks noChangeAspect="1" noChangeArrowheads="1"/>
          </p:cNvPicPr>
          <p:nvPr/>
        </p:nvPicPr>
        <p:blipFill>
          <a:blip r:embed="rId8" cstate="screen">
            <a:graysc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rot="9832718">
            <a:off x="8634987" y="2941205"/>
            <a:ext cx="963256" cy="606775"/>
          </a:xfrm>
          <a:prstGeom prst="rect">
            <a:avLst/>
          </a:prstGeom>
          <a:noFill/>
        </p:spPr>
      </p:pic>
      <p:grpSp>
        <p:nvGrpSpPr>
          <p:cNvPr id="14" name="Group 8"/>
          <p:cNvGrpSpPr/>
          <p:nvPr/>
        </p:nvGrpSpPr>
        <p:grpSpPr>
          <a:xfrm>
            <a:off x="7555347" y="5158502"/>
            <a:ext cx="394854" cy="369332"/>
            <a:chOff x="7188259" y="2623487"/>
            <a:chExt cx="381000" cy="356375"/>
          </a:xfrm>
          <a:effectLst>
            <a:outerShdw blurRad="50800" dist="38100" dir="2700000" algn="tl" rotWithShape="0">
              <a:prstClr val="black">
                <a:alpha val="40000"/>
              </a:prstClr>
            </a:outerShdw>
          </a:effectLst>
        </p:grpSpPr>
        <p:sp>
          <p:nvSpPr>
            <p:cNvPr id="15" name="TextBox 14"/>
            <p:cNvSpPr txBox="1"/>
            <p:nvPr/>
          </p:nvSpPr>
          <p:spPr>
            <a:xfrm>
              <a:off x="7188259" y="2623487"/>
              <a:ext cx="381000" cy="356375"/>
            </a:xfrm>
            <a:prstGeom prst="rect">
              <a:avLst/>
            </a:prstGeom>
            <a:noFill/>
            <a:ln>
              <a:noFill/>
            </a:ln>
          </p:spPr>
          <p:txBody>
            <a:bodyPr wrap="square" rtlCol="1">
              <a:spAutoFit/>
            </a:bodyPr>
            <a:lstStyle/>
            <a:p>
              <a:r>
                <a:rPr lang="fa-IR" sz="1800" b="1" dirty="0">
                  <a:solidFill>
                    <a:schemeClr val="tx2">
                      <a:lumMod val="50000"/>
                    </a:schemeClr>
                  </a:solidFill>
                </a:rPr>
                <a:t>2</a:t>
              </a:r>
            </a:p>
          </p:txBody>
        </p:sp>
        <p:sp>
          <p:nvSpPr>
            <p:cNvPr id="16" name="Oval 15"/>
            <p:cNvSpPr/>
            <p:nvPr/>
          </p:nvSpPr>
          <p:spPr>
            <a:xfrm>
              <a:off x="7190096" y="2653352"/>
              <a:ext cx="304800" cy="3048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grpSp>
      <p:grpSp>
        <p:nvGrpSpPr>
          <p:cNvPr id="17" name="Group 9"/>
          <p:cNvGrpSpPr/>
          <p:nvPr/>
        </p:nvGrpSpPr>
        <p:grpSpPr>
          <a:xfrm>
            <a:off x="8509035" y="3719111"/>
            <a:ext cx="364031" cy="339723"/>
            <a:chOff x="6794926" y="3038615"/>
            <a:chExt cx="380999" cy="355560"/>
          </a:xfrm>
          <a:effectLst>
            <a:outerShdw blurRad="50800" dist="38100" dir="2700000" algn="tl" rotWithShape="0">
              <a:prstClr val="black">
                <a:alpha val="40000"/>
              </a:prstClr>
            </a:outerShdw>
          </a:effectLst>
        </p:grpSpPr>
        <p:sp>
          <p:nvSpPr>
            <p:cNvPr id="18" name="TextBox 17"/>
            <p:cNvSpPr txBox="1"/>
            <p:nvPr/>
          </p:nvSpPr>
          <p:spPr>
            <a:xfrm>
              <a:off x="6794926" y="3038615"/>
              <a:ext cx="380999" cy="355560"/>
            </a:xfrm>
            <a:prstGeom prst="rect">
              <a:avLst/>
            </a:prstGeom>
            <a:noFill/>
            <a:ln>
              <a:noFill/>
            </a:ln>
          </p:spPr>
          <p:txBody>
            <a:bodyPr wrap="square" rtlCol="1">
              <a:spAutoFit/>
            </a:bodyPr>
            <a:lstStyle/>
            <a:p>
              <a:r>
                <a:rPr lang="fa-IR" sz="2000" b="1" dirty="0">
                  <a:solidFill>
                    <a:schemeClr val="tx2">
                      <a:lumMod val="50000"/>
                    </a:schemeClr>
                  </a:solidFill>
                </a:rPr>
                <a:t>1</a:t>
              </a:r>
            </a:p>
          </p:txBody>
        </p:sp>
        <p:sp>
          <p:nvSpPr>
            <p:cNvPr id="19" name="Oval 18"/>
            <p:cNvSpPr/>
            <p:nvPr/>
          </p:nvSpPr>
          <p:spPr>
            <a:xfrm>
              <a:off x="6821474" y="3088790"/>
              <a:ext cx="304800" cy="304801"/>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grpSp>
      <p:sp>
        <p:nvSpPr>
          <p:cNvPr id="20" name="TextBox 19"/>
          <p:cNvSpPr txBox="1"/>
          <p:nvPr/>
        </p:nvSpPr>
        <p:spPr>
          <a:xfrm rot="18324350">
            <a:off x="7362340" y="4077958"/>
            <a:ext cx="2362200" cy="399849"/>
          </a:xfrm>
          <a:prstGeom prst="rect">
            <a:avLst/>
          </a:prstGeom>
          <a:noFill/>
        </p:spPr>
        <p:txBody>
          <a:bodyPr wrap="square" lIns="91182" tIns="45591" rIns="91182" bIns="45591" rtlCol="0">
            <a:spAutoFit/>
          </a:bodyPr>
          <a:lstStyle/>
          <a:p>
            <a:r>
              <a:rPr lang="fa-IR" sz="2000" dirty="0">
                <a:cs typeface="2  Tabassom" pitchFamily="2" charset="-78"/>
              </a:rPr>
              <a:t>بلوار امام رضا</a:t>
            </a:r>
            <a:endParaRPr lang="en-US" sz="2000" dirty="0">
              <a:cs typeface="2  Tabassom" pitchFamily="2" charset="-78"/>
            </a:endParaRPr>
          </a:p>
        </p:txBody>
      </p:sp>
      <p:grpSp>
        <p:nvGrpSpPr>
          <p:cNvPr id="22" name="Group 9"/>
          <p:cNvGrpSpPr/>
          <p:nvPr/>
        </p:nvGrpSpPr>
        <p:grpSpPr>
          <a:xfrm>
            <a:off x="3810000" y="838200"/>
            <a:ext cx="364031" cy="339723"/>
            <a:chOff x="6794926" y="3038615"/>
            <a:chExt cx="380999" cy="355560"/>
          </a:xfrm>
          <a:effectLst>
            <a:outerShdw blurRad="50800" dist="38100" dir="2700000" algn="tl" rotWithShape="0">
              <a:prstClr val="black">
                <a:alpha val="40000"/>
              </a:prstClr>
            </a:outerShdw>
          </a:effectLst>
        </p:grpSpPr>
        <p:sp>
          <p:nvSpPr>
            <p:cNvPr id="23" name="TextBox 22"/>
            <p:cNvSpPr txBox="1"/>
            <p:nvPr/>
          </p:nvSpPr>
          <p:spPr>
            <a:xfrm>
              <a:off x="6794926" y="3038615"/>
              <a:ext cx="380999" cy="355560"/>
            </a:xfrm>
            <a:prstGeom prst="rect">
              <a:avLst/>
            </a:prstGeom>
            <a:noFill/>
            <a:ln>
              <a:noFill/>
            </a:ln>
          </p:spPr>
          <p:txBody>
            <a:bodyPr wrap="square" rtlCol="1">
              <a:spAutoFit/>
            </a:bodyPr>
            <a:lstStyle/>
            <a:p>
              <a:r>
                <a:rPr lang="fa-IR" sz="2000" b="1" dirty="0">
                  <a:solidFill>
                    <a:schemeClr val="tx2">
                      <a:lumMod val="50000"/>
                    </a:schemeClr>
                  </a:solidFill>
                </a:rPr>
                <a:t>1</a:t>
              </a:r>
            </a:p>
          </p:txBody>
        </p:sp>
        <p:sp>
          <p:nvSpPr>
            <p:cNvPr id="24" name="Oval 23"/>
            <p:cNvSpPr/>
            <p:nvPr/>
          </p:nvSpPr>
          <p:spPr>
            <a:xfrm>
              <a:off x="6821474" y="3088790"/>
              <a:ext cx="304800" cy="304801"/>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grpSp>
      <p:grpSp>
        <p:nvGrpSpPr>
          <p:cNvPr id="25" name="Group 8"/>
          <p:cNvGrpSpPr/>
          <p:nvPr/>
        </p:nvGrpSpPr>
        <p:grpSpPr>
          <a:xfrm>
            <a:off x="11430000" y="6781800"/>
            <a:ext cx="394854" cy="369332"/>
            <a:chOff x="7188259" y="2623487"/>
            <a:chExt cx="381000" cy="356375"/>
          </a:xfrm>
          <a:effectLst>
            <a:outerShdw blurRad="50800" dist="38100" dir="2700000" algn="tl" rotWithShape="0">
              <a:prstClr val="black">
                <a:alpha val="40000"/>
              </a:prstClr>
            </a:outerShdw>
          </a:effectLst>
        </p:grpSpPr>
        <p:sp>
          <p:nvSpPr>
            <p:cNvPr id="26" name="TextBox 25"/>
            <p:cNvSpPr txBox="1"/>
            <p:nvPr/>
          </p:nvSpPr>
          <p:spPr>
            <a:xfrm>
              <a:off x="7188259" y="2623487"/>
              <a:ext cx="381000" cy="356375"/>
            </a:xfrm>
            <a:prstGeom prst="rect">
              <a:avLst/>
            </a:prstGeom>
            <a:noFill/>
            <a:ln>
              <a:noFill/>
            </a:ln>
          </p:spPr>
          <p:txBody>
            <a:bodyPr wrap="square" rtlCol="1">
              <a:spAutoFit/>
            </a:bodyPr>
            <a:lstStyle/>
            <a:p>
              <a:r>
                <a:rPr lang="fa-IR" sz="1800" b="1" dirty="0">
                  <a:solidFill>
                    <a:schemeClr val="tx2">
                      <a:lumMod val="50000"/>
                    </a:schemeClr>
                  </a:solidFill>
                </a:rPr>
                <a:t>2</a:t>
              </a:r>
            </a:p>
          </p:txBody>
        </p:sp>
        <p:sp>
          <p:nvSpPr>
            <p:cNvPr id="27" name="Oval 26"/>
            <p:cNvSpPr/>
            <p:nvPr/>
          </p:nvSpPr>
          <p:spPr>
            <a:xfrm>
              <a:off x="7190096" y="2653352"/>
              <a:ext cx="304800" cy="3048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grpSp>
      <p:pic>
        <p:nvPicPr>
          <p:cNvPr id="28" name="Picture 2" descr="C:\Users\MONA\Desktop\flesh.jpg"/>
          <p:cNvPicPr>
            <a:picLocks noChangeAspect="1" noChangeArrowheads="1"/>
          </p:cNvPicPr>
          <p:nvPr/>
        </p:nvPicPr>
        <p:blipFill>
          <a:blip r:embed="rId9"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rot="2054912">
            <a:off x="829137" y="3161847"/>
            <a:ext cx="667623" cy="420550"/>
          </a:xfrm>
          <a:prstGeom prst="rect">
            <a:avLst/>
          </a:prstGeom>
          <a:noFill/>
        </p:spPr>
      </p:pic>
      <p:pic>
        <p:nvPicPr>
          <p:cNvPr id="29" name="Picture 2" descr="C:\Users\MONA\Desktop\flesh.jpg"/>
          <p:cNvPicPr>
            <a:picLocks noChangeAspect="1" noChangeArrowheads="1"/>
          </p:cNvPicPr>
          <p:nvPr/>
        </p:nvPicPr>
        <p:blipFill>
          <a:blip r:embed="rId10" cstate="screen">
            <a:clrChange>
              <a:clrFrom>
                <a:srgbClr val="FFFFFF"/>
              </a:clrFrom>
              <a:clrTo>
                <a:srgbClr val="FFFFFF">
                  <a:alpha val="0"/>
                </a:srgbClr>
              </a:clrTo>
            </a:clrChange>
            <a:grayscl/>
            <a:extLst>
              <a:ext uri="{28A0092B-C50C-407E-A947-70E740481C1C}">
                <a14:useLocalDpi xmlns:a14="http://schemas.microsoft.com/office/drawing/2010/main"/>
              </a:ext>
            </a:extLst>
          </a:blip>
          <a:srcRect/>
          <a:stretch>
            <a:fillRect/>
          </a:stretch>
        </p:blipFill>
        <p:spPr bwMode="auto">
          <a:xfrm rot="2181262">
            <a:off x="765918" y="3750924"/>
            <a:ext cx="721111" cy="454243"/>
          </a:xfrm>
          <a:prstGeom prst="rect">
            <a:avLst/>
          </a:prstGeom>
          <a:noFill/>
        </p:spPr>
      </p:pic>
      <p:sp>
        <p:nvSpPr>
          <p:cNvPr id="30" name="TextBox 29"/>
          <p:cNvSpPr txBox="1"/>
          <p:nvPr/>
        </p:nvSpPr>
        <p:spPr>
          <a:xfrm>
            <a:off x="2057400" y="3200400"/>
            <a:ext cx="1371600" cy="323165"/>
          </a:xfrm>
          <a:prstGeom prst="rect">
            <a:avLst/>
          </a:prstGeom>
          <a:noFill/>
        </p:spPr>
        <p:txBody>
          <a:bodyPr wrap="square" rtlCol="0">
            <a:spAutoFit/>
          </a:bodyPr>
          <a:lstStyle/>
          <a:p>
            <a:r>
              <a:rPr lang="fa-IR" sz="1500" dirty="0">
                <a:cs typeface="B Badr" pitchFamily="2" charset="-78"/>
              </a:rPr>
              <a:t>دید به</a:t>
            </a:r>
            <a:endParaRPr lang="en-US" sz="1500" dirty="0">
              <a:cs typeface="B Badr" pitchFamily="2" charset="-78"/>
            </a:endParaRPr>
          </a:p>
        </p:txBody>
      </p:sp>
      <p:sp>
        <p:nvSpPr>
          <p:cNvPr id="31" name="TextBox 30"/>
          <p:cNvSpPr txBox="1"/>
          <p:nvPr/>
        </p:nvSpPr>
        <p:spPr>
          <a:xfrm>
            <a:off x="2057400" y="3810000"/>
            <a:ext cx="1371600" cy="323165"/>
          </a:xfrm>
          <a:prstGeom prst="rect">
            <a:avLst/>
          </a:prstGeom>
          <a:noFill/>
        </p:spPr>
        <p:txBody>
          <a:bodyPr wrap="square" rtlCol="0">
            <a:spAutoFit/>
          </a:bodyPr>
          <a:lstStyle/>
          <a:p>
            <a:r>
              <a:rPr lang="fa-IR" sz="1500" dirty="0">
                <a:cs typeface="B Badr" pitchFamily="2" charset="-78"/>
              </a:rPr>
              <a:t>دید از</a:t>
            </a:r>
            <a:endParaRPr lang="en-US" sz="1500" dirty="0">
              <a:cs typeface="B Badr" pitchFamily="2" charset="-78"/>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Picture 1" descr="C:\DRIVE\information\UNIVERSIRY\tarahi shahri\mahdoode\ravand\back1.jpg"/>
          <p:cNvPicPr>
            <a:picLocks noChangeArrowheads="1"/>
          </p:cNvPicPr>
          <p:nvPr/>
        </p:nvPicPr>
        <p:blipFill>
          <a:blip r:embed="rId3"/>
          <a:srcRect/>
          <a:stretch>
            <a:fillRect/>
          </a:stretch>
        </p:blipFill>
        <p:spPr bwMode="auto">
          <a:xfrm>
            <a:off x="-9133" y="-29306"/>
            <a:ext cx="12801600" cy="9701784"/>
          </a:xfrm>
          <a:prstGeom prst="rect">
            <a:avLst/>
          </a:prstGeom>
          <a:noFill/>
        </p:spPr>
      </p:pic>
      <p:grpSp>
        <p:nvGrpSpPr>
          <p:cNvPr id="2" name="Group 10"/>
          <p:cNvGrpSpPr/>
          <p:nvPr/>
        </p:nvGrpSpPr>
        <p:grpSpPr>
          <a:xfrm>
            <a:off x="3962409" y="1386842"/>
            <a:ext cx="4724399" cy="4023359"/>
            <a:chOff x="762000" y="56271"/>
            <a:chExt cx="8001000" cy="6344529"/>
          </a:xfrm>
        </p:grpSpPr>
        <p:pic>
          <p:nvPicPr>
            <p:cNvPr id="1026" name="Picture 2" descr="C:\Ati's Univ Projz\6th Term\Tarahi Shahri Dr Abbas\MainProj\Emam reza St\3D\22.jp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762000" y="304800"/>
              <a:ext cx="7924800" cy="6019800"/>
            </a:xfrm>
            <a:prstGeom prst="rect">
              <a:avLst/>
            </a:prstGeom>
            <a:noFill/>
          </p:spPr>
        </p:pic>
        <p:sp>
          <p:nvSpPr>
            <p:cNvPr id="8" name="Rectangle 7"/>
            <p:cNvSpPr/>
            <p:nvPr/>
          </p:nvSpPr>
          <p:spPr>
            <a:xfrm>
              <a:off x="762000" y="304800"/>
              <a:ext cx="8001000" cy="6096000"/>
            </a:xfrm>
            <a:prstGeom prst="rect">
              <a:avLst/>
            </a:prstGeom>
            <a:solidFill>
              <a:schemeClr val="bg1">
                <a:alpha val="2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5" name="Freeform 4"/>
            <p:cNvSpPr/>
            <p:nvPr/>
          </p:nvSpPr>
          <p:spPr>
            <a:xfrm>
              <a:off x="4220308" y="1069145"/>
              <a:ext cx="1983544" cy="4881489"/>
            </a:xfrm>
            <a:custGeom>
              <a:avLst/>
              <a:gdLst>
                <a:gd name="connsiteX0" fmla="*/ 0 w 1983544"/>
                <a:gd name="connsiteY0" fmla="*/ 4881489 h 4881489"/>
                <a:gd name="connsiteX1" fmla="*/ 1575581 w 1983544"/>
                <a:gd name="connsiteY1" fmla="*/ 0 h 4881489"/>
                <a:gd name="connsiteX2" fmla="*/ 1983544 w 1983544"/>
                <a:gd name="connsiteY2" fmla="*/ 140677 h 4881489"/>
                <a:gd name="connsiteX3" fmla="*/ 0 w 1983544"/>
                <a:gd name="connsiteY3" fmla="*/ 4881489 h 4881489"/>
              </a:gdLst>
              <a:ahLst/>
              <a:cxnLst>
                <a:cxn ang="0">
                  <a:pos x="connsiteX0" y="connsiteY0"/>
                </a:cxn>
                <a:cxn ang="0">
                  <a:pos x="connsiteX1" y="connsiteY1"/>
                </a:cxn>
                <a:cxn ang="0">
                  <a:pos x="connsiteX2" y="connsiteY2"/>
                </a:cxn>
                <a:cxn ang="0">
                  <a:pos x="connsiteX3" y="connsiteY3"/>
                </a:cxn>
              </a:cxnLst>
              <a:rect l="l" t="t" r="r" b="b"/>
              <a:pathLst>
                <a:path w="1983544" h="4881489">
                  <a:moveTo>
                    <a:pt x="0" y="4881489"/>
                  </a:moveTo>
                  <a:lnTo>
                    <a:pt x="1575581" y="0"/>
                  </a:lnTo>
                  <a:lnTo>
                    <a:pt x="1983544" y="140677"/>
                  </a:lnTo>
                  <a:lnTo>
                    <a:pt x="0" y="4881489"/>
                  </a:lnTo>
                  <a:close/>
                </a:path>
              </a:pathLst>
            </a:custGeom>
            <a:solidFill>
              <a:srgbClr val="FF0000">
                <a:alpha val="98000"/>
              </a:srgbClr>
            </a:solidFill>
            <a:ln>
              <a:solidFill>
                <a:srgbClr val="FF0000"/>
              </a:solidFill>
            </a:ln>
            <a:effectLst>
              <a:outerShdw blurRad="50800" dist="38100" dir="2700000" algn="tl" rotWithShape="0">
                <a:prstClr val="black">
                  <a:alpha val="40000"/>
                </a:prstClr>
              </a:outerShdw>
            </a:effectLst>
          </p:spPr>
          <p:style>
            <a:lnRef idx="2">
              <a:schemeClr val="accent2">
                <a:shade val="50000"/>
              </a:schemeClr>
            </a:lnRef>
            <a:fillRef idx="1">
              <a:schemeClr val="accent2"/>
            </a:fillRef>
            <a:effectRef idx="0">
              <a:schemeClr val="accent2"/>
            </a:effectRef>
            <a:fontRef idx="minor">
              <a:schemeClr val="lt1"/>
            </a:fontRef>
          </p:style>
          <p:txBody>
            <a:bodyPr rtlCol="1" anchor="ctr"/>
            <a:lstStyle/>
            <a:p>
              <a:pPr algn="ctr"/>
              <a:endParaRPr lang="fa-IR"/>
            </a:p>
          </p:txBody>
        </p:sp>
        <p:sp>
          <p:nvSpPr>
            <p:cNvPr id="6" name="Freeform 5"/>
            <p:cNvSpPr/>
            <p:nvPr/>
          </p:nvSpPr>
          <p:spPr>
            <a:xfrm>
              <a:off x="4206240" y="928468"/>
              <a:ext cx="1589649" cy="5022166"/>
            </a:xfrm>
            <a:custGeom>
              <a:avLst/>
              <a:gdLst>
                <a:gd name="connsiteX0" fmla="*/ 0 w 1589649"/>
                <a:gd name="connsiteY0" fmla="*/ 5022166 h 5022166"/>
                <a:gd name="connsiteX1" fmla="*/ 1294228 w 1589649"/>
                <a:gd name="connsiteY1" fmla="*/ 0 h 5022166"/>
                <a:gd name="connsiteX2" fmla="*/ 1589649 w 1589649"/>
                <a:gd name="connsiteY2" fmla="*/ 112541 h 5022166"/>
                <a:gd name="connsiteX3" fmla="*/ 0 w 1589649"/>
                <a:gd name="connsiteY3" fmla="*/ 5022166 h 5022166"/>
              </a:gdLst>
              <a:ahLst/>
              <a:cxnLst>
                <a:cxn ang="0">
                  <a:pos x="connsiteX0" y="connsiteY0"/>
                </a:cxn>
                <a:cxn ang="0">
                  <a:pos x="connsiteX1" y="connsiteY1"/>
                </a:cxn>
                <a:cxn ang="0">
                  <a:pos x="connsiteX2" y="connsiteY2"/>
                </a:cxn>
                <a:cxn ang="0">
                  <a:pos x="connsiteX3" y="connsiteY3"/>
                </a:cxn>
              </a:cxnLst>
              <a:rect l="l" t="t" r="r" b="b"/>
              <a:pathLst>
                <a:path w="1589649" h="5022166">
                  <a:moveTo>
                    <a:pt x="0" y="5022166"/>
                  </a:moveTo>
                  <a:lnTo>
                    <a:pt x="1294228" y="0"/>
                  </a:lnTo>
                  <a:lnTo>
                    <a:pt x="1589649" y="112541"/>
                  </a:lnTo>
                  <a:lnTo>
                    <a:pt x="0" y="5022166"/>
                  </a:lnTo>
                  <a:close/>
                </a:path>
              </a:pathLst>
            </a:custGeom>
            <a:solidFill>
              <a:srgbClr val="FF0000">
                <a:alpha val="49000"/>
              </a:srgbClr>
            </a:solidFill>
            <a:ln>
              <a:noFill/>
            </a:ln>
            <a:effectLst>
              <a:outerShdw blurRad="50800" dist="38100" dir="2700000" algn="tl" rotWithShape="0">
                <a:prstClr val="black">
                  <a:alpha val="40000"/>
                </a:prstClr>
              </a:outerShdw>
            </a:effectLst>
          </p:spPr>
          <p:style>
            <a:lnRef idx="2">
              <a:schemeClr val="accent2">
                <a:shade val="50000"/>
              </a:schemeClr>
            </a:lnRef>
            <a:fillRef idx="1">
              <a:schemeClr val="accent2"/>
            </a:fillRef>
            <a:effectRef idx="0">
              <a:schemeClr val="accent2"/>
            </a:effectRef>
            <a:fontRef idx="minor">
              <a:schemeClr val="lt1"/>
            </a:fontRef>
          </p:style>
          <p:txBody>
            <a:bodyPr rtlCol="1" anchor="ctr"/>
            <a:lstStyle/>
            <a:p>
              <a:pPr algn="ctr"/>
              <a:endParaRPr lang="fa-IR"/>
            </a:p>
          </p:txBody>
        </p:sp>
        <p:sp>
          <p:nvSpPr>
            <p:cNvPr id="7" name="Freeform 6"/>
            <p:cNvSpPr/>
            <p:nvPr/>
          </p:nvSpPr>
          <p:spPr>
            <a:xfrm>
              <a:off x="4220308" y="1209822"/>
              <a:ext cx="2321169" cy="4740812"/>
            </a:xfrm>
            <a:custGeom>
              <a:avLst/>
              <a:gdLst>
                <a:gd name="connsiteX0" fmla="*/ 0 w 2321169"/>
                <a:gd name="connsiteY0" fmla="*/ 4740812 h 4740812"/>
                <a:gd name="connsiteX1" fmla="*/ 2011680 w 2321169"/>
                <a:gd name="connsiteY1" fmla="*/ 0 h 4740812"/>
                <a:gd name="connsiteX2" fmla="*/ 2321169 w 2321169"/>
                <a:gd name="connsiteY2" fmla="*/ 98473 h 4740812"/>
                <a:gd name="connsiteX3" fmla="*/ 0 w 2321169"/>
                <a:gd name="connsiteY3" fmla="*/ 4740812 h 4740812"/>
              </a:gdLst>
              <a:ahLst/>
              <a:cxnLst>
                <a:cxn ang="0">
                  <a:pos x="connsiteX0" y="connsiteY0"/>
                </a:cxn>
                <a:cxn ang="0">
                  <a:pos x="connsiteX1" y="connsiteY1"/>
                </a:cxn>
                <a:cxn ang="0">
                  <a:pos x="connsiteX2" y="connsiteY2"/>
                </a:cxn>
                <a:cxn ang="0">
                  <a:pos x="connsiteX3" y="connsiteY3"/>
                </a:cxn>
              </a:cxnLst>
              <a:rect l="l" t="t" r="r" b="b"/>
              <a:pathLst>
                <a:path w="2321169" h="4740812">
                  <a:moveTo>
                    <a:pt x="0" y="4740812"/>
                  </a:moveTo>
                  <a:lnTo>
                    <a:pt x="2011680" y="0"/>
                  </a:lnTo>
                  <a:lnTo>
                    <a:pt x="2321169" y="98473"/>
                  </a:lnTo>
                  <a:lnTo>
                    <a:pt x="0" y="4740812"/>
                  </a:lnTo>
                  <a:close/>
                </a:path>
              </a:pathLst>
            </a:custGeom>
            <a:solidFill>
              <a:srgbClr val="FF0000">
                <a:alpha val="58000"/>
              </a:srgbClr>
            </a:solidFill>
            <a:ln>
              <a:noFill/>
            </a:ln>
            <a:effectLst>
              <a:outerShdw blurRad="50800" dist="38100" dir="2700000" algn="tl" rotWithShape="0">
                <a:prstClr val="black">
                  <a:alpha val="40000"/>
                </a:prstClr>
              </a:outerShdw>
            </a:effectLst>
          </p:spPr>
          <p:style>
            <a:lnRef idx="2">
              <a:schemeClr val="accent2">
                <a:shade val="50000"/>
              </a:schemeClr>
            </a:lnRef>
            <a:fillRef idx="1">
              <a:schemeClr val="accent2"/>
            </a:fillRef>
            <a:effectRef idx="0">
              <a:schemeClr val="accent2"/>
            </a:effectRef>
            <a:fontRef idx="minor">
              <a:schemeClr val="lt1"/>
            </a:fontRef>
          </p:style>
          <p:txBody>
            <a:bodyPr rtlCol="1" anchor="ctr"/>
            <a:lstStyle/>
            <a:p>
              <a:pPr algn="ctr"/>
              <a:endParaRPr lang="fa-IR"/>
            </a:p>
          </p:txBody>
        </p:sp>
        <p:sp>
          <p:nvSpPr>
            <p:cNvPr id="10" name="Freeform 9"/>
            <p:cNvSpPr/>
            <p:nvPr/>
          </p:nvSpPr>
          <p:spPr>
            <a:xfrm>
              <a:off x="5500468" y="56271"/>
              <a:ext cx="1631852" cy="1252024"/>
            </a:xfrm>
            <a:custGeom>
              <a:avLst/>
              <a:gdLst>
                <a:gd name="connsiteX0" fmla="*/ 0 w 1631852"/>
                <a:gd name="connsiteY0" fmla="*/ 872197 h 1252024"/>
                <a:gd name="connsiteX1" fmla="*/ 196947 w 1631852"/>
                <a:gd name="connsiteY1" fmla="*/ 0 h 1252024"/>
                <a:gd name="connsiteX2" fmla="*/ 1631852 w 1631852"/>
                <a:gd name="connsiteY2" fmla="*/ 450166 h 1252024"/>
                <a:gd name="connsiteX3" fmla="*/ 1041009 w 1631852"/>
                <a:gd name="connsiteY3" fmla="*/ 1252024 h 1252024"/>
                <a:gd name="connsiteX4" fmla="*/ 0 w 1631852"/>
                <a:gd name="connsiteY4" fmla="*/ 872197 h 1252024"/>
                <a:gd name="connsiteX0" fmla="*/ 0 w 1631852"/>
                <a:gd name="connsiteY0" fmla="*/ 872197 h 1252024"/>
                <a:gd name="connsiteX1" fmla="*/ 196947 w 1631852"/>
                <a:gd name="connsiteY1" fmla="*/ 0 h 1252024"/>
                <a:gd name="connsiteX2" fmla="*/ 1631852 w 1631852"/>
                <a:gd name="connsiteY2" fmla="*/ 450166 h 1252024"/>
                <a:gd name="connsiteX3" fmla="*/ 1479452 w 1631852"/>
                <a:gd name="connsiteY3" fmla="*/ 464234 h 1252024"/>
                <a:gd name="connsiteX4" fmla="*/ 1041009 w 1631852"/>
                <a:gd name="connsiteY4" fmla="*/ 1252024 h 1252024"/>
                <a:gd name="connsiteX5" fmla="*/ 0 w 1631852"/>
                <a:gd name="connsiteY5" fmla="*/ 872197 h 12520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31852" h="1252024">
                  <a:moveTo>
                    <a:pt x="0" y="872197"/>
                  </a:moveTo>
                  <a:lnTo>
                    <a:pt x="196947" y="0"/>
                  </a:lnTo>
                  <a:lnTo>
                    <a:pt x="1631852" y="450166"/>
                  </a:lnTo>
                  <a:lnTo>
                    <a:pt x="1479452" y="464234"/>
                  </a:lnTo>
                  <a:lnTo>
                    <a:pt x="1041009" y="1252024"/>
                  </a:lnTo>
                  <a:lnTo>
                    <a:pt x="0" y="872197"/>
                  </a:lnTo>
                  <a:close/>
                </a:path>
              </a:pathLst>
            </a:custGeom>
            <a:solidFill>
              <a:srgbClr val="FFFF00">
                <a:alpha val="55000"/>
              </a:srgb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grpSp>
      <p:grpSp>
        <p:nvGrpSpPr>
          <p:cNvPr id="3" name="Group 20"/>
          <p:cNvGrpSpPr/>
          <p:nvPr/>
        </p:nvGrpSpPr>
        <p:grpSpPr>
          <a:xfrm>
            <a:off x="7239002" y="5638800"/>
            <a:ext cx="5091111" cy="3724188"/>
            <a:chOff x="3962400" y="2700997"/>
            <a:chExt cx="5367337" cy="3530991"/>
          </a:xfrm>
        </p:grpSpPr>
        <p:pic>
          <p:nvPicPr>
            <p:cNvPr id="1028" name="Picture 4" descr="C:\Ati's Univ Projz\6th Term\Tarahi Shahri Dr Abbas\MainProj\Emam reza St\3D\23.jp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3962400" y="3048000"/>
              <a:ext cx="5367337" cy="3165022"/>
            </a:xfrm>
            <a:prstGeom prst="rect">
              <a:avLst/>
            </a:prstGeom>
            <a:noFill/>
          </p:spPr>
        </p:pic>
        <p:sp>
          <p:nvSpPr>
            <p:cNvPr id="15" name="Freeform 14"/>
            <p:cNvSpPr/>
            <p:nvPr/>
          </p:nvSpPr>
          <p:spPr>
            <a:xfrm>
              <a:off x="5430129" y="3601329"/>
              <a:ext cx="633046" cy="2602523"/>
            </a:xfrm>
            <a:custGeom>
              <a:avLst/>
              <a:gdLst>
                <a:gd name="connsiteX0" fmla="*/ 14068 w 633046"/>
                <a:gd name="connsiteY0" fmla="*/ 2602523 h 2602523"/>
                <a:gd name="connsiteX1" fmla="*/ 0 w 633046"/>
                <a:gd name="connsiteY1" fmla="*/ 0 h 2602523"/>
                <a:gd name="connsiteX2" fmla="*/ 633046 w 633046"/>
                <a:gd name="connsiteY2" fmla="*/ 28136 h 2602523"/>
                <a:gd name="connsiteX3" fmla="*/ 436099 w 633046"/>
                <a:gd name="connsiteY3" fmla="*/ 2602523 h 2602523"/>
                <a:gd name="connsiteX4" fmla="*/ 14068 w 633046"/>
                <a:gd name="connsiteY4" fmla="*/ 2602523 h 26025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3046" h="2602523">
                  <a:moveTo>
                    <a:pt x="14068" y="2602523"/>
                  </a:moveTo>
                  <a:cubicBezTo>
                    <a:pt x="9379" y="1735015"/>
                    <a:pt x="4689" y="867508"/>
                    <a:pt x="0" y="0"/>
                  </a:cubicBezTo>
                  <a:lnTo>
                    <a:pt x="633046" y="28136"/>
                  </a:lnTo>
                  <a:lnTo>
                    <a:pt x="436099" y="2602523"/>
                  </a:lnTo>
                  <a:lnTo>
                    <a:pt x="14068" y="2602523"/>
                  </a:lnTo>
                  <a:close/>
                </a:path>
              </a:pathLst>
            </a:custGeom>
            <a:solidFill>
              <a:srgbClr val="FF0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7" name="Freeform 16"/>
            <p:cNvSpPr/>
            <p:nvPr/>
          </p:nvSpPr>
          <p:spPr>
            <a:xfrm>
              <a:off x="5078437" y="3587262"/>
              <a:ext cx="365760" cy="2644726"/>
            </a:xfrm>
            <a:custGeom>
              <a:avLst/>
              <a:gdLst>
                <a:gd name="connsiteX0" fmla="*/ 351692 w 365760"/>
                <a:gd name="connsiteY0" fmla="*/ 28135 h 2644726"/>
                <a:gd name="connsiteX1" fmla="*/ 0 w 365760"/>
                <a:gd name="connsiteY1" fmla="*/ 0 h 2644726"/>
                <a:gd name="connsiteX2" fmla="*/ 140677 w 365760"/>
                <a:gd name="connsiteY2" fmla="*/ 2644726 h 2644726"/>
                <a:gd name="connsiteX3" fmla="*/ 365760 w 365760"/>
                <a:gd name="connsiteY3" fmla="*/ 2630658 h 2644726"/>
                <a:gd name="connsiteX4" fmla="*/ 351692 w 365760"/>
                <a:gd name="connsiteY4" fmla="*/ 28135 h 26447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5760" h="2644726">
                  <a:moveTo>
                    <a:pt x="351692" y="28135"/>
                  </a:moveTo>
                  <a:lnTo>
                    <a:pt x="0" y="0"/>
                  </a:lnTo>
                  <a:lnTo>
                    <a:pt x="140677" y="2644726"/>
                  </a:lnTo>
                  <a:lnTo>
                    <a:pt x="365760" y="2630658"/>
                  </a:lnTo>
                  <a:cubicBezTo>
                    <a:pt x="361071" y="1753772"/>
                    <a:pt x="356381" y="876886"/>
                    <a:pt x="351692" y="28135"/>
                  </a:cubicBezTo>
                  <a:close/>
                </a:path>
              </a:pathLst>
            </a:custGeom>
            <a:solidFill>
              <a:srgbClr val="FF0000">
                <a:alpha val="49000"/>
              </a:srgb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8" name="Freeform 17"/>
            <p:cNvSpPr/>
            <p:nvPr/>
          </p:nvSpPr>
          <p:spPr>
            <a:xfrm>
              <a:off x="5866228" y="3615397"/>
              <a:ext cx="618978" cy="2588455"/>
            </a:xfrm>
            <a:custGeom>
              <a:avLst/>
              <a:gdLst>
                <a:gd name="connsiteX0" fmla="*/ 0 w 618978"/>
                <a:gd name="connsiteY0" fmla="*/ 2588455 h 2588455"/>
                <a:gd name="connsiteX1" fmla="*/ 182880 w 618978"/>
                <a:gd name="connsiteY1" fmla="*/ 0 h 2588455"/>
                <a:gd name="connsiteX2" fmla="*/ 618978 w 618978"/>
                <a:gd name="connsiteY2" fmla="*/ 14068 h 2588455"/>
                <a:gd name="connsiteX3" fmla="*/ 267286 w 618978"/>
                <a:gd name="connsiteY3" fmla="*/ 2588455 h 2588455"/>
                <a:gd name="connsiteX4" fmla="*/ 0 w 618978"/>
                <a:gd name="connsiteY4" fmla="*/ 2588455 h 25884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8978" h="2588455">
                  <a:moveTo>
                    <a:pt x="0" y="2588455"/>
                  </a:moveTo>
                  <a:lnTo>
                    <a:pt x="182880" y="0"/>
                  </a:lnTo>
                  <a:lnTo>
                    <a:pt x="618978" y="14068"/>
                  </a:lnTo>
                  <a:lnTo>
                    <a:pt x="267286" y="2588455"/>
                  </a:lnTo>
                  <a:lnTo>
                    <a:pt x="0" y="2588455"/>
                  </a:lnTo>
                  <a:close/>
                </a:path>
              </a:pathLst>
            </a:custGeom>
            <a:solidFill>
              <a:srgbClr val="FF0000">
                <a:alpha val="49000"/>
              </a:srgb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0" name="Freeform 19"/>
            <p:cNvSpPr/>
            <p:nvPr/>
          </p:nvSpPr>
          <p:spPr>
            <a:xfrm>
              <a:off x="5050302" y="2700997"/>
              <a:ext cx="1547446" cy="928468"/>
            </a:xfrm>
            <a:custGeom>
              <a:avLst/>
              <a:gdLst>
                <a:gd name="connsiteX0" fmla="*/ 14067 w 1547446"/>
                <a:gd name="connsiteY0" fmla="*/ 886265 h 928468"/>
                <a:gd name="connsiteX1" fmla="*/ 1420836 w 1547446"/>
                <a:gd name="connsiteY1" fmla="*/ 928468 h 928468"/>
                <a:gd name="connsiteX2" fmla="*/ 1547446 w 1547446"/>
                <a:gd name="connsiteY2" fmla="*/ 56271 h 928468"/>
                <a:gd name="connsiteX3" fmla="*/ 0 w 1547446"/>
                <a:gd name="connsiteY3" fmla="*/ 0 h 928468"/>
                <a:gd name="connsiteX4" fmla="*/ 14067 w 1547446"/>
                <a:gd name="connsiteY4" fmla="*/ 886265 h 9284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47446" h="928468">
                  <a:moveTo>
                    <a:pt x="14067" y="886265"/>
                  </a:moveTo>
                  <a:lnTo>
                    <a:pt x="1420836" y="928468"/>
                  </a:lnTo>
                  <a:lnTo>
                    <a:pt x="1547446" y="56271"/>
                  </a:lnTo>
                  <a:lnTo>
                    <a:pt x="0" y="0"/>
                  </a:lnTo>
                  <a:lnTo>
                    <a:pt x="14067" y="886265"/>
                  </a:lnTo>
                  <a:close/>
                </a:path>
              </a:pathLst>
            </a:custGeom>
            <a:solidFill>
              <a:srgbClr val="FFFF00">
                <a:alpha val="56000"/>
              </a:srgb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grpSp>
      <p:grpSp>
        <p:nvGrpSpPr>
          <p:cNvPr id="4" name="Group 35"/>
          <p:cNvGrpSpPr/>
          <p:nvPr/>
        </p:nvGrpSpPr>
        <p:grpSpPr>
          <a:xfrm>
            <a:off x="8610609" y="1295405"/>
            <a:ext cx="4177879" cy="4611059"/>
            <a:chOff x="5024504" y="144192"/>
            <a:chExt cx="3814696" cy="4262653"/>
          </a:xfrm>
        </p:grpSpPr>
        <p:grpSp>
          <p:nvGrpSpPr>
            <p:cNvPr id="9" name="Group 21"/>
            <p:cNvGrpSpPr/>
            <p:nvPr/>
          </p:nvGrpSpPr>
          <p:grpSpPr>
            <a:xfrm>
              <a:off x="6879102" y="1529889"/>
              <a:ext cx="817098" cy="2011318"/>
              <a:chOff x="6879102" y="126609"/>
              <a:chExt cx="1097280" cy="2700997"/>
            </a:xfrm>
          </p:grpSpPr>
          <p:sp>
            <p:nvSpPr>
              <p:cNvPr id="16" name="Freeform 15"/>
              <p:cNvSpPr/>
              <p:nvPr/>
            </p:nvSpPr>
            <p:spPr>
              <a:xfrm>
                <a:off x="6879102" y="126609"/>
                <a:ext cx="1097280" cy="2700997"/>
              </a:xfrm>
              <a:custGeom>
                <a:avLst/>
                <a:gdLst>
                  <a:gd name="connsiteX0" fmla="*/ 464233 w 1097280"/>
                  <a:gd name="connsiteY0" fmla="*/ 2208628 h 2700997"/>
                  <a:gd name="connsiteX1" fmla="*/ 0 w 1097280"/>
                  <a:gd name="connsiteY1" fmla="*/ 14068 h 2700997"/>
                  <a:gd name="connsiteX2" fmla="*/ 1097280 w 1097280"/>
                  <a:gd name="connsiteY2" fmla="*/ 0 h 2700997"/>
                  <a:gd name="connsiteX3" fmla="*/ 633046 w 1097280"/>
                  <a:gd name="connsiteY3" fmla="*/ 2504049 h 2700997"/>
                  <a:gd name="connsiteX4" fmla="*/ 604910 w 1097280"/>
                  <a:gd name="connsiteY4" fmla="*/ 2700997 h 2700997"/>
                  <a:gd name="connsiteX5" fmla="*/ 464233 w 1097280"/>
                  <a:gd name="connsiteY5" fmla="*/ 2208628 h 2700997"/>
                  <a:gd name="connsiteX0" fmla="*/ 464233 w 1097280"/>
                  <a:gd name="connsiteY0" fmla="*/ 2056228 h 2700997"/>
                  <a:gd name="connsiteX1" fmla="*/ 0 w 1097280"/>
                  <a:gd name="connsiteY1" fmla="*/ 14068 h 2700997"/>
                  <a:gd name="connsiteX2" fmla="*/ 1097280 w 1097280"/>
                  <a:gd name="connsiteY2" fmla="*/ 0 h 2700997"/>
                  <a:gd name="connsiteX3" fmla="*/ 633046 w 1097280"/>
                  <a:gd name="connsiteY3" fmla="*/ 2504049 h 2700997"/>
                  <a:gd name="connsiteX4" fmla="*/ 604910 w 1097280"/>
                  <a:gd name="connsiteY4" fmla="*/ 2700997 h 2700997"/>
                  <a:gd name="connsiteX5" fmla="*/ 464233 w 1097280"/>
                  <a:gd name="connsiteY5" fmla="*/ 2056228 h 2700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97280" h="2700997">
                    <a:moveTo>
                      <a:pt x="464233" y="2056228"/>
                    </a:moveTo>
                    <a:lnTo>
                      <a:pt x="0" y="14068"/>
                    </a:lnTo>
                    <a:lnTo>
                      <a:pt x="1097280" y="0"/>
                    </a:lnTo>
                    <a:lnTo>
                      <a:pt x="633046" y="2504049"/>
                    </a:lnTo>
                    <a:lnTo>
                      <a:pt x="604910" y="2700997"/>
                    </a:lnTo>
                    <a:lnTo>
                      <a:pt x="464233" y="2056228"/>
                    </a:lnTo>
                    <a:close/>
                  </a:path>
                </a:pathLst>
              </a:custGeom>
              <a:solidFill>
                <a:srgbClr val="FF0000">
                  <a:alpha val="40000"/>
                </a:srgb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9" name="Freeform 18"/>
              <p:cNvSpPr/>
              <p:nvPr/>
            </p:nvSpPr>
            <p:spPr>
              <a:xfrm>
                <a:off x="7301132" y="152401"/>
                <a:ext cx="304800" cy="2661138"/>
              </a:xfrm>
              <a:custGeom>
                <a:avLst/>
                <a:gdLst>
                  <a:gd name="connsiteX0" fmla="*/ 168812 w 281354"/>
                  <a:gd name="connsiteY0" fmla="*/ 2110153 h 2110153"/>
                  <a:gd name="connsiteX1" fmla="*/ 0 w 281354"/>
                  <a:gd name="connsiteY1" fmla="*/ 0 h 2110153"/>
                  <a:gd name="connsiteX2" fmla="*/ 281354 w 281354"/>
                  <a:gd name="connsiteY2" fmla="*/ 0 h 2110153"/>
                  <a:gd name="connsiteX3" fmla="*/ 168812 w 281354"/>
                  <a:gd name="connsiteY3" fmla="*/ 2110153 h 2110153"/>
                </a:gdLst>
                <a:ahLst/>
                <a:cxnLst>
                  <a:cxn ang="0">
                    <a:pos x="connsiteX0" y="connsiteY0"/>
                  </a:cxn>
                  <a:cxn ang="0">
                    <a:pos x="connsiteX1" y="connsiteY1"/>
                  </a:cxn>
                  <a:cxn ang="0">
                    <a:pos x="connsiteX2" y="connsiteY2"/>
                  </a:cxn>
                  <a:cxn ang="0">
                    <a:pos x="connsiteX3" y="connsiteY3"/>
                  </a:cxn>
                </a:cxnLst>
                <a:rect l="l" t="t" r="r" b="b"/>
                <a:pathLst>
                  <a:path w="281354" h="2110153">
                    <a:moveTo>
                      <a:pt x="168812" y="2110153"/>
                    </a:moveTo>
                    <a:lnTo>
                      <a:pt x="0" y="0"/>
                    </a:lnTo>
                    <a:lnTo>
                      <a:pt x="281354" y="0"/>
                    </a:lnTo>
                    <a:lnTo>
                      <a:pt x="168812" y="2110153"/>
                    </a:lnTo>
                    <a:close/>
                  </a:path>
                </a:pathLst>
              </a:cu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grpSp>
        <p:sp>
          <p:nvSpPr>
            <p:cNvPr id="23" name="Freeform 22"/>
            <p:cNvSpPr/>
            <p:nvPr/>
          </p:nvSpPr>
          <p:spPr>
            <a:xfrm>
              <a:off x="6780628" y="1079361"/>
              <a:ext cx="998806" cy="464234"/>
            </a:xfrm>
            <a:custGeom>
              <a:avLst/>
              <a:gdLst>
                <a:gd name="connsiteX0" fmla="*/ 98474 w 998806"/>
                <a:gd name="connsiteY0" fmla="*/ 464234 h 464234"/>
                <a:gd name="connsiteX1" fmla="*/ 0 w 998806"/>
                <a:gd name="connsiteY1" fmla="*/ 0 h 464234"/>
                <a:gd name="connsiteX2" fmla="*/ 998806 w 998806"/>
                <a:gd name="connsiteY2" fmla="*/ 0 h 464234"/>
                <a:gd name="connsiteX3" fmla="*/ 914400 w 998806"/>
                <a:gd name="connsiteY3" fmla="*/ 450166 h 464234"/>
                <a:gd name="connsiteX4" fmla="*/ 98474 w 998806"/>
                <a:gd name="connsiteY4" fmla="*/ 464234 h 4642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806" h="464234">
                  <a:moveTo>
                    <a:pt x="98474" y="464234"/>
                  </a:moveTo>
                  <a:lnTo>
                    <a:pt x="0" y="0"/>
                  </a:lnTo>
                  <a:lnTo>
                    <a:pt x="998806" y="0"/>
                  </a:lnTo>
                  <a:lnTo>
                    <a:pt x="914400" y="450166"/>
                  </a:lnTo>
                  <a:lnTo>
                    <a:pt x="98474" y="464234"/>
                  </a:lnTo>
                  <a:close/>
                </a:path>
              </a:pathLst>
            </a:custGeom>
            <a:solidFill>
              <a:srgbClr val="FFFF00">
                <a:alpha val="47000"/>
              </a:srgb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cxnSp>
          <p:nvCxnSpPr>
            <p:cNvPr id="27" name="Curved Connector 26"/>
            <p:cNvCxnSpPr/>
            <p:nvPr/>
          </p:nvCxnSpPr>
          <p:spPr>
            <a:xfrm rot="16200000" flipH="1">
              <a:off x="7277100" y="3037701"/>
              <a:ext cx="762000" cy="685800"/>
            </a:xfrm>
            <a:prstGeom prst="curvedConnector3">
              <a:avLst>
                <a:gd name="adj1" fmla="val 50000"/>
              </a:avLst>
            </a:prstGeom>
            <a:ln>
              <a:tailEnd type="arrow"/>
            </a:ln>
          </p:spPr>
          <p:style>
            <a:lnRef idx="1">
              <a:schemeClr val="accent1"/>
            </a:lnRef>
            <a:fillRef idx="0">
              <a:schemeClr val="accent1"/>
            </a:fillRef>
            <a:effectRef idx="0">
              <a:schemeClr val="accent1"/>
            </a:effectRef>
            <a:fontRef idx="minor">
              <a:schemeClr val="tx1"/>
            </a:fontRef>
          </p:style>
        </p:cxnSp>
        <p:sp>
          <p:nvSpPr>
            <p:cNvPr id="29" name="TextBox 28"/>
            <p:cNvSpPr txBox="1"/>
            <p:nvPr/>
          </p:nvSpPr>
          <p:spPr>
            <a:xfrm>
              <a:off x="7086600" y="3837802"/>
              <a:ext cx="1752600" cy="569043"/>
            </a:xfrm>
            <a:prstGeom prst="rect">
              <a:avLst/>
            </a:prstGeom>
            <a:noFill/>
          </p:spPr>
          <p:txBody>
            <a:bodyPr wrap="square" rtlCol="1">
              <a:spAutoFit/>
            </a:bodyPr>
            <a:lstStyle/>
            <a:p>
              <a:r>
                <a:rPr lang="en-US" sz="1700" dirty="0">
                  <a:latin typeface="Comic Sans MS" pitchFamily="66" charset="0"/>
                </a:rPr>
                <a:t>Viewing Corridor (VC)</a:t>
              </a:r>
              <a:endParaRPr lang="fa-IR" sz="1700" dirty="0">
                <a:latin typeface="Comic Sans MS" pitchFamily="66" charset="0"/>
              </a:endParaRPr>
            </a:p>
          </p:txBody>
        </p:sp>
        <p:cxnSp>
          <p:nvCxnSpPr>
            <p:cNvPr id="31" name="Curved Connector 30"/>
            <p:cNvCxnSpPr/>
            <p:nvPr/>
          </p:nvCxnSpPr>
          <p:spPr>
            <a:xfrm rot="10800000" flipV="1">
              <a:off x="6629400" y="2009001"/>
              <a:ext cx="457200" cy="304800"/>
            </a:xfrm>
            <a:prstGeom prst="curvedConnector3">
              <a:avLst>
                <a:gd name="adj1" fmla="val 50000"/>
              </a:avLst>
            </a:prstGeom>
            <a:ln>
              <a:tailEnd type="arrow"/>
            </a:ln>
          </p:spPr>
          <p:style>
            <a:lnRef idx="1">
              <a:schemeClr val="accent1"/>
            </a:lnRef>
            <a:fillRef idx="0">
              <a:schemeClr val="accent1"/>
            </a:fillRef>
            <a:effectRef idx="0">
              <a:schemeClr val="accent1"/>
            </a:effectRef>
            <a:fontRef idx="minor">
              <a:schemeClr val="tx1"/>
            </a:fontRef>
          </p:style>
        </p:cxnSp>
        <p:sp>
          <p:nvSpPr>
            <p:cNvPr id="32" name="TextBox 31"/>
            <p:cNvSpPr txBox="1"/>
            <p:nvPr/>
          </p:nvSpPr>
          <p:spPr>
            <a:xfrm>
              <a:off x="5024504" y="2195398"/>
              <a:ext cx="1752600" cy="810886"/>
            </a:xfrm>
            <a:prstGeom prst="rect">
              <a:avLst/>
            </a:prstGeom>
            <a:noFill/>
          </p:spPr>
          <p:txBody>
            <a:bodyPr wrap="square" rtlCol="1">
              <a:spAutoFit/>
            </a:bodyPr>
            <a:lstStyle/>
            <a:p>
              <a:pPr algn="ctr"/>
              <a:r>
                <a:rPr lang="en-US" sz="1700" dirty="0">
                  <a:latin typeface="Comic Sans MS" pitchFamily="66" charset="0"/>
                </a:rPr>
                <a:t>Lateral Assessment Area (LAA)</a:t>
              </a:r>
              <a:endParaRPr lang="fa-IR" sz="1700" dirty="0">
                <a:latin typeface="Comic Sans MS" pitchFamily="66" charset="0"/>
              </a:endParaRPr>
            </a:p>
          </p:txBody>
        </p:sp>
        <p:sp>
          <p:nvSpPr>
            <p:cNvPr id="33" name="TextBox 32"/>
            <p:cNvSpPr txBox="1"/>
            <p:nvPr/>
          </p:nvSpPr>
          <p:spPr>
            <a:xfrm>
              <a:off x="6477000" y="144192"/>
              <a:ext cx="1752600" cy="810886"/>
            </a:xfrm>
            <a:prstGeom prst="rect">
              <a:avLst/>
            </a:prstGeom>
            <a:noFill/>
          </p:spPr>
          <p:txBody>
            <a:bodyPr wrap="square" rtlCol="1">
              <a:spAutoFit/>
            </a:bodyPr>
            <a:lstStyle/>
            <a:p>
              <a:pPr algn="ctr"/>
              <a:r>
                <a:rPr lang="en-US" sz="1700" dirty="0">
                  <a:latin typeface="Comic Sans MS" pitchFamily="66" charset="0"/>
                </a:rPr>
                <a:t>Background Assessment Area (BAA)</a:t>
              </a:r>
              <a:endParaRPr lang="fa-IR" sz="1700" dirty="0">
                <a:latin typeface="Comic Sans MS" pitchFamily="66" charset="0"/>
              </a:endParaRPr>
            </a:p>
          </p:txBody>
        </p:sp>
        <p:cxnSp>
          <p:nvCxnSpPr>
            <p:cNvPr id="35" name="Curved Connector 34"/>
            <p:cNvCxnSpPr/>
            <p:nvPr/>
          </p:nvCxnSpPr>
          <p:spPr>
            <a:xfrm rot="5400000" flipH="1" flipV="1">
              <a:off x="7048500" y="952500"/>
              <a:ext cx="533400" cy="152400"/>
            </a:xfrm>
            <a:prstGeom prst="curvedConnector3">
              <a:avLst>
                <a:gd name="adj1" fmla="val 50000"/>
              </a:avLst>
            </a:prstGeom>
            <a:ln>
              <a:tailEnd type="arrow"/>
            </a:ln>
          </p:spPr>
          <p:style>
            <a:lnRef idx="1">
              <a:schemeClr val="accent1"/>
            </a:lnRef>
            <a:fillRef idx="0">
              <a:schemeClr val="accent1"/>
            </a:fillRef>
            <a:effectRef idx="0">
              <a:schemeClr val="accent1"/>
            </a:effectRef>
            <a:fontRef idx="minor">
              <a:schemeClr val="tx1"/>
            </a:fontRef>
          </p:style>
        </p:cxnSp>
      </p:grpSp>
      <p:sp>
        <p:nvSpPr>
          <p:cNvPr id="28" name="TextBox 27"/>
          <p:cNvSpPr txBox="1"/>
          <p:nvPr/>
        </p:nvSpPr>
        <p:spPr>
          <a:xfrm>
            <a:off x="3276601" y="304800"/>
            <a:ext cx="9281160" cy="713716"/>
          </a:xfrm>
          <a:prstGeom prst="rect">
            <a:avLst/>
          </a:prstGeom>
          <a:noFill/>
        </p:spPr>
        <p:txBody>
          <a:bodyPr wrap="square" lIns="127662" tIns="63847" rIns="127662" bIns="63847" rtlCol="1">
            <a:spAutoFit/>
          </a:bodyPr>
          <a:lstStyle/>
          <a:p>
            <a:pPr algn="justLow" rtl="1"/>
            <a:r>
              <a:rPr lang="fa-IR" sz="3800" b="1" dirty="0">
                <a:effectLst>
                  <a:glow rad="101600">
                    <a:schemeClr val="bg1">
                      <a:lumMod val="75000"/>
                      <a:alpha val="40000"/>
                    </a:schemeClr>
                  </a:glow>
                  <a:outerShdw blurRad="50800" dist="38100" dir="5400000" algn="t" rotWithShape="0">
                    <a:prstClr val="black">
                      <a:alpha val="40000"/>
                    </a:prstClr>
                  </a:outerShdw>
                </a:effectLst>
                <a:cs typeface="B Kamran" pitchFamily="2" charset="-78"/>
              </a:rPr>
              <a:t>کریدور بصری</a:t>
            </a:r>
          </a:p>
        </p:txBody>
      </p:sp>
      <p:sp>
        <p:nvSpPr>
          <p:cNvPr id="34" name="TextBox 33"/>
          <p:cNvSpPr txBox="1"/>
          <p:nvPr/>
        </p:nvSpPr>
        <p:spPr>
          <a:xfrm>
            <a:off x="3733800" y="6371961"/>
            <a:ext cx="3276600" cy="2677474"/>
          </a:xfrm>
          <a:prstGeom prst="rect">
            <a:avLst/>
          </a:prstGeom>
          <a:noFill/>
        </p:spPr>
        <p:txBody>
          <a:bodyPr wrap="square" lIns="91260" tIns="45630" rIns="91260" bIns="45630" rtlCol="0">
            <a:spAutoFit/>
          </a:bodyPr>
          <a:lstStyle/>
          <a:p>
            <a:pPr algn="justLow" rtl="1"/>
            <a:r>
              <a:rPr lang="fa-IR" sz="2100" dirty="0">
                <a:cs typeface="B Kamran" pitchFamily="2" charset="-78"/>
              </a:rPr>
              <a:t>اگر بخواهیم منظر خطی یا کریدور بصری</a:t>
            </a:r>
            <a:r>
              <a:rPr lang="en-US" sz="2100" dirty="0">
                <a:cs typeface="B Kamran" pitchFamily="2" charset="-78"/>
              </a:rPr>
              <a:t> </a:t>
            </a:r>
            <a:r>
              <a:rPr lang="fa-IR" sz="2100" dirty="0">
                <a:cs typeface="B Kamran" pitchFamily="2" charset="-78"/>
              </a:rPr>
              <a:t>را پهنه بندی کنیم پیش زمینه، بستر میانی و پس زمینه خواهیم داشت .به منظور ثبت عرصه ها و دامنه های حفاظتی در برنامه های توسعه به عنوان حریم و ضابطه نشانه لازم است پیش زمینه و پس زمینه چشم انداز مشخص شود. در اینجا نشانه کلیدی حرم مطهر می باشد که پس زمینه و دیدهای جانبی و محور دید مشخص شده است.</a:t>
            </a:r>
            <a:endParaRPr lang="en-US" sz="2100" dirty="0">
              <a:cs typeface="B Kamran" pitchFamily="2" charset="-78"/>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Picture 1" descr="C:\DRIVE\information\UNIVERSIRY\tarahi shahri\mahdoode\ravand\back1.jpg"/>
          <p:cNvPicPr>
            <a:picLocks noChangeArrowheads="1"/>
          </p:cNvPicPr>
          <p:nvPr/>
        </p:nvPicPr>
        <p:blipFill>
          <a:blip r:embed="rId3"/>
          <a:srcRect/>
          <a:stretch>
            <a:fillRect/>
          </a:stretch>
        </p:blipFill>
        <p:spPr bwMode="auto">
          <a:xfrm>
            <a:off x="-9133" y="-29306"/>
            <a:ext cx="12801600" cy="9701784"/>
          </a:xfrm>
          <a:prstGeom prst="rect">
            <a:avLst/>
          </a:prstGeom>
          <a:noFill/>
        </p:spPr>
      </p:pic>
      <p:pic>
        <p:nvPicPr>
          <p:cNvPr id="5" name="Picture 1" descr="C:\DRIVE\information\UNIVERSIRY\tarahi shahri\mahdoode\manategh.jpg"/>
          <p:cNvPicPr>
            <a:picLocks noChangeAspect="1" noChangeArrowheads="1"/>
          </p:cNvPicPr>
          <p:nvPr/>
        </p:nvPicPr>
        <p:blipFill>
          <a:blip r:embed="rId4"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5791203" y="685834"/>
            <a:ext cx="7690931" cy="6477001"/>
          </a:xfrm>
          <a:prstGeom prst="rect">
            <a:avLst/>
          </a:prstGeom>
          <a:noFill/>
        </p:spPr>
      </p:pic>
      <p:sp>
        <p:nvSpPr>
          <p:cNvPr id="6" name="Oval 5"/>
          <p:cNvSpPr/>
          <p:nvPr/>
        </p:nvSpPr>
        <p:spPr>
          <a:xfrm>
            <a:off x="9982234" y="4572035"/>
            <a:ext cx="609601" cy="609601"/>
          </a:xfrm>
          <a:prstGeom prst="ellipse">
            <a:avLst/>
          </a:prstGeom>
          <a:noFill/>
          <a:ln w="47625">
            <a:solidFill>
              <a:srgbClr val="FF0066"/>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91182" tIns="45591" rIns="91182" bIns="45591" rtlCol="0" anchor="ctr"/>
          <a:lstStyle/>
          <a:p>
            <a:pPr algn="ctr"/>
            <a:endParaRPr lang="en-US"/>
          </a:p>
        </p:txBody>
      </p:sp>
      <p:sp>
        <p:nvSpPr>
          <p:cNvPr id="8" name="TextBox 7"/>
          <p:cNvSpPr txBox="1"/>
          <p:nvPr/>
        </p:nvSpPr>
        <p:spPr>
          <a:xfrm>
            <a:off x="10058401" y="4648203"/>
            <a:ext cx="685800" cy="415303"/>
          </a:xfrm>
          <a:prstGeom prst="rect">
            <a:avLst/>
          </a:prstGeom>
          <a:noFill/>
        </p:spPr>
        <p:txBody>
          <a:bodyPr wrap="square" lIns="91182" tIns="45591" rIns="91182" bIns="45591" rtlCol="0">
            <a:spAutoFit/>
          </a:bodyPr>
          <a:lstStyle/>
          <a:p>
            <a:r>
              <a:rPr lang="fa-IR" sz="1000" dirty="0">
                <a:cs typeface="2  Bardiya" pitchFamily="2" charset="-78"/>
              </a:rPr>
              <a:t>شهرداری منطقه 8</a:t>
            </a:r>
            <a:endParaRPr lang="en-US" sz="1000" dirty="0">
              <a:cs typeface="2  Bardiya" pitchFamily="2" charset="-78"/>
            </a:endParaRPr>
          </a:p>
        </p:txBody>
      </p:sp>
      <p:sp>
        <p:nvSpPr>
          <p:cNvPr id="9" name="Oval 8"/>
          <p:cNvSpPr/>
          <p:nvPr/>
        </p:nvSpPr>
        <p:spPr>
          <a:xfrm>
            <a:off x="10896633" y="5334034"/>
            <a:ext cx="609601" cy="609601"/>
          </a:xfrm>
          <a:prstGeom prst="ellipse">
            <a:avLst/>
          </a:prstGeom>
          <a:noFill/>
          <a:ln w="47625">
            <a:solidFill>
              <a:srgbClr val="FF0066"/>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91182" tIns="45591" rIns="91182" bIns="45591" rtlCol="0" anchor="ctr"/>
          <a:lstStyle/>
          <a:p>
            <a:pPr algn="ctr"/>
            <a:endParaRPr lang="en-US"/>
          </a:p>
        </p:txBody>
      </p:sp>
      <p:sp>
        <p:nvSpPr>
          <p:cNvPr id="10" name="Oval 9"/>
          <p:cNvSpPr/>
          <p:nvPr/>
        </p:nvSpPr>
        <p:spPr>
          <a:xfrm>
            <a:off x="10744233" y="4267234"/>
            <a:ext cx="609601" cy="609601"/>
          </a:xfrm>
          <a:prstGeom prst="ellipse">
            <a:avLst/>
          </a:prstGeom>
          <a:noFill/>
          <a:ln w="47625">
            <a:solidFill>
              <a:srgbClr val="FF0066"/>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91182" tIns="45591" rIns="91182" bIns="45591" rtlCol="0" anchor="ctr"/>
          <a:lstStyle/>
          <a:p>
            <a:pPr algn="ctr"/>
            <a:endParaRPr lang="en-US"/>
          </a:p>
        </p:txBody>
      </p:sp>
      <p:sp>
        <p:nvSpPr>
          <p:cNvPr id="11" name="TextBox 10"/>
          <p:cNvSpPr txBox="1"/>
          <p:nvPr/>
        </p:nvSpPr>
        <p:spPr>
          <a:xfrm>
            <a:off x="10591801" y="4400493"/>
            <a:ext cx="838200" cy="415303"/>
          </a:xfrm>
          <a:prstGeom prst="rect">
            <a:avLst/>
          </a:prstGeom>
          <a:noFill/>
        </p:spPr>
        <p:txBody>
          <a:bodyPr wrap="square" lIns="91182" tIns="45591" rIns="91182" bIns="45591" rtlCol="0">
            <a:spAutoFit/>
          </a:bodyPr>
          <a:lstStyle/>
          <a:p>
            <a:pPr algn="ctr" rtl="1"/>
            <a:r>
              <a:rPr lang="fa-IR" sz="1000" dirty="0">
                <a:cs typeface="2  Bardiya" pitchFamily="2" charset="-78"/>
              </a:rPr>
              <a:t>شهرداری منطقه ثامن</a:t>
            </a:r>
          </a:p>
        </p:txBody>
      </p:sp>
      <p:sp>
        <p:nvSpPr>
          <p:cNvPr id="12" name="TextBox 11"/>
          <p:cNvSpPr txBox="1"/>
          <p:nvPr/>
        </p:nvSpPr>
        <p:spPr>
          <a:xfrm>
            <a:off x="10972800" y="5467293"/>
            <a:ext cx="685800" cy="415303"/>
          </a:xfrm>
          <a:prstGeom prst="rect">
            <a:avLst/>
          </a:prstGeom>
          <a:noFill/>
        </p:spPr>
        <p:txBody>
          <a:bodyPr wrap="square" lIns="91182" tIns="45591" rIns="91182" bIns="45591" rtlCol="0">
            <a:spAutoFit/>
          </a:bodyPr>
          <a:lstStyle/>
          <a:p>
            <a:r>
              <a:rPr lang="fa-IR" sz="1000" dirty="0">
                <a:cs typeface="2  Bardiya" pitchFamily="2" charset="-78"/>
              </a:rPr>
              <a:t>شهرداری منطقه 7</a:t>
            </a:r>
            <a:endParaRPr lang="en-US" sz="1000" dirty="0">
              <a:cs typeface="2  Bardiya" pitchFamily="2" charset="-78"/>
            </a:endParaRPr>
          </a:p>
        </p:txBody>
      </p:sp>
      <p:sp>
        <p:nvSpPr>
          <p:cNvPr id="21" name="TextBox 20"/>
          <p:cNvSpPr txBox="1"/>
          <p:nvPr/>
        </p:nvSpPr>
        <p:spPr>
          <a:xfrm>
            <a:off x="3276601" y="304800"/>
            <a:ext cx="9281160" cy="713716"/>
          </a:xfrm>
          <a:prstGeom prst="rect">
            <a:avLst/>
          </a:prstGeom>
          <a:noFill/>
        </p:spPr>
        <p:txBody>
          <a:bodyPr wrap="square" lIns="127662" tIns="63847" rIns="127662" bIns="63847" rtlCol="1">
            <a:spAutoFit/>
          </a:bodyPr>
          <a:lstStyle/>
          <a:p>
            <a:pPr algn="justLow" rtl="1"/>
            <a:r>
              <a:rPr lang="fa-IR" sz="3800" b="1" dirty="0">
                <a:effectLst>
                  <a:glow rad="101600">
                    <a:schemeClr val="bg1">
                      <a:lumMod val="75000"/>
                      <a:alpha val="40000"/>
                    </a:schemeClr>
                  </a:glow>
                  <a:outerShdw blurRad="50800" dist="38100" dir="5400000" algn="t" rotWithShape="0">
                    <a:prstClr val="black">
                      <a:alpha val="40000"/>
                    </a:prstClr>
                  </a:outerShdw>
                </a:effectLst>
                <a:cs typeface="B Kamran" pitchFamily="2" charset="-78"/>
              </a:rPr>
              <a:t>معرفی محدوده مورد بررسی</a:t>
            </a:r>
          </a:p>
        </p:txBody>
      </p:sp>
      <p:pic>
        <p:nvPicPr>
          <p:cNvPr id="22" name="Picture 1" descr="C:\Users\MONA\Desktop\86.jp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rot="10800000">
            <a:off x="4114801" y="4953001"/>
            <a:ext cx="5181600" cy="4159772"/>
          </a:xfrm>
          <a:prstGeom prst="rect">
            <a:avLst/>
          </a:prstGeom>
          <a:ln>
            <a:noFill/>
          </a:ln>
          <a:effectLst>
            <a:outerShdw blurRad="292100" dist="139700" dir="2700000" algn="tl" rotWithShape="0">
              <a:srgbClr val="333333">
                <a:alpha val="65000"/>
              </a:srgbClr>
            </a:outerShdw>
          </a:effectLst>
        </p:spPr>
      </p:pic>
      <p:pic>
        <p:nvPicPr>
          <p:cNvPr id="153606" name="Picture 6" descr="C:\DRIVE\information\UNIVERSIRY\tarahi shahri\mahdoode\khyabane emam reza.jpg"/>
          <p:cNvPicPr>
            <a:picLocks noChangeAspect="1" noChangeArrowheads="1"/>
          </p:cNvPicPr>
          <p:nvPr/>
        </p:nvPicPr>
        <p:blipFill>
          <a:blip r:embed="rId6"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rot="16200000">
            <a:off x="10406215" y="4509567"/>
            <a:ext cx="770071" cy="914400"/>
          </a:xfrm>
          <a:prstGeom prst="rect">
            <a:avLst/>
          </a:prstGeom>
          <a:noFill/>
        </p:spPr>
      </p:pic>
      <p:sp>
        <p:nvSpPr>
          <p:cNvPr id="24" name="TextBox 23"/>
          <p:cNvSpPr txBox="1"/>
          <p:nvPr/>
        </p:nvSpPr>
        <p:spPr>
          <a:xfrm rot="2935997">
            <a:off x="5812151" y="7329909"/>
            <a:ext cx="2590799" cy="322905"/>
          </a:xfrm>
          <a:prstGeom prst="rect">
            <a:avLst/>
          </a:prstGeom>
          <a:noFill/>
        </p:spPr>
        <p:txBody>
          <a:bodyPr wrap="square" lIns="91182" tIns="45591" rIns="91182" bIns="45591" rtlCol="0">
            <a:spAutoFit/>
          </a:bodyPr>
          <a:lstStyle/>
          <a:p>
            <a:r>
              <a:rPr lang="fa-IR" sz="1500" b="1" dirty="0">
                <a:solidFill>
                  <a:srgbClr val="666699"/>
                </a:solidFill>
                <a:effectLst>
                  <a:outerShdw blurRad="38100" dist="38100" dir="2700000" algn="tl">
                    <a:srgbClr val="000000">
                      <a:alpha val="43137"/>
                    </a:srgbClr>
                  </a:outerShdw>
                </a:effectLst>
                <a:cs typeface="2  Bardiya" pitchFamily="2" charset="-78"/>
              </a:rPr>
              <a:t>حرم مطهر رضوی</a:t>
            </a:r>
            <a:endParaRPr lang="en-US" sz="1500" b="1" dirty="0">
              <a:solidFill>
                <a:srgbClr val="666699"/>
              </a:solidFill>
              <a:effectLst>
                <a:outerShdw blurRad="38100" dist="38100" dir="2700000" algn="tl">
                  <a:srgbClr val="000000">
                    <a:alpha val="43137"/>
                  </a:srgbClr>
                </a:outerShdw>
              </a:effectLst>
              <a:cs typeface="2  Bardiya" pitchFamily="2" charset="-78"/>
            </a:endParaRPr>
          </a:p>
        </p:txBody>
      </p:sp>
      <p:sp>
        <p:nvSpPr>
          <p:cNvPr id="25" name="TextBox 24"/>
          <p:cNvSpPr txBox="1"/>
          <p:nvPr/>
        </p:nvSpPr>
        <p:spPr>
          <a:xfrm rot="2935997">
            <a:off x="5178185" y="8906061"/>
            <a:ext cx="493912" cy="338294"/>
          </a:xfrm>
          <a:prstGeom prst="rect">
            <a:avLst/>
          </a:prstGeom>
          <a:noFill/>
        </p:spPr>
        <p:txBody>
          <a:bodyPr wrap="square" lIns="91182" tIns="45591" rIns="91182" bIns="45591" rtlCol="0">
            <a:spAutoFit/>
          </a:bodyPr>
          <a:lstStyle/>
          <a:p>
            <a:r>
              <a:rPr lang="fa-IR" sz="800" b="1" dirty="0">
                <a:solidFill>
                  <a:srgbClr val="666699"/>
                </a:solidFill>
                <a:effectLst>
                  <a:outerShdw blurRad="38100" dist="38100" dir="2700000" algn="tl">
                    <a:srgbClr val="000000">
                      <a:alpha val="43137"/>
                    </a:srgbClr>
                  </a:outerShdw>
                </a:effectLst>
                <a:cs typeface="2  Bardiya" pitchFamily="2" charset="-78"/>
              </a:rPr>
              <a:t>میدان برق</a:t>
            </a:r>
            <a:endParaRPr lang="en-US" sz="800" b="1" dirty="0">
              <a:solidFill>
                <a:srgbClr val="666699"/>
              </a:solidFill>
              <a:effectLst>
                <a:outerShdw blurRad="38100" dist="38100" dir="2700000" algn="tl">
                  <a:srgbClr val="000000">
                    <a:alpha val="43137"/>
                  </a:srgbClr>
                </a:outerShdw>
              </a:effectLst>
              <a:cs typeface="2  Bardiya" pitchFamily="2" charset="-78"/>
            </a:endParaRPr>
          </a:p>
        </p:txBody>
      </p:sp>
      <p:sp>
        <p:nvSpPr>
          <p:cNvPr id="26" name="TextBox 25"/>
          <p:cNvSpPr txBox="1"/>
          <p:nvPr/>
        </p:nvSpPr>
        <p:spPr>
          <a:xfrm>
            <a:off x="9982201" y="1600235"/>
            <a:ext cx="2514600" cy="738403"/>
          </a:xfrm>
          <a:prstGeom prst="rect">
            <a:avLst/>
          </a:prstGeom>
          <a:noFill/>
        </p:spPr>
        <p:txBody>
          <a:bodyPr wrap="square" lIns="91182" tIns="45591" rIns="91182" bIns="45591" rtlCol="0">
            <a:spAutoFit/>
          </a:bodyPr>
          <a:lstStyle/>
          <a:p>
            <a:pPr algn="r" rtl="1"/>
            <a:r>
              <a:rPr lang="fa-IR" sz="2100" dirty="0">
                <a:cs typeface="B Kamran" pitchFamily="2" charset="-78"/>
              </a:rPr>
              <a:t>محدوده مورد مطالعه در مناطق 7 و 8 واقع شده است.</a:t>
            </a:r>
            <a:endParaRPr lang="en-US" sz="2100" dirty="0">
              <a:cs typeface="B Kamran" pitchFamily="2" charset="-78"/>
            </a:endParaRPr>
          </a:p>
        </p:txBody>
      </p:sp>
      <p:sp>
        <p:nvSpPr>
          <p:cNvPr id="27" name="Oval 26"/>
          <p:cNvSpPr/>
          <p:nvPr/>
        </p:nvSpPr>
        <p:spPr>
          <a:xfrm rot="7345248">
            <a:off x="4978483" y="8313636"/>
            <a:ext cx="1219200" cy="609601"/>
          </a:xfrm>
          <a:prstGeom prst="ellipse">
            <a:avLst/>
          </a:prstGeom>
          <a:noFill/>
          <a:ln w="47625">
            <a:solidFill>
              <a:srgbClr val="FF0066"/>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91182" tIns="45591" rIns="91182" bIns="45591" rtlCol="0" anchor="ctr"/>
          <a:lstStyle/>
          <a:p>
            <a:pPr algn="ctr"/>
            <a:endParaRPr lang="en-US"/>
          </a:p>
        </p:txBody>
      </p:sp>
      <p:sp>
        <p:nvSpPr>
          <p:cNvPr id="28" name="TextBox 27"/>
          <p:cNvSpPr txBox="1"/>
          <p:nvPr/>
        </p:nvSpPr>
        <p:spPr>
          <a:xfrm>
            <a:off x="10287034" y="7467604"/>
            <a:ext cx="2057399" cy="738403"/>
          </a:xfrm>
          <a:prstGeom prst="rect">
            <a:avLst/>
          </a:prstGeom>
          <a:noFill/>
        </p:spPr>
        <p:txBody>
          <a:bodyPr wrap="square" lIns="91182" tIns="45591" rIns="91182" bIns="45591" rtlCol="0">
            <a:spAutoFit/>
          </a:bodyPr>
          <a:lstStyle/>
          <a:p>
            <a:pPr algn="r" rtl="1"/>
            <a:r>
              <a:rPr lang="fa-IR" sz="2100" dirty="0">
                <a:cs typeface="B Kamran" pitchFamily="2" charset="-78"/>
              </a:rPr>
              <a:t>مناطق 7و 8 در مشهد و نسبت به منطقه ثامن</a:t>
            </a:r>
            <a:endParaRPr lang="en-US" sz="2100" dirty="0">
              <a:cs typeface="B Kamran" pitchFamily="2" charset="-78"/>
            </a:endParaRPr>
          </a:p>
        </p:txBody>
      </p:sp>
      <p:pic>
        <p:nvPicPr>
          <p:cNvPr id="153607" name="Picture 7"/>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rot="5400000">
            <a:off x="11277601" y="7059614"/>
            <a:ext cx="381000" cy="434975"/>
          </a:xfrm>
          <a:prstGeom prst="rect">
            <a:avLst/>
          </a:prstGeom>
          <a:noFill/>
          <a:ln w="9525">
            <a:noFill/>
            <a:miter lim="800000"/>
            <a:headEnd/>
            <a:tailEnd/>
          </a:ln>
          <a:effectLst/>
        </p:spPr>
      </p:pic>
      <p:sp>
        <p:nvSpPr>
          <p:cNvPr id="30" name="TextBox 29"/>
          <p:cNvSpPr txBox="1"/>
          <p:nvPr/>
        </p:nvSpPr>
        <p:spPr>
          <a:xfrm>
            <a:off x="4316417" y="9139567"/>
            <a:ext cx="4648200" cy="415238"/>
          </a:xfrm>
          <a:prstGeom prst="rect">
            <a:avLst/>
          </a:prstGeom>
          <a:noFill/>
        </p:spPr>
        <p:txBody>
          <a:bodyPr wrap="square" lIns="91182" tIns="45591" rIns="91182" bIns="45591" rtlCol="0">
            <a:spAutoFit/>
          </a:bodyPr>
          <a:lstStyle/>
          <a:p>
            <a:pPr algn="r" rtl="1"/>
            <a:r>
              <a:rPr lang="fa-IR" sz="2100" dirty="0">
                <a:cs typeface="B Kamran" pitchFamily="2" charset="-78"/>
              </a:rPr>
              <a:t>موقعیت محدوده نسبت به حرم</a:t>
            </a:r>
            <a:endParaRPr lang="en-US" sz="2100" dirty="0">
              <a:cs typeface="B Kamran" pitchFamily="2" charset="-78"/>
            </a:endParaRPr>
          </a:p>
        </p:txBody>
      </p:sp>
      <p:pic>
        <p:nvPicPr>
          <p:cNvPr id="31" name="Picture 7"/>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rot="10800000">
            <a:off x="8991600" y="9117015"/>
            <a:ext cx="381000" cy="434974"/>
          </a:xfrm>
          <a:prstGeom prst="rect">
            <a:avLst/>
          </a:prstGeom>
          <a:noFill/>
          <a:ln w="9525">
            <a:noFill/>
            <a:miter lim="800000"/>
            <a:headEnd/>
            <a:tailEnd/>
          </a:ln>
          <a:effectLst/>
        </p:spPr>
      </p:pic>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3" name="Picture 5" descr="C:\Ati's Univ Projz\6th Term\Tarahi Shahri Dr Abbas\MainProj\Emam reza St\Pix\Pan Test copy.jp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3751579" y="533400"/>
            <a:ext cx="8516624" cy="1280160"/>
          </a:xfrm>
          <a:prstGeom prst="rect">
            <a:avLst/>
          </a:prstGeom>
          <a:noFill/>
        </p:spPr>
      </p:pic>
      <p:pic>
        <p:nvPicPr>
          <p:cNvPr id="1026" name="Picture 2" descr="C:\Ati's Univ Projz\6th Term\Tarahi Shahri Dr Abbas\MainProj\Emam reza St\Corridor.jp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6369028" y="1833256"/>
            <a:ext cx="5848293" cy="5744066"/>
          </a:xfrm>
          <a:prstGeom prst="rect">
            <a:avLst/>
          </a:prstGeom>
          <a:noFill/>
        </p:spPr>
      </p:pic>
      <p:pic>
        <p:nvPicPr>
          <p:cNvPr id="2050" name="Picture 2" descr="C:\Ati's Univ Projz\6th Term\Tarahi Shahri Dr Abbas\MainProj\Emam reza St\Pix\Edited Pix\PICT0232.jp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3733801" y="5552642"/>
            <a:ext cx="2222777" cy="1909603"/>
          </a:xfrm>
          <a:prstGeom prst="rect">
            <a:avLst/>
          </a:prstGeom>
          <a:noFill/>
        </p:spPr>
      </p:pic>
      <p:pic>
        <p:nvPicPr>
          <p:cNvPr id="2051" name="Picture 3" descr="C:\Ati's Univ Projz\6th Term\Tarahi Shahri Dr Abbas\MainProj\Entekhab shode\kor.jpg"/>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3733801" y="3632402"/>
            <a:ext cx="2222777" cy="1778221"/>
          </a:xfrm>
          <a:prstGeom prst="rect">
            <a:avLst/>
          </a:prstGeom>
          <a:noFill/>
        </p:spPr>
      </p:pic>
      <p:pic>
        <p:nvPicPr>
          <p:cNvPr id="2052" name="Picture 4" descr="C:\Ati's Univ Projz\6th Term\Tarahi Shahri Dr Abbas\MainProj\Entekhab shode\kori.JPG"/>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3733800" y="1845507"/>
            <a:ext cx="2240280" cy="1680210"/>
          </a:xfrm>
          <a:prstGeom prst="rect">
            <a:avLst/>
          </a:prstGeom>
          <a:noFill/>
        </p:spPr>
      </p:pic>
      <p:grpSp>
        <p:nvGrpSpPr>
          <p:cNvPr id="3" name="Group 8"/>
          <p:cNvGrpSpPr/>
          <p:nvPr/>
        </p:nvGrpSpPr>
        <p:grpSpPr>
          <a:xfrm>
            <a:off x="9906000" y="3646813"/>
            <a:ext cx="533400" cy="615552"/>
            <a:chOff x="7188259" y="2590800"/>
            <a:chExt cx="381000" cy="439681"/>
          </a:xfrm>
          <a:effectLst>
            <a:outerShdw blurRad="50800" dist="38100" dir="2700000" algn="tl" rotWithShape="0">
              <a:prstClr val="black">
                <a:alpha val="40000"/>
              </a:prstClr>
            </a:outerShdw>
          </a:effectLst>
        </p:grpSpPr>
        <p:sp>
          <p:nvSpPr>
            <p:cNvPr id="7" name="TextBox 6"/>
            <p:cNvSpPr txBox="1"/>
            <p:nvPr/>
          </p:nvSpPr>
          <p:spPr>
            <a:xfrm>
              <a:off x="7188259" y="2590800"/>
              <a:ext cx="381000" cy="439681"/>
            </a:xfrm>
            <a:prstGeom prst="rect">
              <a:avLst/>
            </a:prstGeom>
            <a:noFill/>
            <a:ln>
              <a:noFill/>
            </a:ln>
          </p:spPr>
          <p:txBody>
            <a:bodyPr wrap="square" rtlCol="1">
              <a:spAutoFit/>
            </a:bodyPr>
            <a:lstStyle/>
            <a:p>
              <a:r>
                <a:rPr lang="fa-IR" sz="3400" dirty="0">
                  <a:solidFill>
                    <a:schemeClr val="tx2">
                      <a:lumMod val="50000"/>
                    </a:schemeClr>
                  </a:solidFill>
                </a:rPr>
                <a:t>2</a:t>
              </a:r>
            </a:p>
          </p:txBody>
        </p:sp>
        <p:sp>
          <p:nvSpPr>
            <p:cNvPr id="8" name="Oval 7"/>
            <p:cNvSpPr/>
            <p:nvPr/>
          </p:nvSpPr>
          <p:spPr>
            <a:xfrm>
              <a:off x="7190096" y="2653352"/>
              <a:ext cx="304800" cy="3048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grpSp>
      <p:grpSp>
        <p:nvGrpSpPr>
          <p:cNvPr id="4" name="Group 9"/>
          <p:cNvGrpSpPr/>
          <p:nvPr/>
        </p:nvGrpSpPr>
        <p:grpSpPr>
          <a:xfrm>
            <a:off x="10480186" y="2949408"/>
            <a:ext cx="568810" cy="615552"/>
            <a:chOff x="7190096" y="2590800"/>
            <a:chExt cx="406293" cy="439681"/>
          </a:xfrm>
          <a:effectLst>
            <a:outerShdw blurRad="50800" dist="38100" dir="2700000" algn="tl" rotWithShape="0">
              <a:prstClr val="black">
                <a:alpha val="40000"/>
              </a:prstClr>
            </a:outerShdw>
          </a:effectLst>
        </p:grpSpPr>
        <p:sp>
          <p:nvSpPr>
            <p:cNvPr id="11" name="TextBox 10"/>
            <p:cNvSpPr txBox="1"/>
            <p:nvPr/>
          </p:nvSpPr>
          <p:spPr>
            <a:xfrm>
              <a:off x="7215389" y="2590800"/>
              <a:ext cx="381000" cy="439681"/>
            </a:xfrm>
            <a:prstGeom prst="rect">
              <a:avLst/>
            </a:prstGeom>
            <a:noFill/>
            <a:ln>
              <a:noFill/>
            </a:ln>
          </p:spPr>
          <p:txBody>
            <a:bodyPr wrap="square" rtlCol="1">
              <a:spAutoFit/>
            </a:bodyPr>
            <a:lstStyle/>
            <a:p>
              <a:r>
                <a:rPr lang="fa-IR" sz="3400" dirty="0">
                  <a:solidFill>
                    <a:schemeClr val="tx2">
                      <a:lumMod val="50000"/>
                    </a:schemeClr>
                  </a:solidFill>
                </a:rPr>
                <a:t>1</a:t>
              </a:r>
            </a:p>
          </p:txBody>
        </p:sp>
        <p:sp>
          <p:nvSpPr>
            <p:cNvPr id="12" name="Oval 11"/>
            <p:cNvSpPr/>
            <p:nvPr/>
          </p:nvSpPr>
          <p:spPr>
            <a:xfrm>
              <a:off x="7190096" y="2653352"/>
              <a:ext cx="304800" cy="3048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grpSp>
      <p:grpSp>
        <p:nvGrpSpPr>
          <p:cNvPr id="5" name="Group 12"/>
          <p:cNvGrpSpPr/>
          <p:nvPr/>
        </p:nvGrpSpPr>
        <p:grpSpPr>
          <a:xfrm>
            <a:off x="8735090" y="5567053"/>
            <a:ext cx="561306" cy="615552"/>
            <a:chOff x="7190096" y="2590800"/>
            <a:chExt cx="400933" cy="439681"/>
          </a:xfrm>
          <a:effectLst>
            <a:outerShdw blurRad="50800" dist="38100" dir="2700000" algn="tl" rotWithShape="0">
              <a:prstClr val="black">
                <a:alpha val="40000"/>
              </a:prstClr>
            </a:outerShdw>
          </a:effectLst>
        </p:grpSpPr>
        <p:sp>
          <p:nvSpPr>
            <p:cNvPr id="14" name="TextBox 13"/>
            <p:cNvSpPr txBox="1"/>
            <p:nvPr/>
          </p:nvSpPr>
          <p:spPr>
            <a:xfrm>
              <a:off x="7210029" y="2590800"/>
              <a:ext cx="381000" cy="439681"/>
            </a:xfrm>
            <a:prstGeom prst="rect">
              <a:avLst/>
            </a:prstGeom>
            <a:noFill/>
            <a:ln>
              <a:noFill/>
            </a:ln>
          </p:spPr>
          <p:txBody>
            <a:bodyPr wrap="square" rtlCol="1">
              <a:spAutoFit/>
            </a:bodyPr>
            <a:lstStyle/>
            <a:p>
              <a:r>
                <a:rPr lang="fa-IR" sz="3400" dirty="0">
                  <a:solidFill>
                    <a:schemeClr val="tx2">
                      <a:lumMod val="50000"/>
                    </a:schemeClr>
                  </a:solidFill>
                </a:rPr>
                <a:t>3</a:t>
              </a:r>
            </a:p>
          </p:txBody>
        </p:sp>
        <p:sp>
          <p:nvSpPr>
            <p:cNvPr id="15" name="Oval 14"/>
            <p:cNvSpPr/>
            <p:nvPr/>
          </p:nvSpPr>
          <p:spPr>
            <a:xfrm>
              <a:off x="7190096" y="2653352"/>
              <a:ext cx="304800" cy="3048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grpSp>
      <p:grpSp>
        <p:nvGrpSpPr>
          <p:cNvPr id="6" name="Group 15"/>
          <p:cNvGrpSpPr/>
          <p:nvPr/>
        </p:nvGrpSpPr>
        <p:grpSpPr>
          <a:xfrm>
            <a:off x="3840481" y="5572377"/>
            <a:ext cx="444556" cy="615553"/>
            <a:chOff x="7162800" y="2590800"/>
            <a:chExt cx="381000" cy="527546"/>
          </a:xfrm>
          <a:effectLst>
            <a:outerShdw blurRad="50800" dist="38100" dir="2700000" algn="tl" rotWithShape="0">
              <a:prstClr val="black">
                <a:alpha val="40000"/>
              </a:prstClr>
            </a:outerShdw>
          </a:effectLst>
        </p:grpSpPr>
        <p:sp>
          <p:nvSpPr>
            <p:cNvPr id="17" name="TextBox 16"/>
            <p:cNvSpPr txBox="1"/>
            <p:nvPr/>
          </p:nvSpPr>
          <p:spPr>
            <a:xfrm>
              <a:off x="7162800" y="2590800"/>
              <a:ext cx="381000" cy="527546"/>
            </a:xfrm>
            <a:prstGeom prst="rect">
              <a:avLst/>
            </a:prstGeom>
            <a:noFill/>
            <a:ln>
              <a:noFill/>
            </a:ln>
          </p:spPr>
          <p:txBody>
            <a:bodyPr wrap="square" rtlCol="1">
              <a:spAutoFit/>
            </a:bodyPr>
            <a:lstStyle/>
            <a:p>
              <a:r>
                <a:rPr lang="fa-IR" sz="3400" dirty="0">
                  <a:solidFill>
                    <a:schemeClr val="tx2">
                      <a:lumMod val="50000"/>
                    </a:schemeClr>
                  </a:solidFill>
                </a:rPr>
                <a:t>2</a:t>
              </a:r>
            </a:p>
          </p:txBody>
        </p:sp>
        <p:sp>
          <p:nvSpPr>
            <p:cNvPr id="18" name="Oval 17"/>
            <p:cNvSpPr/>
            <p:nvPr/>
          </p:nvSpPr>
          <p:spPr>
            <a:xfrm>
              <a:off x="7190096" y="2653352"/>
              <a:ext cx="304800" cy="3048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grpSp>
      <p:grpSp>
        <p:nvGrpSpPr>
          <p:cNvPr id="9" name="Group 18"/>
          <p:cNvGrpSpPr/>
          <p:nvPr/>
        </p:nvGrpSpPr>
        <p:grpSpPr>
          <a:xfrm>
            <a:off x="3802950" y="3671834"/>
            <a:ext cx="444556" cy="615553"/>
            <a:chOff x="7162800" y="2590800"/>
            <a:chExt cx="381000" cy="527546"/>
          </a:xfrm>
          <a:effectLst>
            <a:outerShdw blurRad="50800" dist="38100" dir="2700000" algn="tl" rotWithShape="0">
              <a:prstClr val="black">
                <a:alpha val="40000"/>
              </a:prstClr>
            </a:outerShdw>
          </a:effectLst>
        </p:grpSpPr>
        <p:sp>
          <p:nvSpPr>
            <p:cNvPr id="20" name="TextBox 19"/>
            <p:cNvSpPr txBox="1"/>
            <p:nvPr/>
          </p:nvSpPr>
          <p:spPr>
            <a:xfrm>
              <a:off x="7162800" y="2590800"/>
              <a:ext cx="381000" cy="527546"/>
            </a:xfrm>
            <a:prstGeom prst="rect">
              <a:avLst/>
            </a:prstGeom>
            <a:noFill/>
            <a:ln>
              <a:noFill/>
            </a:ln>
          </p:spPr>
          <p:txBody>
            <a:bodyPr wrap="square" rtlCol="1">
              <a:spAutoFit/>
            </a:bodyPr>
            <a:lstStyle/>
            <a:p>
              <a:r>
                <a:rPr lang="fa-IR" sz="3400" dirty="0">
                  <a:solidFill>
                    <a:schemeClr val="tx2">
                      <a:lumMod val="50000"/>
                    </a:schemeClr>
                  </a:solidFill>
                </a:rPr>
                <a:t>3</a:t>
              </a:r>
            </a:p>
          </p:txBody>
        </p:sp>
        <p:sp>
          <p:nvSpPr>
            <p:cNvPr id="21" name="Oval 20"/>
            <p:cNvSpPr/>
            <p:nvPr/>
          </p:nvSpPr>
          <p:spPr>
            <a:xfrm>
              <a:off x="7190096" y="2653352"/>
              <a:ext cx="304800" cy="3048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grpSp>
      <p:grpSp>
        <p:nvGrpSpPr>
          <p:cNvPr id="10" name="Group 21"/>
          <p:cNvGrpSpPr/>
          <p:nvPr/>
        </p:nvGrpSpPr>
        <p:grpSpPr>
          <a:xfrm>
            <a:off x="3783159" y="1813607"/>
            <a:ext cx="444556" cy="615553"/>
            <a:chOff x="7162800" y="2590800"/>
            <a:chExt cx="381000" cy="527546"/>
          </a:xfrm>
          <a:effectLst>
            <a:outerShdw blurRad="50800" dist="38100" dir="2700000" algn="tl" rotWithShape="0">
              <a:prstClr val="black">
                <a:alpha val="40000"/>
              </a:prstClr>
            </a:outerShdw>
          </a:effectLst>
        </p:grpSpPr>
        <p:sp>
          <p:nvSpPr>
            <p:cNvPr id="23" name="TextBox 22"/>
            <p:cNvSpPr txBox="1"/>
            <p:nvPr/>
          </p:nvSpPr>
          <p:spPr>
            <a:xfrm>
              <a:off x="7162800" y="2590800"/>
              <a:ext cx="381000" cy="527546"/>
            </a:xfrm>
            <a:prstGeom prst="rect">
              <a:avLst/>
            </a:prstGeom>
            <a:noFill/>
            <a:ln>
              <a:noFill/>
            </a:ln>
          </p:spPr>
          <p:txBody>
            <a:bodyPr wrap="square" rtlCol="1">
              <a:spAutoFit/>
            </a:bodyPr>
            <a:lstStyle/>
            <a:p>
              <a:r>
                <a:rPr lang="fa-IR" sz="3400" dirty="0">
                  <a:solidFill>
                    <a:schemeClr val="tx2">
                      <a:lumMod val="50000"/>
                    </a:schemeClr>
                  </a:solidFill>
                </a:rPr>
                <a:t>1</a:t>
              </a:r>
            </a:p>
          </p:txBody>
        </p:sp>
        <p:sp>
          <p:nvSpPr>
            <p:cNvPr id="24" name="Oval 23"/>
            <p:cNvSpPr/>
            <p:nvPr/>
          </p:nvSpPr>
          <p:spPr>
            <a:xfrm>
              <a:off x="7190096" y="2653352"/>
              <a:ext cx="304800" cy="3048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grpSp>
      <p:pic>
        <p:nvPicPr>
          <p:cNvPr id="2" name="Picture 2" descr="C:\Ati's Univ Projz\6th Term\Tarahi Shahri Dr Abbas\MainProj\Emam reza St\Pix\Panaroma Meydan.jpg"/>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a:off x="3520475" y="7680960"/>
            <a:ext cx="8936501" cy="1386840"/>
          </a:xfrm>
          <a:prstGeom prst="rect">
            <a:avLst/>
          </a:prstGeom>
          <a:noFill/>
        </p:spPr>
      </p:pic>
      <p:sp>
        <p:nvSpPr>
          <p:cNvPr id="27" name="TextBox 26"/>
          <p:cNvSpPr txBox="1"/>
          <p:nvPr/>
        </p:nvSpPr>
        <p:spPr>
          <a:xfrm rot="18324350">
            <a:off x="8715855" y="4131766"/>
            <a:ext cx="2362200" cy="399849"/>
          </a:xfrm>
          <a:prstGeom prst="rect">
            <a:avLst/>
          </a:prstGeom>
          <a:noFill/>
        </p:spPr>
        <p:txBody>
          <a:bodyPr wrap="square" lIns="91182" tIns="45591" rIns="91182" bIns="45591" rtlCol="0">
            <a:spAutoFit/>
          </a:bodyPr>
          <a:lstStyle/>
          <a:p>
            <a:r>
              <a:rPr lang="fa-IR" sz="2000" dirty="0">
                <a:cs typeface="2  Tabassom" pitchFamily="2" charset="-78"/>
              </a:rPr>
              <a:t>بلوار امام رضا</a:t>
            </a:r>
            <a:endParaRPr lang="en-US" sz="2000" dirty="0">
              <a:cs typeface="2  Tabassom" pitchFamily="2" charset="-78"/>
            </a:endParaRPr>
          </a:p>
        </p:txBody>
      </p:sp>
      <p:sp>
        <p:nvSpPr>
          <p:cNvPr id="28" name="TextBox 27"/>
          <p:cNvSpPr txBox="1"/>
          <p:nvPr/>
        </p:nvSpPr>
        <p:spPr>
          <a:xfrm rot="1991029">
            <a:off x="7758713" y="6937737"/>
            <a:ext cx="674652" cy="707626"/>
          </a:xfrm>
          <a:prstGeom prst="rect">
            <a:avLst/>
          </a:prstGeom>
          <a:noFill/>
        </p:spPr>
        <p:txBody>
          <a:bodyPr wrap="square" lIns="91182" tIns="45591" rIns="91182" bIns="45591" rtlCol="0">
            <a:spAutoFit/>
          </a:bodyPr>
          <a:lstStyle/>
          <a:p>
            <a:r>
              <a:rPr lang="fa-IR" sz="2000" dirty="0">
                <a:cs typeface="2  Tabassom" pitchFamily="2" charset="-78"/>
              </a:rPr>
              <a:t>میدان برق</a:t>
            </a:r>
            <a:endParaRPr lang="en-US" sz="2000" dirty="0">
              <a:cs typeface="2  Tabassom" pitchFamily="2" charset="-78"/>
            </a:endParaRPr>
          </a:p>
        </p:txBody>
      </p:sp>
      <p:sp>
        <p:nvSpPr>
          <p:cNvPr id="29" name="TextBox 28"/>
          <p:cNvSpPr txBox="1"/>
          <p:nvPr/>
        </p:nvSpPr>
        <p:spPr>
          <a:xfrm rot="1991029">
            <a:off x="10654241" y="1727129"/>
            <a:ext cx="674652" cy="707626"/>
          </a:xfrm>
          <a:prstGeom prst="rect">
            <a:avLst/>
          </a:prstGeom>
          <a:noFill/>
        </p:spPr>
        <p:txBody>
          <a:bodyPr wrap="square" lIns="91182" tIns="45591" rIns="91182" bIns="45591" rtlCol="0">
            <a:spAutoFit/>
          </a:bodyPr>
          <a:lstStyle/>
          <a:p>
            <a:r>
              <a:rPr lang="fa-IR" sz="2000" dirty="0">
                <a:cs typeface="2  Tabassom" pitchFamily="2" charset="-78"/>
              </a:rPr>
              <a:t>دانش</a:t>
            </a:r>
          </a:p>
          <a:p>
            <a:endParaRPr lang="en-US" sz="2000" dirty="0">
              <a:cs typeface="2  Tabassom" pitchFamily="2" charset="-78"/>
            </a:endParaRPr>
          </a:p>
        </p:txBody>
      </p:sp>
      <p:sp>
        <p:nvSpPr>
          <p:cNvPr id="31" name="TextBox 30"/>
          <p:cNvSpPr txBox="1"/>
          <p:nvPr/>
        </p:nvSpPr>
        <p:spPr>
          <a:xfrm rot="2741050">
            <a:off x="6094980" y="5635360"/>
            <a:ext cx="2075776" cy="399849"/>
          </a:xfrm>
          <a:prstGeom prst="rect">
            <a:avLst/>
          </a:prstGeom>
          <a:noFill/>
        </p:spPr>
        <p:txBody>
          <a:bodyPr wrap="square" lIns="91182" tIns="45591" rIns="91182" bIns="45591" rtlCol="0">
            <a:spAutoFit/>
          </a:bodyPr>
          <a:lstStyle/>
          <a:p>
            <a:r>
              <a:rPr lang="fa-IR" sz="2000" dirty="0">
                <a:cs typeface="2  Tabassom" pitchFamily="2" charset="-78"/>
              </a:rPr>
              <a:t>خیابان بهار</a:t>
            </a:r>
            <a:endParaRPr lang="en-US" sz="2000" dirty="0">
              <a:cs typeface="2  Tabassom" pitchFamily="2" charset="-78"/>
            </a:endParaRPr>
          </a:p>
        </p:txBody>
      </p:sp>
      <p:pic>
        <p:nvPicPr>
          <p:cNvPr id="32" name="Picture 2" descr="C:\Users\MONA\Desktop\Legend Corridor copy.jpg"/>
          <p:cNvPicPr>
            <a:picLocks noChangeAspect="1" noChangeArrowheads="1"/>
          </p:cNvPicPr>
          <p:nvPr/>
        </p:nvPicPr>
        <p:blipFill>
          <a:blip r:embed="rId9"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339802" y="2514600"/>
            <a:ext cx="3311602" cy="2438400"/>
          </a:xfrm>
          <a:prstGeom prst="rect">
            <a:avLst/>
          </a:prstGeom>
          <a:noFill/>
        </p:spPr>
      </p:pic>
      <p:sp>
        <p:nvSpPr>
          <p:cNvPr id="33" name="TextBox 32"/>
          <p:cNvSpPr txBox="1"/>
          <p:nvPr/>
        </p:nvSpPr>
        <p:spPr>
          <a:xfrm>
            <a:off x="1828800" y="3429000"/>
            <a:ext cx="1371600" cy="323165"/>
          </a:xfrm>
          <a:prstGeom prst="rect">
            <a:avLst/>
          </a:prstGeom>
          <a:noFill/>
        </p:spPr>
        <p:txBody>
          <a:bodyPr wrap="square" rtlCol="0">
            <a:spAutoFit/>
          </a:bodyPr>
          <a:lstStyle/>
          <a:p>
            <a:r>
              <a:rPr lang="fa-IR" sz="1500" dirty="0">
                <a:cs typeface="B Badr" pitchFamily="2" charset="-78"/>
              </a:rPr>
              <a:t>کریدور بصری</a:t>
            </a:r>
            <a:endParaRPr lang="en-US" sz="1500" dirty="0">
              <a:cs typeface="B Badr" pitchFamily="2" charset="-78"/>
            </a:endParaRPr>
          </a:p>
        </p:txBody>
      </p:sp>
      <p:sp>
        <p:nvSpPr>
          <p:cNvPr id="34" name="TextBox 33"/>
          <p:cNvSpPr txBox="1"/>
          <p:nvPr/>
        </p:nvSpPr>
        <p:spPr>
          <a:xfrm>
            <a:off x="1950720" y="3867835"/>
            <a:ext cx="1371600" cy="323165"/>
          </a:xfrm>
          <a:prstGeom prst="rect">
            <a:avLst/>
          </a:prstGeom>
          <a:noFill/>
        </p:spPr>
        <p:txBody>
          <a:bodyPr wrap="square" rtlCol="0">
            <a:spAutoFit/>
          </a:bodyPr>
          <a:lstStyle/>
          <a:p>
            <a:r>
              <a:rPr lang="fa-IR" sz="1500" dirty="0">
                <a:cs typeface="B Badr" pitchFamily="2" charset="-78"/>
              </a:rPr>
              <a:t>دید گسترده</a:t>
            </a:r>
            <a:endParaRPr lang="en-US" sz="1500" dirty="0">
              <a:cs typeface="B Badr" pitchFamily="2" charset="-78"/>
            </a:endParaRP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1" descr="C:\DRIVE\information\UNIVERSIRY\tarahi shahri\mahdoode\ravand\back1.jpg"/>
          <p:cNvPicPr>
            <a:picLocks noChangeArrowheads="1"/>
          </p:cNvPicPr>
          <p:nvPr/>
        </p:nvPicPr>
        <p:blipFill>
          <a:blip r:embed="rId3"/>
          <a:srcRect/>
          <a:stretch>
            <a:fillRect/>
          </a:stretch>
        </p:blipFill>
        <p:spPr bwMode="auto">
          <a:xfrm>
            <a:off x="-9133" y="-29306"/>
            <a:ext cx="12801600" cy="9701784"/>
          </a:xfrm>
          <a:prstGeom prst="rect">
            <a:avLst/>
          </a:prstGeom>
          <a:noFill/>
        </p:spPr>
      </p:pic>
      <p:sp>
        <p:nvSpPr>
          <p:cNvPr id="24" name="TextBox 23"/>
          <p:cNvSpPr txBox="1"/>
          <p:nvPr/>
        </p:nvSpPr>
        <p:spPr>
          <a:xfrm>
            <a:off x="3276601" y="304814"/>
            <a:ext cx="9281160" cy="744494"/>
          </a:xfrm>
          <a:prstGeom prst="rect">
            <a:avLst/>
          </a:prstGeom>
          <a:noFill/>
        </p:spPr>
        <p:txBody>
          <a:bodyPr wrap="square" lIns="127662" tIns="63847" rIns="127662" bIns="63847" rtlCol="1">
            <a:spAutoFit/>
          </a:bodyPr>
          <a:lstStyle/>
          <a:p>
            <a:pPr algn="justLow" rtl="1"/>
            <a:r>
              <a:rPr lang="fa-IR" sz="4000" b="1" dirty="0">
                <a:effectLst>
                  <a:glow rad="101600">
                    <a:schemeClr val="bg1">
                      <a:lumMod val="75000"/>
                      <a:alpha val="40000"/>
                    </a:schemeClr>
                  </a:glow>
                  <a:outerShdw blurRad="50800" dist="38100" dir="5400000" algn="t" rotWithShape="0">
                    <a:prstClr val="black">
                      <a:alpha val="40000"/>
                    </a:prstClr>
                  </a:outerShdw>
                </a:effectLst>
                <a:cs typeface="B Kamran" pitchFamily="2" charset="-78"/>
              </a:rPr>
              <a:t>بررسی نماها</a:t>
            </a:r>
          </a:p>
        </p:txBody>
      </p:sp>
      <p:sp>
        <p:nvSpPr>
          <p:cNvPr id="4" name="Text Box 6"/>
          <p:cNvSpPr txBox="1">
            <a:spLocks noChangeArrowheads="1"/>
          </p:cNvSpPr>
          <p:nvPr/>
        </p:nvSpPr>
        <p:spPr bwMode="auto">
          <a:xfrm>
            <a:off x="3929073" y="1295405"/>
            <a:ext cx="8643937" cy="5438553"/>
          </a:xfrm>
          <a:prstGeom prst="rect">
            <a:avLst/>
          </a:prstGeom>
          <a:noFill/>
          <a:ln w="9525">
            <a:noFill/>
            <a:miter lim="800000"/>
            <a:headEnd/>
            <a:tailEnd/>
          </a:ln>
        </p:spPr>
        <p:txBody>
          <a:bodyPr wrap="square" lIns="105302" tIns="52648" rIns="105302" bIns="52648">
            <a:spAutoFit/>
          </a:bodyPr>
          <a:lstStyle/>
          <a:p>
            <a:pPr algn="just" defTabSz="1473903" rtl="1">
              <a:spcBef>
                <a:spcPct val="50000"/>
              </a:spcBef>
            </a:pPr>
            <a:r>
              <a:rPr lang="fa-IR" sz="2100" dirty="0">
                <a:cs typeface="B Kamran" pitchFamily="2" charset="-78"/>
              </a:rPr>
              <a:t>سطوح تشکیل دهنده هر بدنه « نما » نامیده می شود. هر نما جزئی است از بدنه که پوسته یا پوسته های ظاهری هر بنا یا ساختمان را تشکیل می دهد. </a:t>
            </a:r>
          </a:p>
          <a:p>
            <a:pPr algn="just" defTabSz="1473903" rtl="1">
              <a:spcBef>
                <a:spcPct val="50000"/>
              </a:spcBef>
            </a:pPr>
            <a:r>
              <a:rPr lang="fa-IR" sz="2100" dirty="0">
                <a:cs typeface="B Kamran" pitchFamily="2" charset="-78"/>
              </a:rPr>
              <a:t>از آنجا که متولی طراحی نما یا نما های هر ساختمان معماران می باشند و طراح شهری کلیت بدنه را تعیین کرده و به ارائه ضوابط می پردازد، لازم است تدبیری اندیشید که توسط آن بتوان به سطوح همخوان، هماهنگ و یا به عبارتی وحدت یافته در بدنه فضای شهری رسید.</a:t>
            </a:r>
          </a:p>
          <a:p>
            <a:pPr algn="just" defTabSz="1473903" rtl="1">
              <a:spcBef>
                <a:spcPct val="50000"/>
              </a:spcBef>
            </a:pPr>
            <a:r>
              <a:rPr lang="fa-IR" sz="2100" dirty="0">
                <a:cs typeface="B Kamran" pitchFamily="2" charset="-78"/>
              </a:rPr>
              <a:t>بدین منظور طراح شهری باید ضوابط و یا دستورالعمل هایی را برای طراحی هر نما ارائه دهد. ضوابط با توسل به قانونمندی های ترکیب عناصر و اجزا و همچنین گونه بندی اجزا، بستری مناسب برای طراحی نما توسط معمارها، ارائه می دهد.</a:t>
            </a:r>
          </a:p>
          <a:p>
            <a:pPr algn="just" defTabSz="1473903" rtl="1">
              <a:spcBef>
                <a:spcPct val="50000"/>
              </a:spcBef>
            </a:pPr>
            <a:r>
              <a:rPr lang="fa-IR" sz="2100" dirty="0">
                <a:cs typeface="B Kamran" pitchFamily="2" charset="-78"/>
              </a:rPr>
              <a:t>طراح شهری برای ارائه ضوابط و دستودالعمل ها به منظور طراحی نما، نیازمند کشف قانونمندی و روابط میان اجزا و عناصر سازنده بدنه می باشد.</a:t>
            </a:r>
          </a:p>
          <a:p>
            <a:pPr algn="just" defTabSz="1473903" rtl="1">
              <a:spcBef>
                <a:spcPct val="50000"/>
              </a:spcBef>
            </a:pPr>
            <a:r>
              <a:rPr lang="fa-IR" sz="2100" dirty="0">
                <a:cs typeface="B Kamran" pitchFamily="2" charset="-78"/>
              </a:rPr>
              <a:t>بدین منظور طراح شهری باید سطوح تشکیل دهنده بدنه « نما » را شناخته و آنان را بررسی نماید.</a:t>
            </a:r>
          </a:p>
          <a:p>
            <a:pPr algn="just" defTabSz="1473903" rtl="1">
              <a:spcBef>
                <a:spcPct val="50000"/>
              </a:spcBef>
            </a:pPr>
            <a:r>
              <a:rPr lang="fa-IR" sz="2100" dirty="0">
                <a:cs typeface="B Kamran" pitchFamily="2" charset="-78"/>
              </a:rPr>
              <a:t>هر نما شکلی است در زمینه بدنه ( مجموعه نما های قابل رؤیت ) ، پس هر نما باید از لحاظ ویژگی های بصری مرتبط با زمینه اطراف یعنی بقیه نماها بوده و هماهنگ با آنها طراحی شود.</a:t>
            </a:r>
          </a:p>
          <a:p>
            <a:pPr algn="r" defTabSz="1473903" rtl="1"/>
            <a:r>
              <a:rPr lang="fa-IR" sz="2100" dirty="0">
                <a:cs typeface="B Kamran" pitchFamily="2" charset="-78"/>
              </a:rPr>
              <a:t>در این بخش از کاربه ترسیم و بررسی نمای خیابان امام رضا حد فاصل فلکه برق تا چهارراه دانش پرداخته ایم . مطالعه نما محدود به بررسی خط آسمان، جنس نما، ضربآهنگ عمودی و افقی و تابلوهای الحاقی نما می باشد.</a:t>
            </a: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1" descr="C:\DRIVE\information\UNIVERSIRY\tarahi shahri\mahdoode\ravand\back1.jpg"/>
          <p:cNvPicPr>
            <a:picLocks noChangeArrowheads="1"/>
          </p:cNvPicPr>
          <p:nvPr/>
        </p:nvPicPr>
        <p:blipFill>
          <a:blip r:embed="rId3"/>
          <a:srcRect/>
          <a:stretch>
            <a:fillRect/>
          </a:stretch>
        </p:blipFill>
        <p:spPr bwMode="auto">
          <a:xfrm>
            <a:off x="-9133" y="-29306"/>
            <a:ext cx="12801600" cy="9701784"/>
          </a:xfrm>
          <a:prstGeom prst="rect">
            <a:avLst/>
          </a:prstGeom>
          <a:noFill/>
        </p:spPr>
      </p:pic>
      <p:sp>
        <p:nvSpPr>
          <p:cNvPr id="4" name="Text Box 6"/>
          <p:cNvSpPr txBox="1">
            <a:spLocks noChangeArrowheads="1"/>
          </p:cNvSpPr>
          <p:nvPr/>
        </p:nvSpPr>
        <p:spPr bwMode="auto">
          <a:xfrm>
            <a:off x="3962401" y="1432678"/>
            <a:ext cx="8686801" cy="5319423"/>
          </a:xfrm>
          <a:prstGeom prst="rect">
            <a:avLst/>
          </a:prstGeom>
          <a:noFill/>
          <a:ln w="9525">
            <a:noFill/>
            <a:miter lim="800000"/>
            <a:headEnd/>
            <a:tailEnd/>
          </a:ln>
        </p:spPr>
        <p:txBody>
          <a:bodyPr wrap="square" lIns="147336" tIns="73669" rIns="147336" bIns="73669">
            <a:spAutoFit/>
          </a:bodyPr>
          <a:lstStyle/>
          <a:p>
            <a:pPr algn="just" defTabSz="2062225" rtl="1">
              <a:spcBef>
                <a:spcPct val="50000"/>
              </a:spcBef>
            </a:pPr>
            <a:r>
              <a:rPr lang="fa-IR" sz="2100" dirty="0">
                <a:cs typeface="B Kamran" pitchFamily="2" charset="-78"/>
              </a:rPr>
              <a:t>خط آسمان در بررسی یک فضای شهری، خطی است که مرز میان عناصر تعریف کننده یک فضا و آسمان را تشکیل می دهد. خط آسمان شامل مرز توده های ساختمان ها در در اتصال به آسمان می باشد. خط آسمان می تواند در حالت های مختلف به چشم آید :</a:t>
            </a:r>
          </a:p>
          <a:p>
            <a:pPr algn="just" defTabSz="2062225" rtl="1">
              <a:spcBef>
                <a:spcPct val="50000"/>
              </a:spcBef>
            </a:pPr>
            <a:r>
              <a:rPr lang="fa-IR" sz="2100" b="1" dirty="0">
                <a:cs typeface="B Kamran" pitchFamily="2" charset="-78"/>
              </a:rPr>
              <a:t>1- خط بام :</a:t>
            </a:r>
            <a:r>
              <a:rPr lang="fa-IR" sz="2100" dirty="0">
                <a:cs typeface="B Kamran" pitchFamily="2" charset="-78"/>
              </a:rPr>
              <a:t> منظور از خط بام، فوقانی ترین خطی از ساختمان است که از دید ناظر ( از سطح فضای شهری ) قابل رؤیت است. به عنوان مثال این خط در ساختمان هایی که دارای بام مسطح افقی است، لبه ازاره دست انداز های بام ساختمان ها، و در بام های شیب دار منتهی الیه سطح قابل رؤیت شیروانی (در صورت دیده شدن) می باشد. ”خط بام به خط ظاهری یک بام یا گروهی از بام ها در اتصال با آسمان گفته می شود.“</a:t>
            </a:r>
          </a:p>
          <a:p>
            <a:pPr algn="just" defTabSz="2062225" rtl="1">
              <a:spcBef>
                <a:spcPct val="50000"/>
              </a:spcBef>
            </a:pPr>
            <a:r>
              <a:rPr lang="fa-IR" sz="2100" b="1" dirty="0">
                <a:cs typeface="B Kamran" pitchFamily="2" charset="-78"/>
              </a:rPr>
              <a:t>2- خط ترکیب  : </a:t>
            </a:r>
            <a:r>
              <a:rPr lang="fa-IR" sz="2100" dirty="0">
                <a:cs typeface="B Kamran" pitchFamily="2" charset="-78"/>
              </a:rPr>
              <a:t>از برخورد لبه شکل کلی تمام احجامی که در حوزه دید ناظر قرار دارد با صفحه آسمان حاصل می شود. بنابراین لبه انتهایی ساختمان های بلند پشت جداره اگر در دید ناظر قرار گیرند نیز جزء این خط محسوب می گردند.</a:t>
            </a:r>
          </a:p>
          <a:p>
            <a:pPr algn="just" defTabSz="2062225" rtl="1">
              <a:spcBef>
                <a:spcPct val="50000"/>
              </a:spcBef>
            </a:pPr>
            <a:r>
              <a:rPr lang="fa-IR" sz="2100" dirty="0">
                <a:cs typeface="B Kamran" pitchFamily="2" charset="-78"/>
              </a:rPr>
              <a:t>خط آسمان موجود در محدوده مورد مطالعه، در حوزه 1 نما ( همکف و طبقه اول) تقریبا یکسان و یکنواخت می باشد، اما در طبقه های بالاتر ( که با عقب نشینی در جرم ساخته شده اند )، به این دلیل که نوسازی به صورت هماهنگ و جز تعداد محدودی از ساختمان ها انجام نشده است ،با خط آسمانی مغشوش و دارای گسست های فراوان مواجه ایم.</a:t>
            </a:r>
          </a:p>
          <a:p>
            <a:pPr algn="just" defTabSz="2062225" rtl="1">
              <a:spcBef>
                <a:spcPct val="50000"/>
              </a:spcBef>
            </a:pPr>
            <a:r>
              <a:rPr lang="fa-IR" sz="2100" dirty="0">
                <a:cs typeface="B Kamran" pitchFamily="2" charset="-78"/>
              </a:rPr>
              <a:t>لازم به ذکر است خط آسمان بخش هایی از ساختمان ها که دارای عقب نشینی در طبقه های بالاتر هستند، با خطوط با ضخامت کمتر نشان داده شده اند.</a:t>
            </a:r>
          </a:p>
        </p:txBody>
      </p:sp>
      <p:sp>
        <p:nvSpPr>
          <p:cNvPr id="8" name="TextBox 7"/>
          <p:cNvSpPr txBox="1"/>
          <p:nvPr/>
        </p:nvSpPr>
        <p:spPr>
          <a:xfrm>
            <a:off x="3276601" y="304814"/>
            <a:ext cx="9281160" cy="744494"/>
          </a:xfrm>
          <a:prstGeom prst="rect">
            <a:avLst/>
          </a:prstGeom>
          <a:noFill/>
        </p:spPr>
        <p:txBody>
          <a:bodyPr wrap="square" lIns="127662" tIns="63847" rIns="127662" bIns="63847" rtlCol="1">
            <a:spAutoFit/>
          </a:bodyPr>
          <a:lstStyle/>
          <a:p>
            <a:pPr algn="justLow" rtl="1"/>
            <a:r>
              <a:rPr lang="fa-IR" sz="4000" b="1" dirty="0">
                <a:effectLst>
                  <a:glow rad="101600">
                    <a:schemeClr val="bg1">
                      <a:lumMod val="75000"/>
                      <a:alpha val="40000"/>
                    </a:schemeClr>
                  </a:glow>
                  <a:outerShdw blurRad="50800" dist="38100" dir="5400000" algn="t" rotWithShape="0">
                    <a:prstClr val="black">
                      <a:alpha val="40000"/>
                    </a:prstClr>
                  </a:outerShdw>
                </a:effectLst>
                <a:cs typeface="B Kamran" pitchFamily="2" charset="-78"/>
              </a:rPr>
              <a:t>خط آسمان</a:t>
            </a: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225" name="Picture 1"/>
          <p:cNvPicPr>
            <a:picLocks noChangeAspect="1" noChangeArrowheads="1"/>
          </p:cNvPicPr>
          <p:nvPr/>
        </p:nvPicPr>
        <p:blipFill>
          <a:blip r:embed="rId3" cstate="screen">
            <a:clrChange>
              <a:clrFrom>
                <a:srgbClr val="FFFFFF"/>
              </a:clrFrom>
              <a:clrTo>
                <a:srgbClr val="FFFFFF">
                  <a:alpha val="0"/>
                </a:srgbClr>
              </a:clrTo>
            </a:clrChange>
            <a:lum bright="-19000" contrast="26000"/>
            <a:extLst>
              <a:ext uri="{28A0092B-C50C-407E-A947-70E740481C1C}">
                <a14:useLocalDpi xmlns:a14="http://schemas.microsoft.com/office/drawing/2010/main"/>
              </a:ext>
            </a:extLst>
          </a:blip>
          <a:srcRect/>
          <a:stretch>
            <a:fillRect/>
          </a:stretch>
        </p:blipFill>
        <p:spPr bwMode="auto">
          <a:xfrm>
            <a:off x="3581400" y="457205"/>
            <a:ext cx="8763000" cy="8610601"/>
          </a:xfrm>
          <a:prstGeom prst="rect">
            <a:avLst/>
          </a:prstGeom>
          <a:noFill/>
          <a:ln w="9525">
            <a:noFill/>
            <a:miter lim="800000"/>
            <a:headEnd/>
            <a:tailEnd/>
          </a:ln>
          <a:effectLst/>
        </p:spPr>
      </p:pic>
      <p:sp>
        <p:nvSpPr>
          <p:cNvPr id="12" name="TextBox 11"/>
          <p:cNvSpPr txBox="1"/>
          <p:nvPr/>
        </p:nvSpPr>
        <p:spPr>
          <a:xfrm>
            <a:off x="6720840" y="8626940"/>
            <a:ext cx="1813560" cy="513662"/>
          </a:xfrm>
          <a:prstGeom prst="rect">
            <a:avLst/>
          </a:prstGeom>
          <a:noFill/>
        </p:spPr>
        <p:txBody>
          <a:bodyPr wrap="square" lIns="127662" tIns="63847" rIns="127662" bIns="63847" rtlCol="1">
            <a:spAutoFit/>
          </a:bodyPr>
          <a:lstStyle/>
          <a:p>
            <a:pPr algn="ctr"/>
            <a:r>
              <a:rPr lang="fa-IR" dirty="0">
                <a:cs typeface="B Kamran" pitchFamily="2" charset="-78"/>
              </a:rPr>
              <a:t>نمای شرقی</a:t>
            </a:r>
          </a:p>
        </p:txBody>
      </p:sp>
      <p:sp>
        <p:nvSpPr>
          <p:cNvPr id="13" name="TextBox 12"/>
          <p:cNvSpPr txBox="1"/>
          <p:nvPr/>
        </p:nvSpPr>
        <p:spPr>
          <a:xfrm>
            <a:off x="6720840" y="4131138"/>
            <a:ext cx="1813560" cy="513662"/>
          </a:xfrm>
          <a:prstGeom prst="rect">
            <a:avLst/>
          </a:prstGeom>
          <a:noFill/>
        </p:spPr>
        <p:txBody>
          <a:bodyPr wrap="square" lIns="127662" tIns="63847" rIns="127662" bIns="63847" rtlCol="1">
            <a:spAutoFit/>
          </a:bodyPr>
          <a:lstStyle/>
          <a:p>
            <a:pPr algn="ctr"/>
            <a:r>
              <a:rPr lang="fa-IR" dirty="0">
                <a:cs typeface="B Kamran" pitchFamily="2" charset="-78"/>
              </a:rPr>
              <a:t>نمای غربی</a:t>
            </a:r>
          </a:p>
        </p:txBody>
      </p:sp>
      <p:pic>
        <p:nvPicPr>
          <p:cNvPr id="52226" name="Picture 2" descr="C:\Users\MONA\Desktop\pan\sara111.jp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4038601" y="3276600"/>
            <a:ext cx="7879739" cy="762000"/>
          </a:xfrm>
          <a:prstGeom prst="rect">
            <a:avLst/>
          </a:prstGeom>
          <a:ln w="15875">
            <a:solidFill>
              <a:schemeClr val="tx1"/>
            </a:solidFill>
          </a:ln>
          <a:effectLst/>
        </p:spPr>
      </p:pic>
      <p:pic>
        <p:nvPicPr>
          <p:cNvPr id="52227" name="Picture 3" descr="C:\Users\MONA\Desktop\pan\atinazi111.jp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4114801" y="7620003"/>
            <a:ext cx="6781800" cy="914400"/>
          </a:xfrm>
          <a:prstGeom prst="rect">
            <a:avLst/>
          </a:prstGeom>
          <a:ln w="15875">
            <a:solidFill>
              <a:schemeClr val="tx1"/>
            </a:solidFill>
          </a:ln>
          <a:effectLst/>
        </p:spPr>
      </p:pic>
      <p:pic>
        <p:nvPicPr>
          <p:cNvPr id="29" name="Picture 2"/>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863080" y="4419623"/>
            <a:ext cx="1727723" cy="1737961"/>
          </a:xfrm>
          <a:prstGeom prst="rect">
            <a:avLst/>
          </a:prstGeom>
          <a:ln w="12700" cap="sq">
            <a:solidFill>
              <a:srgbClr val="000000">
                <a:alpha val="86000"/>
              </a:srgbClr>
            </a:solidFill>
            <a:prstDash val="solid"/>
            <a:miter lim="800000"/>
          </a:ln>
          <a:effectLst>
            <a:outerShdw blurRad="38100" dist="38100" sx="1000" sy="1000" algn="tl" rotWithShape="0">
              <a:srgbClr val="000000"/>
            </a:outerShdw>
          </a:effectLst>
        </p:spPr>
      </p:pic>
      <p:sp>
        <p:nvSpPr>
          <p:cNvPr id="30" name="TextBox 29"/>
          <p:cNvSpPr txBox="1"/>
          <p:nvPr/>
        </p:nvSpPr>
        <p:spPr>
          <a:xfrm>
            <a:off x="1219214" y="7952604"/>
            <a:ext cx="5791199" cy="292263"/>
          </a:xfrm>
          <a:prstGeom prst="rect">
            <a:avLst/>
          </a:prstGeom>
          <a:noFill/>
        </p:spPr>
        <p:txBody>
          <a:bodyPr wrap="square" lIns="91316" tIns="45658" rIns="91316" bIns="45658" rtlCol="0">
            <a:spAutoFit/>
          </a:bodyPr>
          <a:lstStyle/>
          <a:p>
            <a:r>
              <a:rPr lang="fa-IR" sz="1300" dirty="0">
                <a:cs typeface="B Badr" pitchFamily="2" charset="-78"/>
              </a:rPr>
              <a:t>بررسی خط آسمان</a:t>
            </a:r>
            <a:endParaRPr lang="en-US" sz="1300" dirty="0">
              <a:cs typeface="B Badr" pitchFamily="2" charset="-78"/>
            </a:endParaRPr>
          </a:p>
        </p:txBody>
      </p:sp>
      <p:sp>
        <p:nvSpPr>
          <p:cNvPr id="10" name="TextBox 9"/>
          <p:cNvSpPr txBox="1"/>
          <p:nvPr/>
        </p:nvSpPr>
        <p:spPr>
          <a:xfrm rot="18324350">
            <a:off x="1267281" y="4407963"/>
            <a:ext cx="2362200" cy="215183"/>
          </a:xfrm>
          <a:prstGeom prst="rect">
            <a:avLst/>
          </a:prstGeom>
          <a:noFill/>
        </p:spPr>
        <p:txBody>
          <a:bodyPr wrap="square" lIns="91182" tIns="45591" rIns="91182" bIns="45591" rtlCol="0">
            <a:spAutoFit/>
          </a:bodyPr>
          <a:lstStyle/>
          <a:p>
            <a:r>
              <a:rPr lang="fa-IR" sz="800" dirty="0">
                <a:cs typeface="2  Tabassom" pitchFamily="2" charset="-78"/>
              </a:rPr>
              <a:t>بلوار امام رضا</a:t>
            </a:r>
            <a:endParaRPr lang="en-US" sz="800" dirty="0">
              <a:cs typeface="2  Tabassom" pitchFamily="2" charset="-78"/>
            </a:endParaRPr>
          </a:p>
        </p:txBody>
      </p:sp>
      <p:sp>
        <p:nvSpPr>
          <p:cNvPr id="11" name="TextBox 10"/>
          <p:cNvSpPr txBox="1"/>
          <p:nvPr/>
        </p:nvSpPr>
        <p:spPr>
          <a:xfrm rot="2909202">
            <a:off x="1049329" y="6162263"/>
            <a:ext cx="1115601" cy="215183"/>
          </a:xfrm>
          <a:prstGeom prst="rect">
            <a:avLst/>
          </a:prstGeom>
          <a:noFill/>
        </p:spPr>
        <p:txBody>
          <a:bodyPr wrap="square" lIns="91182" tIns="45591" rIns="91182" bIns="45591" rtlCol="0">
            <a:spAutoFit/>
          </a:bodyPr>
          <a:lstStyle/>
          <a:p>
            <a:r>
              <a:rPr lang="fa-IR" sz="800" dirty="0">
                <a:cs typeface="2  Tabassom" pitchFamily="2" charset="-78"/>
              </a:rPr>
              <a:t>میدان برق</a:t>
            </a:r>
            <a:endParaRPr lang="en-US" sz="800" dirty="0">
              <a:cs typeface="2  Tabassom" pitchFamily="2" charset="-78"/>
            </a:endParaRPr>
          </a:p>
        </p:txBody>
      </p:sp>
      <p:sp>
        <p:nvSpPr>
          <p:cNvPr id="14" name="TextBox 13"/>
          <p:cNvSpPr txBox="1"/>
          <p:nvPr/>
        </p:nvSpPr>
        <p:spPr>
          <a:xfrm rot="3033256">
            <a:off x="477635" y="6098091"/>
            <a:ext cx="2075776" cy="215183"/>
          </a:xfrm>
          <a:prstGeom prst="rect">
            <a:avLst/>
          </a:prstGeom>
          <a:noFill/>
        </p:spPr>
        <p:txBody>
          <a:bodyPr wrap="square" lIns="91182" tIns="45591" rIns="91182" bIns="45591" rtlCol="0">
            <a:spAutoFit/>
          </a:bodyPr>
          <a:lstStyle/>
          <a:p>
            <a:r>
              <a:rPr lang="fa-IR" sz="800" dirty="0">
                <a:cs typeface="2  Tabassom" pitchFamily="2" charset="-78"/>
              </a:rPr>
              <a:t>خیابان بهار</a:t>
            </a:r>
            <a:endParaRPr lang="en-US" sz="800" dirty="0">
              <a:cs typeface="2  Tabassom" pitchFamily="2" charset="-78"/>
            </a:endParaRPr>
          </a:p>
        </p:txBody>
      </p:sp>
      <p:sp>
        <p:nvSpPr>
          <p:cNvPr id="15" name="TextBox 14"/>
          <p:cNvSpPr txBox="1"/>
          <p:nvPr/>
        </p:nvSpPr>
        <p:spPr>
          <a:xfrm rot="2019191">
            <a:off x="2065773" y="4598217"/>
            <a:ext cx="1115601" cy="215183"/>
          </a:xfrm>
          <a:prstGeom prst="rect">
            <a:avLst/>
          </a:prstGeom>
          <a:noFill/>
        </p:spPr>
        <p:txBody>
          <a:bodyPr wrap="square" lIns="91182" tIns="45591" rIns="91182" bIns="45591" rtlCol="0">
            <a:spAutoFit/>
          </a:bodyPr>
          <a:lstStyle/>
          <a:p>
            <a:r>
              <a:rPr lang="fa-IR" sz="800" dirty="0">
                <a:cs typeface="2  Tabassom" pitchFamily="2" charset="-78"/>
              </a:rPr>
              <a:t>دانش</a:t>
            </a:r>
            <a:endParaRPr lang="en-US" sz="800" dirty="0">
              <a:cs typeface="2  Tabassom" pitchFamily="2" charset="-78"/>
            </a:endParaRP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177" name="Picture 1"/>
          <p:cNvPicPr>
            <a:picLocks noChangeArrowheads="1"/>
          </p:cNvPicPr>
          <p:nvPr/>
        </p:nvPicPr>
        <p:blipFill>
          <a:blip r:embed="rId3" cstate="screen">
            <a:lum bright="-19000" contrast="26000"/>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3581421" y="457200"/>
            <a:ext cx="8759953" cy="8613648"/>
          </a:xfrm>
          <a:prstGeom prst="rect">
            <a:avLst/>
          </a:prstGeom>
          <a:noFill/>
          <a:ln w="9525">
            <a:noFill/>
            <a:miter lim="800000"/>
            <a:headEnd/>
            <a:tailEnd/>
          </a:ln>
          <a:effectLst/>
        </p:spPr>
      </p:pic>
      <p:sp>
        <p:nvSpPr>
          <p:cNvPr id="20" name="TextBox 19"/>
          <p:cNvSpPr txBox="1"/>
          <p:nvPr/>
        </p:nvSpPr>
        <p:spPr>
          <a:xfrm>
            <a:off x="6720840" y="8626940"/>
            <a:ext cx="1813560" cy="513662"/>
          </a:xfrm>
          <a:prstGeom prst="rect">
            <a:avLst/>
          </a:prstGeom>
          <a:noFill/>
        </p:spPr>
        <p:txBody>
          <a:bodyPr wrap="square" lIns="127662" tIns="63847" rIns="127662" bIns="63847" rtlCol="1">
            <a:spAutoFit/>
          </a:bodyPr>
          <a:lstStyle/>
          <a:p>
            <a:pPr algn="ctr"/>
            <a:r>
              <a:rPr lang="fa-IR" dirty="0">
                <a:cs typeface="B Kamran" pitchFamily="2" charset="-78"/>
              </a:rPr>
              <a:t>نمای شرقی</a:t>
            </a:r>
          </a:p>
        </p:txBody>
      </p:sp>
      <p:sp>
        <p:nvSpPr>
          <p:cNvPr id="22" name="TextBox 21"/>
          <p:cNvSpPr txBox="1"/>
          <p:nvPr/>
        </p:nvSpPr>
        <p:spPr>
          <a:xfrm>
            <a:off x="6720840" y="4207339"/>
            <a:ext cx="1813560" cy="513662"/>
          </a:xfrm>
          <a:prstGeom prst="rect">
            <a:avLst/>
          </a:prstGeom>
          <a:noFill/>
        </p:spPr>
        <p:txBody>
          <a:bodyPr wrap="square" lIns="127662" tIns="63847" rIns="127662" bIns="63847" rtlCol="1">
            <a:spAutoFit/>
          </a:bodyPr>
          <a:lstStyle/>
          <a:p>
            <a:pPr algn="ctr"/>
            <a:r>
              <a:rPr lang="fa-IR" dirty="0">
                <a:cs typeface="B Kamran" pitchFamily="2" charset="-78"/>
              </a:rPr>
              <a:t>نمای غربی</a:t>
            </a:r>
          </a:p>
        </p:txBody>
      </p:sp>
      <p:pic>
        <p:nvPicPr>
          <p:cNvPr id="50178" name="Picture 2" descr="C:\Users\MONA\Desktop\pan\sara222.jp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3972253" y="3242495"/>
            <a:ext cx="7898904" cy="872325"/>
          </a:xfrm>
          <a:prstGeom prst="rect">
            <a:avLst/>
          </a:prstGeom>
          <a:ln w="15875">
            <a:solidFill>
              <a:schemeClr val="tx1"/>
            </a:solidFill>
          </a:ln>
          <a:effectLst/>
        </p:spPr>
      </p:pic>
      <p:pic>
        <p:nvPicPr>
          <p:cNvPr id="50179" name="Picture 3" descr="C:\Users\MONA\Desktop\pan\atinazi222.jp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4572000" y="7446848"/>
            <a:ext cx="6781800" cy="986593"/>
          </a:xfrm>
          <a:prstGeom prst="rect">
            <a:avLst/>
          </a:prstGeom>
          <a:ln w="15875">
            <a:solidFill>
              <a:schemeClr val="tx1"/>
            </a:solidFill>
          </a:ln>
          <a:effectLst/>
        </p:spPr>
      </p:pic>
      <p:pic>
        <p:nvPicPr>
          <p:cNvPr id="50181" name="Picture 5"/>
          <p:cNvPicPr>
            <a:picLocks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838200" y="4512387"/>
            <a:ext cx="1728216" cy="1737359"/>
          </a:xfrm>
          <a:prstGeom prst="rect">
            <a:avLst/>
          </a:prstGeom>
          <a:ln w="12700" cap="sq">
            <a:solidFill>
              <a:srgbClr val="000000">
                <a:alpha val="86000"/>
              </a:srgbClr>
            </a:solidFill>
            <a:prstDash val="solid"/>
            <a:miter lim="800000"/>
          </a:ln>
          <a:effectLst>
            <a:outerShdw blurRad="38100" dist="38100" sx="1000" sy="1000" algn="tl" rotWithShape="0">
              <a:srgbClr val="000000"/>
            </a:outerShdw>
          </a:effectLst>
        </p:spPr>
      </p:pic>
      <p:sp>
        <p:nvSpPr>
          <p:cNvPr id="43" name="TextBox 42"/>
          <p:cNvSpPr txBox="1"/>
          <p:nvPr/>
        </p:nvSpPr>
        <p:spPr>
          <a:xfrm>
            <a:off x="1219214" y="7952604"/>
            <a:ext cx="5791199" cy="292263"/>
          </a:xfrm>
          <a:prstGeom prst="rect">
            <a:avLst/>
          </a:prstGeom>
          <a:noFill/>
        </p:spPr>
        <p:txBody>
          <a:bodyPr wrap="square" lIns="91316" tIns="45658" rIns="91316" bIns="45658" rtlCol="0">
            <a:spAutoFit/>
          </a:bodyPr>
          <a:lstStyle/>
          <a:p>
            <a:r>
              <a:rPr lang="fa-IR" sz="1300" dirty="0">
                <a:cs typeface="B Badr" pitchFamily="2" charset="-78"/>
              </a:rPr>
              <a:t>بررسی خط آسمان</a:t>
            </a:r>
            <a:endParaRPr lang="en-US" sz="1300" dirty="0">
              <a:cs typeface="B Badr" pitchFamily="2" charset="-78"/>
            </a:endParaRPr>
          </a:p>
        </p:txBody>
      </p:sp>
      <p:sp>
        <p:nvSpPr>
          <p:cNvPr id="10" name="TextBox 9"/>
          <p:cNvSpPr txBox="1"/>
          <p:nvPr/>
        </p:nvSpPr>
        <p:spPr>
          <a:xfrm rot="18324350">
            <a:off x="1234231" y="4487805"/>
            <a:ext cx="2362200" cy="215183"/>
          </a:xfrm>
          <a:prstGeom prst="rect">
            <a:avLst/>
          </a:prstGeom>
          <a:noFill/>
        </p:spPr>
        <p:txBody>
          <a:bodyPr wrap="square" lIns="91182" tIns="45591" rIns="91182" bIns="45591" rtlCol="0">
            <a:spAutoFit/>
          </a:bodyPr>
          <a:lstStyle/>
          <a:p>
            <a:r>
              <a:rPr lang="fa-IR" sz="800" dirty="0">
                <a:cs typeface="2  Tabassom" pitchFamily="2" charset="-78"/>
              </a:rPr>
              <a:t>بلوار امام رضا</a:t>
            </a:r>
            <a:endParaRPr lang="en-US" sz="800" dirty="0">
              <a:cs typeface="2  Tabassom" pitchFamily="2" charset="-78"/>
            </a:endParaRPr>
          </a:p>
        </p:txBody>
      </p:sp>
      <p:sp>
        <p:nvSpPr>
          <p:cNvPr id="11" name="TextBox 10"/>
          <p:cNvSpPr txBox="1"/>
          <p:nvPr/>
        </p:nvSpPr>
        <p:spPr>
          <a:xfrm rot="2909202">
            <a:off x="1016278" y="6242105"/>
            <a:ext cx="1115601" cy="215183"/>
          </a:xfrm>
          <a:prstGeom prst="rect">
            <a:avLst/>
          </a:prstGeom>
          <a:noFill/>
        </p:spPr>
        <p:txBody>
          <a:bodyPr wrap="square" lIns="91182" tIns="45591" rIns="91182" bIns="45591" rtlCol="0">
            <a:spAutoFit/>
          </a:bodyPr>
          <a:lstStyle/>
          <a:p>
            <a:r>
              <a:rPr lang="fa-IR" sz="800" dirty="0">
                <a:cs typeface="2  Tabassom" pitchFamily="2" charset="-78"/>
              </a:rPr>
              <a:t>میدان برق</a:t>
            </a:r>
            <a:endParaRPr lang="en-US" sz="800" dirty="0">
              <a:cs typeface="2  Tabassom" pitchFamily="2" charset="-78"/>
            </a:endParaRPr>
          </a:p>
        </p:txBody>
      </p:sp>
      <p:sp>
        <p:nvSpPr>
          <p:cNvPr id="12" name="TextBox 11"/>
          <p:cNvSpPr txBox="1"/>
          <p:nvPr/>
        </p:nvSpPr>
        <p:spPr>
          <a:xfrm rot="3033256">
            <a:off x="444584" y="6177933"/>
            <a:ext cx="2075776" cy="215183"/>
          </a:xfrm>
          <a:prstGeom prst="rect">
            <a:avLst/>
          </a:prstGeom>
          <a:noFill/>
        </p:spPr>
        <p:txBody>
          <a:bodyPr wrap="square" lIns="91182" tIns="45591" rIns="91182" bIns="45591" rtlCol="0">
            <a:spAutoFit/>
          </a:bodyPr>
          <a:lstStyle/>
          <a:p>
            <a:r>
              <a:rPr lang="fa-IR" sz="800" dirty="0">
                <a:cs typeface="2  Tabassom" pitchFamily="2" charset="-78"/>
              </a:rPr>
              <a:t>خیابان بهار</a:t>
            </a:r>
            <a:endParaRPr lang="en-US" sz="800" dirty="0">
              <a:cs typeface="2  Tabassom" pitchFamily="2" charset="-78"/>
            </a:endParaRPr>
          </a:p>
        </p:txBody>
      </p:sp>
      <p:sp>
        <p:nvSpPr>
          <p:cNvPr id="13" name="TextBox 12"/>
          <p:cNvSpPr txBox="1"/>
          <p:nvPr/>
        </p:nvSpPr>
        <p:spPr>
          <a:xfrm rot="2019191">
            <a:off x="2032721" y="4678059"/>
            <a:ext cx="1115601" cy="215183"/>
          </a:xfrm>
          <a:prstGeom prst="rect">
            <a:avLst/>
          </a:prstGeom>
          <a:noFill/>
        </p:spPr>
        <p:txBody>
          <a:bodyPr wrap="square" lIns="91182" tIns="45591" rIns="91182" bIns="45591" rtlCol="0">
            <a:spAutoFit/>
          </a:bodyPr>
          <a:lstStyle/>
          <a:p>
            <a:r>
              <a:rPr lang="fa-IR" sz="800" dirty="0">
                <a:cs typeface="2  Tabassom" pitchFamily="2" charset="-78"/>
              </a:rPr>
              <a:t>دانش</a:t>
            </a:r>
            <a:endParaRPr lang="en-US" sz="800" dirty="0">
              <a:cs typeface="2  Tabassom" pitchFamily="2" charset="-78"/>
            </a:endParaRP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129" name="Picture 1"/>
          <p:cNvPicPr>
            <a:picLocks noChangeArrowheads="1"/>
          </p:cNvPicPr>
          <p:nvPr/>
        </p:nvPicPr>
        <p:blipFill>
          <a:blip r:embed="rId3" cstate="screen">
            <a:clrChange>
              <a:clrFrom>
                <a:srgbClr val="FFFFFF"/>
              </a:clrFrom>
              <a:clrTo>
                <a:srgbClr val="FFFFFF">
                  <a:alpha val="0"/>
                </a:srgbClr>
              </a:clrTo>
            </a:clrChange>
            <a:lum bright="-19000" contrast="26000"/>
            <a:extLst>
              <a:ext uri="{28A0092B-C50C-407E-A947-70E740481C1C}">
                <a14:useLocalDpi xmlns:a14="http://schemas.microsoft.com/office/drawing/2010/main"/>
              </a:ext>
            </a:extLst>
          </a:blip>
          <a:srcRect/>
          <a:stretch>
            <a:fillRect/>
          </a:stretch>
        </p:blipFill>
        <p:spPr bwMode="auto">
          <a:xfrm>
            <a:off x="3657599" y="533420"/>
            <a:ext cx="8683752" cy="8461249"/>
          </a:xfrm>
          <a:prstGeom prst="rect">
            <a:avLst/>
          </a:prstGeom>
          <a:noFill/>
          <a:ln w="9525">
            <a:noFill/>
            <a:miter lim="800000"/>
            <a:headEnd/>
            <a:tailEnd/>
          </a:ln>
          <a:effectLst/>
        </p:spPr>
      </p:pic>
      <p:sp>
        <p:nvSpPr>
          <p:cNvPr id="51" name="TextBox 50"/>
          <p:cNvSpPr txBox="1"/>
          <p:nvPr/>
        </p:nvSpPr>
        <p:spPr>
          <a:xfrm>
            <a:off x="6720840" y="8474539"/>
            <a:ext cx="1813560" cy="513662"/>
          </a:xfrm>
          <a:prstGeom prst="rect">
            <a:avLst/>
          </a:prstGeom>
          <a:noFill/>
        </p:spPr>
        <p:txBody>
          <a:bodyPr wrap="square" lIns="127662" tIns="63847" rIns="127662" bIns="63847" rtlCol="1">
            <a:spAutoFit/>
          </a:bodyPr>
          <a:lstStyle/>
          <a:p>
            <a:pPr algn="ctr"/>
            <a:r>
              <a:rPr lang="fa-IR" dirty="0">
                <a:cs typeface="B Kamran" pitchFamily="2" charset="-78"/>
              </a:rPr>
              <a:t>نمای شرقی</a:t>
            </a:r>
          </a:p>
        </p:txBody>
      </p:sp>
      <p:sp>
        <p:nvSpPr>
          <p:cNvPr id="52" name="TextBox 51"/>
          <p:cNvSpPr txBox="1"/>
          <p:nvPr/>
        </p:nvSpPr>
        <p:spPr>
          <a:xfrm>
            <a:off x="6720840" y="4207339"/>
            <a:ext cx="1813560" cy="513662"/>
          </a:xfrm>
          <a:prstGeom prst="rect">
            <a:avLst/>
          </a:prstGeom>
          <a:noFill/>
        </p:spPr>
        <p:txBody>
          <a:bodyPr wrap="square" lIns="127662" tIns="63847" rIns="127662" bIns="63847" rtlCol="1">
            <a:spAutoFit/>
          </a:bodyPr>
          <a:lstStyle/>
          <a:p>
            <a:pPr algn="ctr"/>
            <a:r>
              <a:rPr lang="fa-IR" dirty="0">
                <a:cs typeface="B Kamran" pitchFamily="2" charset="-78"/>
              </a:rPr>
              <a:t>نمای غربی</a:t>
            </a:r>
          </a:p>
        </p:txBody>
      </p:sp>
      <p:pic>
        <p:nvPicPr>
          <p:cNvPr id="48130" name="Picture 2" descr="C:\Users\MONA\Desktop\pan\sara333.jp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4191001" y="3281028"/>
            <a:ext cx="6553200" cy="770239"/>
          </a:xfrm>
          <a:prstGeom prst="rect">
            <a:avLst/>
          </a:prstGeom>
          <a:ln w="15875">
            <a:solidFill>
              <a:schemeClr val="tx1"/>
            </a:solidFill>
          </a:ln>
          <a:effectLst/>
        </p:spPr>
      </p:pic>
      <p:pic>
        <p:nvPicPr>
          <p:cNvPr id="48131" name="Picture 3" descr="C:\Users\MONA\Desktop\pan\atinazi333.jp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5486400" y="7467600"/>
            <a:ext cx="4953000" cy="928068"/>
          </a:xfrm>
          <a:prstGeom prst="rect">
            <a:avLst/>
          </a:prstGeom>
          <a:ln w="15875">
            <a:solidFill>
              <a:schemeClr val="tx1"/>
            </a:solidFill>
          </a:ln>
          <a:effectLst/>
        </p:spPr>
      </p:pic>
      <p:pic>
        <p:nvPicPr>
          <p:cNvPr id="48132" name="Picture 4"/>
          <p:cNvPicPr>
            <a:picLocks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838202" y="4387297"/>
            <a:ext cx="1730660" cy="1737359"/>
          </a:xfrm>
          <a:prstGeom prst="rect">
            <a:avLst/>
          </a:prstGeom>
          <a:ln w="12700" cap="sq">
            <a:solidFill>
              <a:srgbClr val="000000">
                <a:alpha val="86000"/>
              </a:srgbClr>
            </a:solidFill>
            <a:prstDash val="solid"/>
            <a:miter lim="800000"/>
          </a:ln>
          <a:effectLst>
            <a:outerShdw blurRad="38100" dist="38100" sx="1000" sy="1000" algn="tl" rotWithShape="0">
              <a:srgbClr val="000000"/>
            </a:outerShdw>
          </a:effectLst>
        </p:spPr>
      </p:pic>
      <p:sp>
        <p:nvSpPr>
          <p:cNvPr id="48" name="TextBox 47"/>
          <p:cNvSpPr txBox="1"/>
          <p:nvPr/>
        </p:nvSpPr>
        <p:spPr>
          <a:xfrm>
            <a:off x="1219214" y="7952604"/>
            <a:ext cx="5791199" cy="292263"/>
          </a:xfrm>
          <a:prstGeom prst="rect">
            <a:avLst/>
          </a:prstGeom>
          <a:noFill/>
        </p:spPr>
        <p:txBody>
          <a:bodyPr wrap="square" lIns="91316" tIns="45658" rIns="91316" bIns="45658" rtlCol="0">
            <a:spAutoFit/>
          </a:bodyPr>
          <a:lstStyle/>
          <a:p>
            <a:r>
              <a:rPr lang="fa-IR" sz="1300" dirty="0">
                <a:cs typeface="B Badr" pitchFamily="2" charset="-78"/>
              </a:rPr>
              <a:t>بررسی خط آسمان</a:t>
            </a:r>
            <a:endParaRPr lang="en-US" sz="1300" dirty="0">
              <a:cs typeface="B Badr" pitchFamily="2" charset="-78"/>
            </a:endParaRPr>
          </a:p>
        </p:txBody>
      </p:sp>
      <p:sp>
        <p:nvSpPr>
          <p:cNvPr id="10" name="TextBox 9"/>
          <p:cNvSpPr txBox="1"/>
          <p:nvPr/>
        </p:nvSpPr>
        <p:spPr>
          <a:xfrm rot="18324350">
            <a:off x="1267281" y="4407963"/>
            <a:ext cx="2362200" cy="215183"/>
          </a:xfrm>
          <a:prstGeom prst="rect">
            <a:avLst/>
          </a:prstGeom>
          <a:noFill/>
        </p:spPr>
        <p:txBody>
          <a:bodyPr wrap="square" lIns="91182" tIns="45591" rIns="91182" bIns="45591" rtlCol="0">
            <a:spAutoFit/>
          </a:bodyPr>
          <a:lstStyle/>
          <a:p>
            <a:r>
              <a:rPr lang="fa-IR" sz="800" dirty="0">
                <a:cs typeface="2  Tabassom" pitchFamily="2" charset="-78"/>
              </a:rPr>
              <a:t>بلوار امام رضا</a:t>
            </a:r>
            <a:endParaRPr lang="en-US" sz="800" dirty="0">
              <a:cs typeface="2  Tabassom" pitchFamily="2" charset="-78"/>
            </a:endParaRPr>
          </a:p>
        </p:txBody>
      </p:sp>
      <p:sp>
        <p:nvSpPr>
          <p:cNvPr id="11" name="TextBox 10"/>
          <p:cNvSpPr txBox="1"/>
          <p:nvPr/>
        </p:nvSpPr>
        <p:spPr>
          <a:xfrm rot="2909202">
            <a:off x="980386" y="6096403"/>
            <a:ext cx="1115601" cy="215183"/>
          </a:xfrm>
          <a:prstGeom prst="rect">
            <a:avLst/>
          </a:prstGeom>
          <a:noFill/>
        </p:spPr>
        <p:txBody>
          <a:bodyPr wrap="square" lIns="91182" tIns="45591" rIns="91182" bIns="45591" rtlCol="0">
            <a:spAutoFit/>
          </a:bodyPr>
          <a:lstStyle/>
          <a:p>
            <a:r>
              <a:rPr lang="fa-IR" sz="800" dirty="0">
                <a:cs typeface="2  Tabassom" pitchFamily="2" charset="-78"/>
              </a:rPr>
              <a:t>میدان برق</a:t>
            </a:r>
            <a:endParaRPr lang="en-US" sz="800" dirty="0">
              <a:cs typeface="2  Tabassom" pitchFamily="2" charset="-78"/>
            </a:endParaRPr>
          </a:p>
        </p:txBody>
      </p:sp>
      <p:sp>
        <p:nvSpPr>
          <p:cNvPr id="12" name="TextBox 11"/>
          <p:cNvSpPr txBox="1"/>
          <p:nvPr/>
        </p:nvSpPr>
        <p:spPr>
          <a:xfrm rot="3033256">
            <a:off x="477635" y="6098091"/>
            <a:ext cx="2075776" cy="215183"/>
          </a:xfrm>
          <a:prstGeom prst="rect">
            <a:avLst/>
          </a:prstGeom>
          <a:noFill/>
        </p:spPr>
        <p:txBody>
          <a:bodyPr wrap="square" lIns="91182" tIns="45591" rIns="91182" bIns="45591" rtlCol="0">
            <a:spAutoFit/>
          </a:bodyPr>
          <a:lstStyle/>
          <a:p>
            <a:r>
              <a:rPr lang="fa-IR" sz="800" dirty="0">
                <a:cs typeface="2  Tabassom" pitchFamily="2" charset="-78"/>
              </a:rPr>
              <a:t>خیابان بهار</a:t>
            </a:r>
            <a:endParaRPr lang="en-US" sz="800" dirty="0">
              <a:cs typeface="2  Tabassom" pitchFamily="2" charset="-78"/>
            </a:endParaRPr>
          </a:p>
        </p:txBody>
      </p:sp>
      <p:sp>
        <p:nvSpPr>
          <p:cNvPr id="13" name="TextBox 12"/>
          <p:cNvSpPr txBox="1"/>
          <p:nvPr/>
        </p:nvSpPr>
        <p:spPr>
          <a:xfrm rot="2019191">
            <a:off x="2065773" y="4598217"/>
            <a:ext cx="1115601" cy="215183"/>
          </a:xfrm>
          <a:prstGeom prst="rect">
            <a:avLst/>
          </a:prstGeom>
          <a:noFill/>
        </p:spPr>
        <p:txBody>
          <a:bodyPr wrap="square" lIns="91182" tIns="45591" rIns="91182" bIns="45591" rtlCol="0">
            <a:spAutoFit/>
          </a:bodyPr>
          <a:lstStyle/>
          <a:p>
            <a:r>
              <a:rPr lang="fa-IR" sz="800" dirty="0">
                <a:cs typeface="2  Tabassom" pitchFamily="2" charset="-78"/>
              </a:rPr>
              <a:t>دانش</a:t>
            </a:r>
            <a:endParaRPr lang="en-US" sz="800" dirty="0">
              <a:cs typeface="2  Tabassom" pitchFamily="2" charset="-78"/>
            </a:endParaRP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1" descr="C:\DRIVE\information\UNIVERSIRY\tarahi shahri\mahdoode\ravand\back1.jpg"/>
          <p:cNvPicPr>
            <a:picLocks noChangeArrowheads="1"/>
          </p:cNvPicPr>
          <p:nvPr/>
        </p:nvPicPr>
        <p:blipFill>
          <a:blip r:embed="rId3"/>
          <a:srcRect/>
          <a:stretch>
            <a:fillRect/>
          </a:stretch>
        </p:blipFill>
        <p:spPr bwMode="auto">
          <a:xfrm>
            <a:off x="-9133" y="-29306"/>
            <a:ext cx="12801600" cy="9701784"/>
          </a:xfrm>
          <a:prstGeom prst="rect">
            <a:avLst/>
          </a:prstGeom>
          <a:noFill/>
        </p:spPr>
      </p:pic>
      <p:sp>
        <p:nvSpPr>
          <p:cNvPr id="4" name="Text Box 6"/>
          <p:cNvSpPr txBox="1">
            <a:spLocks noChangeArrowheads="1"/>
          </p:cNvSpPr>
          <p:nvPr/>
        </p:nvSpPr>
        <p:spPr bwMode="auto">
          <a:xfrm>
            <a:off x="4152901" y="1371605"/>
            <a:ext cx="8458201" cy="5319423"/>
          </a:xfrm>
          <a:prstGeom prst="rect">
            <a:avLst/>
          </a:prstGeom>
          <a:noFill/>
          <a:ln w="9525">
            <a:noFill/>
            <a:miter lim="800000"/>
            <a:headEnd/>
            <a:tailEnd/>
          </a:ln>
        </p:spPr>
        <p:txBody>
          <a:bodyPr wrap="square" lIns="147336" tIns="73669" rIns="147336" bIns="73669">
            <a:spAutoFit/>
          </a:bodyPr>
          <a:lstStyle/>
          <a:p>
            <a:pPr algn="just" defTabSz="2062225" rtl="1">
              <a:spcBef>
                <a:spcPct val="50000"/>
              </a:spcBef>
            </a:pPr>
            <a:r>
              <a:rPr lang="fa-IR" sz="2100" dirty="0">
                <a:cs typeface="B Kamran" pitchFamily="2" charset="-78"/>
              </a:rPr>
              <a:t>گاه نحوه ترکیب عناصر سطوح یا احجام مختلف در یک بدنه ، راستا هایی را در چشم ناظر ایجاد می کنند. این راستا ها در واقع خوط القائی بدنه نسبت به ناظر می باشند.این خطوط ممکن است عمودی یا افقی باشند.  با تکرار منظم این خطوط ریتم یا ضربآهنگ به وجود می آید.</a:t>
            </a:r>
          </a:p>
          <a:p>
            <a:pPr algn="just" defTabSz="2062225" rtl="1">
              <a:spcBef>
                <a:spcPct val="50000"/>
              </a:spcBef>
            </a:pPr>
            <a:r>
              <a:rPr lang="fa-IR" sz="2100" dirty="0">
                <a:cs typeface="B Kamran" pitchFamily="2" charset="-78"/>
              </a:rPr>
              <a:t>ریتم یا وزن یا ضربآهنگ در نمای فضاهای شهری، تکرار قوی، منظم و پیوسته گروه عناصر و اجزایی است که موجد یک کل است. در فضاهای شهری ایران، یک دهنه طاق در نما عنصری است ایستا، اما دو یا چند طاق مبین تکرار، حرکت و ریتم است. ردیفی از طاقنما ها یا دهانه ها اگر در تقابل با طاقنماها یا دهانه های متفاوت قرار نگیرند، حاصل یکنواختی است. تقابل شکلی در نماهای شهری موجد ارزش های بصری است.</a:t>
            </a:r>
          </a:p>
          <a:p>
            <a:pPr algn="just" defTabSz="2062225" rtl="1">
              <a:spcBef>
                <a:spcPct val="50000"/>
              </a:spcBef>
            </a:pPr>
            <a:r>
              <a:rPr lang="fa-IR" sz="2100" dirty="0">
                <a:cs typeface="B Kamran" pitchFamily="2" charset="-78"/>
              </a:rPr>
              <a:t>تکرار اندازه های همانند و یکسان دهانه ها با توجه به تقابل شکلی در ترکیب ورودی ها ریتمی را ایجاد می کند که خود موجد بافت، الگو یا طرحی از خطوط (</a:t>
            </a:r>
            <a:r>
              <a:rPr lang="en-US" sz="2100" dirty="0">
                <a:cs typeface="B Kamran" pitchFamily="2" charset="-78"/>
              </a:rPr>
              <a:t>grain</a:t>
            </a:r>
            <a:r>
              <a:rPr lang="fa-IR" sz="2100" dirty="0">
                <a:cs typeface="B Kamran" pitchFamily="2" charset="-78"/>
              </a:rPr>
              <a:t>) در سطح نماست. این خصوصیت چارچوب منظمی به وجود می آورد که در آن طرح های معماری متنوع می تواند انتظام پیدا کند. اگر مقیاس یا اندازه دهانه ها نسبت به هم دلبخواه باشد، نتیجه بی شکلی (</a:t>
            </a:r>
            <a:r>
              <a:rPr lang="en-US" sz="2100" dirty="0">
                <a:cs typeface="B Kamran" pitchFamily="2" charset="-78"/>
              </a:rPr>
              <a:t>disfiguration</a:t>
            </a:r>
            <a:r>
              <a:rPr lang="fa-IR" sz="2100" dirty="0">
                <a:cs typeface="B Kamran" pitchFamily="2" charset="-78"/>
              </a:rPr>
              <a:t>) در بدنه خیابان یا میدان خواهد بود.</a:t>
            </a:r>
          </a:p>
          <a:p>
            <a:pPr algn="just" defTabSz="2062225" rtl="1">
              <a:spcBef>
                <a:spcPct val="50000"/>
              </a:spcBef>
            </a:pPr>
            <a:r>
              <a:rPr lang="fa-IR" sz="2100" dirty="0">
                <a:cs typeface="B Kamran" pitchFamily="2" charset="-78"/>
              </a:rPr>
              <a:t>در بدنه خیابان امام رضا (ع) وجود کتیبه های عمودی و افقی، ردیف پنجره ها و خطوط عمودی و افقی موجود در نما ها سبب ابجاد ریتم های عمودی و افقی شده است.</a:t>
            </a:r>
            <a:endParaRPr lang="en-US" sz="2100" dirty="0">
              <a:cs typeface="B Kamran" pitchFamily="2" charset="-78"/>
            </a:endParaRPr>
          </a:p>
          <a:p>
            <a:pPr algn="just" defTabSz="2062225" rtl="1">
              <a:spcBef>
                <a:spcPct val="50000"/>
              </a:spcBef>
            </a:pPr>
            <a:endParaRPr lang="fa-IR" sz="2100" dirty="0">
              <a:cs typeface="B Kamran" pitchFamily="2" charset="-78"/>
            </a:endParaRPr>
          </a:p>
        </p:txBody>
      </p:sp>
      <p:sp>
        <p:nvSpPr>
          <p:cNvPr id="8" name="TextBox 7"/>
          <p:cNvSpPr txBox="1"/>
          <p:nvPr/>
        </p:nvSpPr>
        <p:spPr>
          <a:xfrm>
            <a:off x="3276601" y="304814"/>
            <a:ext cx="9281160" cy="744494"/>
          </a:xfrm>
          <a:prstGeom prst="rect">
            <a:avLst/>
          </a:prstGeom>
          <a:noFill/>
        </p:spPr>
        <p:txBody>
          <a:bodyPr wrap="square" lIns="127662" tIns="63847" rIns="127662" bIns="63847" rtlCol="1">
            <a:spAutoFit/>
          </a:bodyPr>
          <a:lstStyle/>
          <a:p>
            <a:pPr algn="justLow" rtl="1"/>
            <a:r>
              <a:rPr lang="fa-IR" sz="4000" b="1" dirty="0">
                <a:effectLst>
                  <a:glow rad="101600">
                    <a:schemeClr val="bg1">
                      <a:lumMod val="75000"/>
                      <a:alpha val="40000"/>
                    </a:schemeClr>
                  </a:glow>
                  <a:outerShdw blurRad="50800" dist="38100" dir="5400000" algn="t" rotWithShape="0">
                    <a:prstClr val="black">
                      <a:alpha val="40000"/>
                    </a:prstClr>
                  </a:outerShdw>
                </a:effectLst>
                <a:cs typeface="B Kamran" pitchFamily="2" charset="-78"/>
              </a:rPr>
              <a:t>ضربآهنگ عمودی و افقی</a:t>
            </a: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1"/>
          <p:cNvPicPr>
            <a:picLocks noChangeArrowheads="1"/>
          </p:cNvPicPr>
          <p:nvPr/>
        </p:nvPicPr>
        <p:blipFill>
          <a:blip r:embed="rId3" cstate="screen">
            <a:lum bright="-19000" contrast="26000"/>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3505221" y="457200"/>
            <a:ext cx="8759953" cy="8613648"/>
          </a:xfrm>
          <a:prstGeom prst="rect">
            <a:avLst/>
          </a:prstGeom>
          <a:noFill/>
          <a:ln w="9525">
            <a:noFill/>
            <a:miter lim="800000"/>
            <a:headEnd/>
            <a:tailEnd/>
          </a:ln>
          <a:effectLst/>
        </p:spPr>
      </p:pic>
      <p:pic>
        <p:nvPicPr>
          <p:cNvPr id="7" name="Picture 2" descr="C:\Users\MONA\Desktop\pan\sara111.jp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4007464" y="3124200"/>
            <a:ext cx="7879739" cy="762000"/>
          </a:xfrm>
          <a:prstGeom prst="rect">
            <a:avLst/>
          </a:prstGeom>
          <a:ln w="15875">
            <a:solidFill>
              <a:schemeClr val="tx1"/>
            </a:solidFill>
          </a:ln>
          <a:effectLst/>
        </p:spPr>
      </p:pic>
      <p:pic>
        <p:nvPicPr>
          <p:cNvPr id="8" name="Picture 3" descr="C:\Users\MONA\Desktop\pan\atinazi111.jp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4114801" y="7620003"/>
            <a:ext cx="6781800" cy="914400"/>
          </a:xfrm>
          <a:prstGeom prst="rect">
            <a:avLst/>
          </a:prstGeom>
          <a:ln w="15875">
            <a:solidFill>
              <a:schemeClr val="tx1"/>
            </a:solidFill>
          </a:ln>
          <a:effectLst/>
        </p:spPr>
      </p:pic>
      <p:pic>
        <p:nvPicPr>
          <p:cNvPr id="175106" name="Picture 2"/>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863080" y="4419623"/>
            <a:ext cx="1727723" cy="1737961"/>
          </a:xfrm>
          <a:prstGeom prst="rect">
            <a:avLst/>
          </a:prstGeom>
          <a:ln w="12700" cap="sq">
            <a:solidFill>
              <a:srgbClr val="000000">
                <a:alpha val="86000"/>
              </a:srgbClr>
            </a:solidFill>
            <a:prstDash val="solid"/>
            <a:miter lim="800000"/>
          </a:ln>
          <a:effectLst>
            <a:outerShdw blurRad="38100" dist="38100" sx="1000" sy="1000" algn="tl" rotWithShape="0">
              <a:srgbClr val="000000"/>
            </a:outerShdw>
          </a:effectLst>
        </p:spPr>
      </p:pic>
      <p:sp>
        <p:nvSpPr>
          <p:cNvPr id="13" name="TextBox 12"/>
          <p:cNvSpPr txBox="1"/>
          <p:nvPr/>
        </p:nvSpPr>
        <p:spPr>
          <a:xfrm>
            <a:off x="1055928" y="7952604"/>
            <a:ext cx="5791199" cy="292263"/>
          </a:xfrm>
          <a:prstGeom prst="rect">
            <a:avLst/>
          </a:prstGeom>
          <a:noFill/>
        </p:spPr>
        <p:txBody>
          <a:bodyPr wrap="square" lIns="91316" tIns="45658" rIns="91316" bIns="45658" rtlCol="0">
            <a:spAutoFit/>
          </a:bodyPr>
          <a:lstStyle/>
          <a:p>
            <a:r>
              <a:rPr lang="fa-IR" sz="1300" dirty="0">
                <a:cs typeface="B Badr" pitchFamily="2" charset="-78"/>
              </a:rPr>
              <a:t>ضرباهنگ افقی و عمودی</a:t>
            </a:r>
            <a:endParaRPr lang="en-US" sz="1300" dirty="0">
              <a:cs typeface="B Badr" pitchFamily="2" charset="-78"/>
            </a:endParaRPr>
          </a:p>
        </p:txBody>
      </p:sp>
      <p:sp>
        <p:nvSpPr>
          <p:cNvPr id="9" name="TextBox 8"/>
          <p:cNvSpPr txBox="1"/>
          <p:nvPr/>
        </p:nvSpPr>
        <p:spPr>
          <a:xfrm rot="18324350">
            <a:off x="1267281" y="4407963"/>
            <a:ext cx="2362200" cy="215183"/>
          </a:xfrm>
          <a:prstGeom prst="rect">
            <a:avLst/>
          </a:prstGeom>
          <a:noFill/>
        </p:spPr>
        <p:txBody>
          <a:bodyPr wrap="square" lIns="91182" tIns="45591" rIns="91182" bIns="45591" rtlCol="0">
            <a:spAutoFit/>
          </a:bodyPr>
          <a:lstStyle/>
          <a:p>
            <a:r>
              <a:rPr lang="fa-IR" sz="800" dirty="0">
                <a:cs typeface="2  Tabassom" pitchFamily="2" charset="-78"/>
              </a:rPr>
              <a:t>بلوار امام رضا</a:t>
            </a:r>
            <a:endParaRPr lang="en-US" sz="800" dirty="0">
              <a:cs typeface="2  Tabassom" pitchFamily="2" charset="-78"/>
            </a:endParaRPr>
          </a:p>
        </p:txBody>
      </p:sp>
      <p:sp>
        <p:nvSpPr>
          <p:cNvPr id="10" name="TextBox 9"/>
          <p:cNvSpPr txBox="1"/>
          <p:nvPr/>
        </p:nvSpPr>
        <p:spPr>
          <a:xfrm rot="2909202">
            <a:off x="1049329" y="6162263"/>
            <a:ext cx="1115601" cy="215183"/>
          </a:xfrm>
          <a:prstGeom prst="rect">
            <a:avLst/>
          </a:prstGeom>
          <a:noFill/>
        </p:spPr>
        <p:txBody>
          <a:bodyPr wrap="square" lIns="91182" tIns="45591" rIns="91182" bIns="45591" rtlCol="0">
            <a:spAutoFit/>
          </a:bodyPr>
          <a:lstStyle/>
          <a:p>
            <a:r>
              <a:rPr lang="fa-IR" sz="800" dirty="0">
                <a:cs typeface="2  Tabassom" pitchFamily="2" charset="-78"/>
              </a:rPr>
              <a:t>میدان برق</a:t>
            </a:r>
            <a:endParaRPr lang="en-US" sz="800" dirty="0">
              <a:cs typeface="2  Tabassom" pitchFamily="2" charset="-78"/>
            </a:endParaRPr>
          </a:p>
        </p:txBody>
      </p:sp>
      <p:sp>
        <p:nvSpPr>
          <p:cNvPr id="11" name="TextBox 10"/>
          <p:cNvSpPr txBox="1"/>
          <p:nvPr/>
        </p:nvSpPr>
        <p:spPr>
          <a:xfrm rot="3033256">
            <a:off x="477635" y="6098091"/>
            <a:ext cx="2075776" cy="215183"/>
          </a:xfrm>
          <a:prstGeom prst="rect">
            <a:avLst/>
          </a:prstGeom>
          <a:noFill/>
        </p:spPr>
        <p:txBody>
          <a:bodyPr wrap="square" lIns="91182" tIns="45591" rIns="91182" bIns="45591" rtlCol="0">
            <a:spAutoFit/>
          </a:bodyPr>
          <a:lstStyle/>
          <a:p>
            <a:r>
              <a:rPr lang="fa-IR" sz="800" dirty="0">
                <a:cs typeface="2  Tabassom" pitchFamily="2" charset="-78"/>
              </a:rPr>
              <a:t>خیابان بهار</a:t>
            </a:r>
            <a:endParaRPr lang="en-US" sz="800" dirty="0">
              <a:cs typeface="2  Tabassom" pitchFamily="2" charset="-78"/>
            </a:endParaRPr>
          </a:p>
        </p:txBody>
      </p:sp>
      <p:sp>
        <p:nvSpPr>
          <p:cNvPr id="12" name="TextBox 11"/>
          <p:cNvSpPr txBox="1"/>
          <p:nvPr/>
        </p:nvSpPr>
        <p:spPr>
          <a:xfrm rot="2019191">
            <a:off x="2065773" y="4598217"/>
            <a:ext cx="1115601" cy="215183"/>
          </a:xfrm>
          <a:prstGeom prst="rect">
            <a:avLst/>
          </a:prstGeom>
          <a:noFill/>
        </p:spPr>
        <p:txBody>
          <a:bodyPr wrap="square" lIns="91182" tIns="45591" rIns="91182" bIns="45591" rtlCol="0">
            <a:spAutoFit/>
          </a:bodyPr>
          <a:lstStyle/>
          <a:p>
            <a:r>
              <a:rPr lang="fa-IR" sz="800" dirty="0">
                <a:cs typeface="2  Tabassom" pitchFamily="2" charset="-78"/>
              </a:rPr>
              <a:t>دانش</a:t>
            </a:r>
            <a:endParaRPr lang="en-US" sz="800" dirty="0">
              <a:cs typeface="2  Tabassom" pitchFamily="2" charset="-78"/>
            </a:endParaRP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6130" name="Picture 2"/>
          <p:cNvPicPr>
            <a:picLocks noChangeArrowheads="1"/>
          </p:cNvPicPr>
          <p:nvPr/>
        </p:nvPicPr>
        <p:blipFill>
          <a:blip r:embed="rId3" cstate="screen">
            <a:clrChange>
              <a:clrFrom>
                <a:srgbClr val="FFFFFF"/>
              </a:clrFrom>
              <a:clrTo>
                <a:srgbClr val="FFFFFF">
                  <a:alpha val="0"/>
                </a:srgbClr>
              </a:clrTo>
            </a:clrChange>
            <a:lum bright="-19000" contrast="26000"/>
            <a:extLst>
              <a:ext uri="{28A0092B-C50C-407E-A947-70E740481C1C}">
                <a14:useLocalDpi xmlns:a14="http://schemas.microsoft.com/office/drawing/2010/main"/>
              </a:ext>
            </a:extLst>
          </a:blip>
          <a:srcRect/>
          <a:stretch>
            <a:fillRect/>
          </a:stretch>
        </p:blipFill>
        <p:spPr bwMode="auto">
          <a:xfrm>
            <a:off x="3581419" y="530352"/>
            <a:ext cx="8759953" cy="8613648"/>
          </a:xfrm>
          <a:prstGeom prst="rect">
            <a:avLst/>
          </a:prstGeom>
          <a:noFill/>
          <a:ln w="9525">
            <a:noFill/>
            <a:miter lim="800000"/>
            <a:headEnd/>
            <a:tailEnd/>
          </a:ln>
          <a:effectLst/>
        </p:spPr>
      </p:pic>
      <p:sp>
        <p:nvSpPr>
          <p:cNvPr id="20" name="TextBox 19"/>
          <p:cNvSpPr txBox="1"/>
          <p:nvPr/>
        </p:nvSpPr>
        <p:spPr>
          <a:xfrm>
            <a:off x="6720840" y="8626940"/>
            <a:ext cx="1813560" cy="513662"/>
          </a:xfrm>
          <a:prstGeom prst="rect">
            <a:avLst/>
          </a:prstGeom>
          <a:noFill/>
        </p:spPr>
        <p:txBody>
          <a:bodyPr wrap="square" lIns="127662" tIns="63847" rIns="127662" bIns="63847" rtlCol="1">
            <a:spAutoFit/>
          </a:bodyPr>
          <a:lstStyle/>
          <a:p>
            <a:pPr algn="ctr"/>
            <a:r>
              <a:rPr lang="fa-IR" dirty="0">
                <a:cs typeface="B Kamran" pitchFamily="2" charset="-78"/>
              </a:rPr>
              <a:t>نمای شرقی</a:t>
            </a:r>
          </a:p>
        </p:txBody>
      </p:sp>
      <p:sp>
        <p:nvSpPr>
          <p:cNvPr id="22" name="TextBox 21"/>
          <p:cNvSpPr txBox="1"/>
          <p:nvPr/>
        </p:nvSpPr>
        <p:spPr>
          <a:xfrm>
            <a:off x="6720840" y="4207339"/>
            <a:ext cx="1813560" cy="513662"/>
          </a:xfrm>
          <a:prstGeom prst="rect">
            <a:avLst/>
          </a:prstGeom>
          <a:noFill/>
        </p:spPr>
        <p:txBody>
          <a:bodyPr wrap="square" lIns="127662" tIns="63847" rIns="127662" bIns="63847" rtlCol="1">
            <a:spAutoFit/>
          </a:bodyPr>
          <a:lstStyle/>
          <a:p>
            <a:pPr algn="ctr"/>
            <a:r>
              <a:rPr lang="fa-IR" dirty="0">
                <a:cs typeface="B Kamran" pitchFamily="2" charset="-78"/>
              </a:rPr>
              <a:t>نمای غربی</a:t>
            </a:r>
          </a:p>
        </p:txBody>
      </p:sp>
      <p:pic>
        <p:nvPicPr>
          <p:cNvPr id="50178" name="Picture 2" descr="C:\Users\MONA\Desktop\pan\sara222.jp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3972253" y="3242495"/>
            <a:ext cx="7898904" cy="872325"/>
          </a:xfrm>
          <a:prstGeom prst="rect">
            <a:avLst/>
          </a:prstGeom>
          <a:ln w="15875">
            <a:solidFill>
              <a:schemeClr val="tx1"/>
            </a:solidFill>
          </a:ln>
          <a:effectLst/>
        </p:spPr>
      </p:pic>
      <p:pic>
        <p:nvPicPr>
          <p:cNvPr id="50179" name="Picture 3" descr="C:\Users\MONA\Desktop\pan\atinazi222.jp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4572000" y="7446848"/>
            <a:ext cx="6781800" cy="986593"/>
          </a:xfrm>
          <a:prstGeom prst="rect">
            <a:avLst/>
          </a:prstGeom>
          <a:ln w="15875">
            <a:solidFill>
              <a:schemeClr val="tx1"/>
            </a:solidFill>
          </a:ln>
          <a:effectLst/>
        </p:spPr>
      </p:pic>
      <p:pic>
        <p:nvPicPr>
          <p:cNvPr id="50181" name="Picture 5"/>
          <p:cNvPicPr>
            <a:picLocks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838200" y="4512387"/>
            <a:ext cx="1728216" cy="1737359"/>
          </a:xfrm>
          <a:prstGeom prst="rect">
            <a:avLst/>
          </a:prstGeom>
          <a:ln w="12700" cap="sq">
            <a:solidFill>
              <a:srgbClr val="000000">
                <a:alpha val="86000"/>
              </a:srgbClr>
            </a:solidFill>
            <a:prstDash val="solid"/>
            <a:miter lim="800000"/>
          </a:ln>
          <a:effectLst>
            <a:outerShdw blurRad="38100" dist="38100" sx="1000" sy="1000" algn="tl" rotWithShape="0">
              <a:srgbClr val="000000"/>
            </a:outerShdw>
          </a:effectLst>
        </p:spPr>
      </p:pic>
      <p:sp>
        <p:nvSpPr>
          <p:cNvPr id="10" name="TextBox 9"/>
          <p:cNvSpPr txBox="1"/>
          <p:nvPr/>
        </p:nvSpPr>
        <p:spPr>
          <a:xfrm>
            <a:off x="1034147" y="7957458"/>
            <a:ext cx="5791199" cy="292263"/>
          </a:xfrm>
          <a:prstGeom prst="rect">
            <a:avLst/>
          </a:prstGeom>
          <a:noFill/>
        </p:spPr>
        <p:txBody>
          <a:bodyPr wrap="square" lIns="91316" tIns="45658" rIns="91316" bIns="45658" rtlCol="0">
            <a:spAutoFit/>
          </a:bodyPr>
          <a:lstStyle/>
          <a:p>
            <a:r>
              <a:rPr lang="fa-IR" sz="1300" dirty="0">
                <a:cs typeface="B Badr" pitchFamily="2" charset="-78"/>
              </a:rPr>
              <a:t>ضرباهنگ افقی و عمودی</a:t>
            </a:r>
            <a:endParaRPr lang="en-US" sz="1300" dirty="0">
              <a:cs typeface="B Badr" pitchFamily="2" charset="-78"/>
            </a:endParaRPr>
          </a:p>
        </p:txBody>
      </p:sp>
      <p:sp>
        <p:nvSpPr>
          <p:cNvPr id="11" name="TextBox 10"/>
          <p:cNvSpPr txBox="1"/>
          <p:nvPr/>
        </p:nvSpPr>
        <p:spPr>
          <a:xfrm rot="18324350">
            <a:off x="1267281" y="4407963"/>
            <a:ext cx="2362200" cy="215183"/>
          </a:xfrm>
          <a:prstGeom prst="rect">
            <a:avLst/>
          </a:prstGeom>
          <a:noFill/>
        </p:spPr>
        <p:txBody>
          <a:bodyPr wrap="square" lIns="91182" tIns="45591" rIns="91182" bIns="45591" rtlCol="0">
            <a:spAutoFit/>
          </a:bodyPr>
          <a:lstStyle/>
          <a:p>
            <a:r>
              <a:rPr lang="fa-IR" sz="800" dirty="0">
                <a:cs typeface="2  Tabassom" pitchFamily="2" charset="-78"/>
              </a:rPr>
              <a:t>بلوار امام رضا</a:t>
            </a:r>
            <a:endParaRPr lang="en-US" sz="800" dirty="0">
              <a:cs typeface="2  Tabassom" pitchFamily="2" charset="-78"/>
            </a:endParaRPr>
          </a:p>
        </p:txBody>
      </p:sp>
      <p:sp>
        <p:nvSpPr>
          <p:cNvPr id="12" name="TextBox 11"/>
          <p:cNvSpPr txBox="1"/>
          <p:nvPr/>
        </p:nvSpPr>
        <p:spPr>
          <a:xfrm rot="2909202">
            <a:off x="1006180" y="6207250"/>
            <a:ext cx="1115601" cy="215183"/>
          </a:xfrm>
          <a:prstGeom prst="rect">
            <a:avLst/>
          </a:prstGeom>
          <a:noFill/>
        </p:spPr>
        <p:txBody>
          <a:bodyPr wrap="square" lIns="91182" tIns="45591" rIns="91182" bIns="45591" rtlCol="0">
            <a:spAutoFit/>
          </a:bodyPr>
          <a:lstStyle/>
          <a:p>
            <a:r>
              <a:rPr lang="fa-IR" sz="800" dirty="0">
                <a:cs typeface="2  Tabassom" pitchFamily="2" charset="-78"/>
              </a:rPr>
              <a:t>میدان برق</a:t>
            </a:r>
            <a:endParaRPr lang="en-US" sz="800" dirty="0">
              <a:cs typeface="2  Tabassom" pitchFamily="2" charset="-78"/>
            </a:endParaRPr>
          </a:p>
        </p:txBody>
      </p:sp>
      <p:sp>
        <p:nvSpPr>
          <p:cNvPr id="13" name="TextBox 12"/>
          <p:cNvSpPr txBox="1"/>
          <p:nvPr/>
        </p:nvSpPr>
        <p:spPr>
          <a:xfrm rot="3033256">
            <a:off x="477635" y="6194487"/>
            <a:ext cx="2075776" cy="215183"/>
          </a:xfrm>
          <a:prstGeom prst="rect">
            <a:avLst/>
          </a:prstGeom>
          <a:noFill/>
        </p:spPr>
        <p:txBody>
          <a:bodyPr wrap="square" lIns="91182" tIns="45591" rIns="91182" bIns="45591" rtlCol="0">
            <a:spAutoFit/>
          </a:bodyPr>
          <a:lstStyle/>
          <a:p>
            <a:r>
              <a:rPr lang="fa-IR" sz="800" dirty="0">
                <a:cs typeface="2  Tabassom" pitchFamily="2" charset="-78"/>
              </a:rPr>
              <a:t>خیابان بهار</a:t>
            </a:r>
            <a:endParaRPr lang="en-US" sz="800" dirty="0">
              <a:cs typeface="2  Tabassom" pitchFamily="2" charset="-78"/>
            </a:endParaRPr>
          </a:p>
        </p:txBody>
      </p:sp>
      <p:sp>
        <p:nvSpPr>
          <p:cNvPr id="14" name="TextBox 13"/>
          <p:cNvSpPr txBox="1"/>
          <p:nvPr/>
        </p:nvSpPr>
        <p:spPr>
          <a:xfrm rot="2019191">
            <a:off x="2065773" y="4699666"/>
            <a:ext cx="1115601" cy="215183"/>
          </a:xfrm>
          <a:prstGeom prst="rect">
            <a:avLst/>
          </a:prstGeom>
          <a:noFill/>
        </p:spPr>
        <p:txBody>
          <a:bodyPr wrap="square" lIns="91182" tIns="45591" rIns="91182" bIns="45591" rtlCol="0">
            <a:spAutoFit/>
          </a:bodyPr>
          <a:lstStyle/>
          <a:p>
            <a:r>
              <a:rPr lang="fa-IR" sz="800" dirty="0">
                <a:cs typeface="2  Tabassom" pitchFamily="2" charset="-78"/>
              </a:rPr>
              <a:t>دانش</a:t>
            </a:r>
            <a:endParaRPr lang="en-US" sz="800" dirty="0">
              <a:cs typeface="2  Tabassom" pitchFamily="2" charset="-78"/>
            </a:endParaRP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8178" name="Picture 2"/>
          <p:cNvPicPr>
            <a:picLocks noChangeArrowheads="1"/>
          </p:cNvPicPr>
          <p:nvPr/>
        </p:nvPicPr>
        <p:blipFill>
          <a:blip r:embed="rId3" cstate="screen">
            <a:lum bright="-19000" contrast="26000"/>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3581419" y="304800"/>
            <a:ext cx="8759953" cy="8613648"/>
          </a:xfrm>
          <a:prstGeom prst="rect">
            <a:avLst/>
          </a:prstGeom>
          <a:noFill/>
          <a:ln w="9525">
            <a:noFill/>
            <a:miter lim="800000"/>
            <a:headEnd/>
            <a:tailEnd/>
          </a:ln>
          <a:effectLst/>
        </p:spPr>
      </p:pic>
      <p:sp>
        <p:nvSpPr>
          <p:cNvPr id="51" name="TextBox 50"/>
          <p:cNvSpPr txBox="1"/>
          <p:nvPr/>
        </p:nvSpPr>
        <p:spPr>
          <a:xfrm>
            <a:off x="6720840" y="8474539"/>
            <a:ext cx="1813560" cy="513662"/>
          </a:xfrm>
          <a:prstGeom prst="rect">
            <a:avLst/>
          </a:prstGeom>
          <a:noFill/>
        </p:spPr>
        <p:txBody>
          <a:bodyPr wrap="square" lIns="127662" tIns="63847" rIns="127662" bIns="63847" rtlCol="1">
            <a:spAutoFit/>
          </a:bodyPr>
          <a:lstStyle/>
          <a:p>
            <a:pPr algn="ctr"/>
            <a:r>
              <a:rPr lang="fa-IR" dirty="0">
                <a:cs typeface="B Kamran" pitchFamily="2" charset="-78"/>
              </a:rPr>
              <a:t>نمای شرقی</a:t>
            </a:r>
          </a:p>
        </p:txBody>
      </p:sp>
      <p:sp>
        <p:nvSpPr>
          <p:cNvPr id="52" name="TextBox 51"/>
          <p:cNvSpPr txBox="1"/>
          <p:nvPr/>
        </p:nvSpPr>
        <p:spPr>
          <a:xfrm>
            <a:off x="6720840" y="4207339"/>
            <a:ext cx="1813560" cy="513662"/>
          </a:xfrm>
          <a:prstGeom prst="rect">
            <a:avLst/>
          </a:prstGeom>
          <a:noFill/>
        </p:spPr>
        <p:txBody>
          <a:bodyPr wrap="square" lIns="127662" tIns="63847" rIns="127662" bIns="63847" rtlCol="1">
            <a:spAutoFit/>
          </a:bodyPr>
          <a:lstStyle/>
          <a:p>
            <a:pPr algn="ctr"/>
            <a:r>
              <a:rPr lang="fa-IR" dirty="0">
                <a:cs typeface="B Kamran" pitchFamily="2" charset="-78"/>
              </a:rPr>
              <a:t>نمای غربی</a:t>
            </a:r>
          </a:p>
        </p:txBody>
      </p:sp>
      <p:pic>
        <p:nvPicPr>
          <p:cNvPr id="48130" name="Picture 2" descr="C:\Users\MONA\Desktop\pan\sara333.jp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4191001" y="3109710"/>
            <a:ext cx="6553200" cy="770239"/>
          </a:xfrm>
          <a:prstGeom prst="rect">
            <a:avLst/>
          </a:prstGeom>
          <a:ln w="15875">
            <a:solidFill>
              <a:schemeClr val="tx1"/>
            </a:solidFill>
          </a:ln>
          <a:effectLst/>
        </p:spPr>
      </p:pic>
      <p:pic>
        <p:nvPicPr>
          <p:cNvPr id="48131" name="Picture 3" descr="C:\Users\MONA\Desktop\pan\atinazi333.jp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5486400" y="7467600"/>
            <a:ext cx="4953000" cy="928068"/>
          </a:xfrm>
          <a:prstGeom prst="rect">
            <a:avLst/>
          </a:prstGeom>
          <a:ln w="15875">
            <a:solidFill>
              <a:schemeClr val="tx1"/>
            </a:solidFill>
          </a:ln>
          <a:effectLst/>
        </p:spPr>
      </p:pic>
      <p:pic>
        <p:nvPicPr>
          <p:cNvPr id="48132" name="Picture 4"/>
          <p:cNvPicPr>
            <a:picLocks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838202" y="4387297"/>
            <a:ext cx="1730660" cy="1737359"/>
          </a:xfrm>
          <a:prstGeom prst="rect">
            <a:avLst/>
          </a:prstGeom>
          <a:ln w="12700" cap="sq">
            <a:solidFill>
              <a:srgbClr val="000000">
                <a:alpha val="86000"/>
              </a:srgbClr>
            </a:solidFill>
            <a:prstDash val="solid"/>
            <a:miter lim="800000"/>
          </a:ln>
          <a:effectLst>
            <a:outerShdw blurRad="38100" dist="38100" sx="1000" sy="1000" algn="tl" rotWithShape="0">
              <a:srgbClr val="000000"/>
            </a:outerShdw>
          </a:effectLst>
        </p:spPr>
      </p:pic>
      <p:sp>
        <p:nvSpPr>
          <p:cNvPr id="10" name="TextBox 9"/>
          <p:cNvSpPr txBox="1"/>
          <p:nvPr/>
        </p:nvSpPr>
        <p:spPr>
          <a:xfrm>
            <a:off x="1055928" y="7952604"/>
            <a:ext cx="5791199" cy="292263"/>
          </a:xfrm>
          <a:prstGeom prst="rect">
            <a:avLst/>
          </a:prstGeom>
          <a:noFill/>
        </p:spPr>
        <p:txBody>
          <a:bodyPr wrap="square" lIns="91316" tIns="45658" rIns="91316" bIns="45658" rtlCol="0">
            <a:spAutoFit/>
          </a:bodyPr>
          <a:lstStyle/>
          <a:p>
            <a:r>
              <a:rPr lang="fa-IR" sz="1300" dirty="0">
                <a:cs typeface="B Badr" pitchFamily="2" charset="-78"/>
              </a:rPr>
              <a:t>ضرباهنگ افقی و عمودی</a:t>
            </a:r>
            <a:endParaRPr lang="en-US" sz="1300" dirty="0">
              <a:cs typeface="B Badr" pitchFamily="2" charset="-78"/>
            </a:endParaRPr>
          </a:p>
        </p:txBody>
      </p:sp>
      <p:sp>
        <p:nvSpPr>
          <p:cNvPr id="11" name="TextBox 10"/>
          <p:cNvSpPr txBox="1"/>
          <p:nvPr/>
        </p:nvSpPr>
        <p:spPr>
          <a:xfrm rot="18324350">
            <a:off x="1267281" y="4407963"/>
            <a:ext cx="2362200" cy="215183"/>
          </a:xfrm>
          <a:prstGeom prst="rect">
            <a:avLst/>
          </a:prstGeom>
          <a:noFill/>
        </p:spPr>
        <p:txBody>
          <a:bodyPr wrap="square" lIns="91182" tIns="45591" rIns="91182" bIns="45591" rtlCol="0">
            <a:spAutoFit/>
          </a:bodyPr>
          <a:lstStyle/>
          <a:p>
            <a:r>
              <a:rPr lang="fa-IR" sz="800" dirty="0">
                <a:cs typeface="2  Tabassom" pitchFamily="2" charset="-78"/>
              </a:rPr>
              <a:t>بلوار امام رضا</a:t>
            </a:r>
            <a:endParaRPr lang="en-US" sz="800" dirty="0">
              <a:cs typeface="2  Tabassom" pitchFamily="2" charset="-78"/>
            </a:endParaRPr>
          </a:p>
        </p:txBody>
      </p:sp>
      <p:sp>
        <p:nvSpPr>
          <p:cNvPr id="12" name="TextBox 11"/>
          <p:cNvSpPr txBox="1"/>
          <p:nvPr/>
        </p:nvSpPr>
        <p:spPr>
          <a:xfrm rot="2909202">
            <a:off x="1024454" y="6118437"/>
            <a:ext cx="1115601" cy="215183"/>
          </a:xfrm>
          <a:prstGeom prst="rect">
            <a:avLst/>
          </a:prstGeom>
          <a:noFill/>
        </p:spPr>
        <p:txBody>
          <a:bodyPr wrap="square" lIns="91182" tIns="45591" rIns="91182" bIns="45591" rtlCol="0">
            <a:spAutoFit/>
          </a:bodyPr>
          <a:lstStyle/>
          <a:p>
            <a:r>
              <a:rPr lang="fa-IR" sz="800" dirty="0">
                <a:cs typeface="2  Tabassom" pitchFamily="2" charset="-78"/>
              </a:rPr>
              <a:t>میدان برق</a:t>
            </a:r>
            <a:endParaRPr lang="en-US" sz="800" dirty="0">
              <a:cs typeface="2  Tabassom" pitchFamily="2" charset="-78"/>
            </a:endParaRPr>
          </a:p>
        </p:txBody>
      </p:sp>
      <p:sp>
        <p:nvSpPr>
          <p:cNvPr id="13" name="TextBox 12"/>
          <p:cNvSpPr txBox="1"/>
          <p:nvPr/>
        </p:nvSpPr>
        <p:spPr>
          <a:xfrm rot="3033256">
            <a:off x="477635" y="6098091"/>
            <a:ext cx="2075776" cy="215183"/>
          </a:xfrm>
          <a:prstGeom prst="rect">
            <a:avLst/>
          </a:prstGeom>
          <a:noFill/>
        </p:spPr>
        <p:txBody>
          <a:bodyPr wrap="square" lIns="91182" tIns="45591" rIns="91182" bIns="45591" rtlCol="0">
            <a:spAutoFit/>
          </a:bodyPr>
          <a:lstStyle/>
          <a:p>
            <a:r>
              <a:rPr lang="fa-IR" sz="800" dirty="0">
                <a:cs typeface="2  Tabassom" pitchFamily="2" charset="-78"/>
              </a:rPr>
              <a:t>خیابان بهار</a:t>
            </a:r>
            <a:endParaRPr lang="en-US" sz="800" dirty="0">
              <a:cs typeface="2  Tabassom" pitchFamily="2" charset="-78"/>
            </a:endParaRPr>
          </a:p>
        </p:txBody>
      </p:sp>
      <p:sp>
        <p:nvSpPr>
          <p:cNvPr id="14" name="TextBox 13"/>
          <p:cNvSpPr txBox="1"/>
          <p:nvPr/>
        </p:nvSpPr>
        <p:spPr>
          <a:xfrm rot="2019191">
            <a:off x="2065773" y="4554149"/>
            <a:ext cx="1115601" cy="215183"/>
          </a:xfrm>
          <a:prstGeom prst="rect">
            <a:avLst/>
          </a:prstGeom>
          <a:noFill/>
        </p:spPr>
        <p:txBody>
          <a:bodyPr wrap="square" lIns="91182" tIns="45591" rIns="91182" bIns="45591" rtlCol="0">
            <a:spAutoFit/>
          </a:bodyPr>
          <a:lstStyle/>
          <a:p>
            <a:r>
              <a:rPr lang="fa-IR" sz="800" dirty="0">
                <a:cs typeface="2  Tabassom" pitchFamily="2" charset="-78"/>
              </a:rPr>
              <a:t>دانش</a:t>
            </a:r>
            <a:endParaRPr lang="en-US" sz="800" dirty="0">
              <a:cs typeface="2  Tabassom" pitchFamily="2" charset="-78"/>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Picture 1" descr="C:\DRIVE\information\UNIVERSIRY\tarahi shahri\mahdoode\ravand\back1.jpg"/>
          <p:cNvPicPr>
            <a:picLocks noChangeArrowheads="1"/>
          </p:cNvPicPr>
          <p:nvPr/>
        </p:nvPicPr>
        <p:blipFill>
          <a:blip r:embed="rId3"/>
          <a:srcRect/>
          <a:stretch>
            <a:fillRect/>
          </a:stretch>
        </p:blipFill>
        <p:spPr bwMode="auto">
          <a:xfrm>
            <a:off x="-9133" y="-29306"/>
            <a:ext cx="12801600" cy="9701784"/>
          </a:xfrm>
          <a:prstGeom prst="rect">
            <a:avLst/>
          </a:prstGeom>
          <a:noFill/>
        </p:spPr>
      </p:pic>
      <p:sp>
        <p:nvSpPr>
          <p:cNvPr id="20" name="TextBox 19"/>
          <p:cNvSpPr txBox="1"/>
          <p:nvPr/>
        </p:nvSpPr>
        <p:spPr>
          <a:xfrm>
            <a:off x="3276601" y="304800"/>
            <a:ext cx="9281160" cy="713716"/>
          </a:xfrm>
          <a:prstGeom prst="rect">
            <a:avLst/>
          </a:prstGeom>
          <a:noFill/>
        </p:spPr>
        <p:txBody>
          <a:bodyPr wrap="square" lIns="127662" tIns="63847" rIns="127662" bIns="63847" rtlCol="1">
            <a:spAutoFit/>
          </a:bodyPr>
          <a:lstStyle/>
          <a:p>
            <a:pPr algn="justLow" rtl="1"/>
            <a:r>
              <a:rPr lang="fa-IR" sz="3800" b="1" dirty="0">
                <a:effectLst>
                  <a:glow rad="101600">
                    <a:schemeClr val="bg1">
                      <a:lumMod val="75000"/>
                      <a:alpha val="40000"/>
                    </a:schemeClr>
                  </a:glow>
                  <a:outerShdw blurRad="50800" dist="38100" dir="5400000" algn="t" rotWithShape="0">
                    <a:prstClr val="black">
                      <a:alpha val="40000"/>
                    </a:prstClr>
                  </a:outerShdw>
                </a:effectLst>
                <a:cs typeface="B Kamran" pitchFamily="2" charset="-78"/>
              </a:rPr>
              <a:t>معرفی محدوده مورد بررسی</a:t>
            </a:r>
          </a:p>
        </p:txBody>
      </p:sp>
      <p:pic>
        <p:nvPicPr>
          <p:cNvPr id="25" name="Picture 2" descr="C:\Ati's Univ Projz\6th Term\Tarahi Shahri Dr Abbas\MainProj\abbasGoogle\3.jpg"/>
          <p:cNvPicPr>
            <a:picLocks noChangeAspect="1" noChangeArrowheads="1"/>
          </p:cNvPicPr>
          <p:nvPr/>
        </p:nvPicPr>
        <p:blipFill>
          <a:blip r:embed="rId4"/>
          <a:srcRect/>
          <a:stretch>
            <a:fillRect/>
          </a:stretch>
        </p:blipFill>
        <p:spPr bwMode="auto">
          <a:xfrm>
            <a:off x="8602703" y="1905005"/>
            <a:ext cx="3824316" cy="3179837"/>
          </a:xfrm>
          <a:prstGeom prst="roundRect">
            <a:avLst>
              <a:gd name="adj" fmla="val 8594"/>
            </a:avLst>
          </a:prstGeom>
          <a:solidFill>
            <a:srgbClr val="FFFFFF">
              <a:shade val="85000"/>
            </a:srgbClr>
          </a:solidFill>
          <a:ln>
            <a:noFill/>
          </a:ln>
          <a:effectLst/>
        </p:spPr>
      </p:pic>
      <p:sp>
        <p:nvSpPr>
          <p:cNvPr id="30" name="Freeform 29"/>
          <p:cNvSpPr/>
          <p:nvPr/>
        </p:nvSpPr>
        <p:spPr>
          <a:xfrm>
            <a:off x="10042500" y="3743480"/>
            <a:ext cx="491649" cy="580285"/>
          </a:xfrm>
          <a:custGeom>
            <a:avLst/>
            <a:gdLst>
              <a:gd name="connsiteX0" fmla="*/ 0 w 358175"/>
              <a:gd name="connsiteY0" fmla="*/ 370817 h 446666"/>
              <a:gd name="connsiteX1" fmla="*/ 105345 w 358175"/>
              <a:gd name="connsiteY1" fmla="*/ 446666 h 446666"/>
              <a:gd name="connsiteX2" fmla="*/ 358175 w 358175"/>
              <a:gd name="connsiteY2" fmla="*/ 50566 h 446666"/>
              <a:gd name="connsiteX3" fmla="*/ 231760 w 358175"/>
              <a:gd name="connsiteY3" fmla="*/ 0 h 446666"/>
              <a:gd name="connsiteX4" fmla="*/ 0 w 358175"/>
              <a:gd name="connsiteY4" fmla="*/ 370817 h 4466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8175" h="446666">
                <a:moveTo>
                  <a:pt x="0" y="370817"/>
                </a:moveTo>
                <a:lnTo>
                  <a:pt x="105345" y="446666"/>
                </a:lnTo>
                <a:lnTo>
                  <a:pt x="358175" y="50566"/>
                </a:lnTo>
                <a:lnTo>
                  <a:pt x="231760" y="0"/>
                </a:lnTo>
                <a:lnTo>
                  <a:pt x="0" y="370817"/>
                </a:lnTo>
                <a:close/>
              </a:path>
            </a:pathLst>
          </a:custGeom>
          <a:noFill/>
          <a:ln w="63500">
            <a:solidFill>
              <a:srgbClr val="AC5600"/>
            </a:solidFill>
          </a:ln>
        </p:spPr>
        <p:style>
          <a:lnRef idx="2">
            <a:schemeClr val="accent1">
              <a:shade val="50000"/>
            </a:schemeClr>
          </a:lnRef>
          <a:fillRef idx="1">
            <a:schemeClr val="accent1"/>
          </a:fillRef>
          <a:effectRef idx="0">
            <a:schemeClr val="accent1"/>
          </a:effectRef>
          <a:fontRef idx="minor">
            <a:schemeClr val="lt1"/>
          </a:fontRef>
        </p:style>
        <p:txBody>
          <a:bodyPr lIns="127662" tIns="63847" rIns="127662" bIns="63847" rtlCol="1" anchor="ctr"/>
          <a:lstStyle/>
          <a:p>
            <a:pPr algn="ctr"/>
            <a:endParaRPr lang="fa-IR"/>
          </a:p>
        </p:txBody>
      </p:sp>
      <p:pic>
        <p:nvPicPr>
          <p:cNvPr id="26" name="Picture 3" descr="C:\Ati's Univ Projz\6th Term\Tarahi Shahri Dr Abbas\MainProj\abbasGoogle\2.jpg"/>
          <p:cNvPicPr>
            <a:picLocks noChangeAspect="1" noChangeArrowheads="1"/>
          </p:cNvPicPr>
          <p:nvPr/>
        </p:nvPicPr>
        <p:blipFill>
          <a:blip r:embed="rId5"/>
          <a:srcRect/>
          <a:stretch>
            <a:fillRect/>
          </a:stretch>
        </p:blipFill>
        <p:spPr bwMode="auto">
          <a:xfrm>
            <a:off x="3968851" y="1907941"/>
            <a:ext cx="3755893" cy="3197461"/>
          </a:xfrm>
          <a:prstGeom prst="roundRect">
            <a:avLst>
              <a:gd name="adj" fmla="val 8594"/>
            </a:avLst>
          </a:prstGeom>
          <a:solidFill>
            <a:srgbClr val="FFFFFF">
              <a:shade val="85000"/>
            </a:srgbClr>
          </a:solidFill>
          <a:ln>
            <a:noFill/>
          </a:ln>
          <a:effectLst/>
        </p:spPr>
      </p:pic>
      <p:sp>
        <p:nvSpPr>
          <p:cNvPr id="31" name="Freeform 30"/>
          <p:cNvSpPr/>
          <p:nvPr/>
        </p:nvSpPr>
        <p:spPr>
          <a:xfrm>
            <a:off x="5044557" y="3977377"/>
            <a:ext cx="867327" cy="1059723"/>
          </a:xfrm>
          <a:custGeom>
            <a:avLst/>
            <a:gdLst>
              <a:gd name="connsiteX0" fmla="*/ 0 w 657225"/>
              <a:gd name="connsiteY0" fmla="*/ 657225 h 828675"/>
              <a:gd name="connsiteX1" fmla="*/ 400050 w 657225"/>
              <a:gd name="connsiteY1" fmla="*/ 0 h 828675"/>
              <a:gd name="connsiteX2" fmla="*/ 657225 w 657225"/>
              <a:gd name="connsiteY2" fmla="*/ 114300 h 828675"/>
              <a:gd name="connsiteX3" fmla="*/ 152400 w 657225"/>
              <a:gd name="connsiteY3" fmla="*/ 828675 h 828675"/>
              <a:gd name="connsiteX4" fmla="*/ 0 w 657225"/>
              <a:gd name="connsiteY4" fmla="*/ 657225 h 8286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7225" h="828675">
                <a:moveTo>
                  <a:pt x="0" y="657225"/>
                </a:moveTo>
                <a:lnTo>
                  <a:pt x="400050" y="0"/>
                </a:lnTo>
                <a:lnTo>
                  <a:pt x="657225" y="114300"/>
                </a:lnTo>
                <a:lnTo>
                  <a:pt x="152400" y="828675"/>
                </a:lnTo>
                <a:lnTo>
                  <a:pt x="0" y="657225"/>
                </a:lnTo>
                <a:close/>
              </a:path>
            </a:pathLst>
          </a:custGeom>
          <a:noFill/>
          <a:ln w="63500">
            <a:solidFill>
              <a:srgbClr val="AC5600"/>
            </a:solidFill>
          </a:ln>
        </p:spPr>
        <p:style>
          <a:lnRef idx="2">
            <a:schemeClr val="accent1">
              <a:shade val="50000"/>
            </a:schemeClr>
          </a:lnRef>
          <a:fillRef idx="1">
            <a:schemeClr val="accent1"/>
          </a:fillRef>
          <a:effectRef idx="0">
            <a:schemeClr val="accent1"/>
          </a:effectRef>
          <a:fontRef idx="minor">
            <a:schemeClr val="lt1"/>
          </a:fontRef>
        </p:style>
        <p:txBody>
          <a:bodyPr lIns="127662" tIns="63847" rIns="127662" bIns="63847" rtlCol="1" anchor="ctr"/>
          <a:lstStyle/>
          <a:p>
            <a:pPr algn="ctr"/>
            <a:endParaRPr lang="fa-IR"/>
          </a:p>
        </p:txBody>
      </p:sp>
      <p:sp>
        <p:nvSpPr>
          <p:cNvPr id="32" name="Freeform 31"/>
          <p:cNvSpPr/>
          <p:nvPr/>
        </p:nvSpPr>
        <p:spPr>
          <a:xfrm>
            <a:off x="5073717" y="6311917"/>
            <a:ext cx="1360171" cy="1760220"/>
          </a:xfrm>
          <a:custGeom>
            <a:avLst/>
            <a:gdLst>
              <a:gd name="connsiteX0" fmla="*/ 0 w 971550"/>
              <a:gd name="connsiteY0" fmla="*/ 1257300 h 1257300"/>
              <a:gd name="connsiteX1" fmla="*/ 971550 w 971550"/>
              <a:gd name="connsiteY1" fmla="*/ 0 h 1257300"/>
            </a:gdLst>
            <a:ahLst/>
            <a:cxnLst>
              <a:cxn ang="0">
                <a:pos x="connsiteX0" y="connsiteY0"/>
              </a:cxn>
              <a:cxn ang="0">
                <a:pos x="connsiteX1" y="connsiteY1"/>
              </a:cxn>
            </a:cxnLst>
            <a:rect l="l" t="t" r="r" b="b"/>
            <a:pathLst>
              <a:path w="971550" h="1257300">
                <a:moveTo>
                  <a:pt x="0" y="1257300"/>
                </a:moveTo>
                <a:lnTo>
                  <a:pt x="971550" y="0"/>
                </a:lnTo>
              </a:path>
            </a:pathLst>
          </a:custGeom>
        </p:spPr>
        <p:style>
          <a:lnRef idx="1">
            <a:schemeClr val="accent1"/>
          </a:lnRef>
          <a:fillRef idx="0">
            <a:schemeClr val="accent1"/>
          </a:fillRef>
          <a:effectRef idx="0">
            <a:schemeClr val="accent1"/>
          </a:effectRef>
          <a:fontRef idx="minor">
            <a:schemeClr val="tx1"/>
          </a:fontRef>
        </p:style>
        <p:txBody>
          <a:bodyPr lIns="127662" tIns="63847" rIns="127662" bIns="63847" rtlCol="1" anchor="ctr"/>
          <a:lstStyle/>
          <a:p>
            <a:pPr algn="ctr"/>
            <a:endParaRPr lang="fa-IR"/>
          </a:p>
        </p:txBody>
      </p:sp>
      <p:pic>
        <p:nvPicPr>
          <p:cNvPr id="27" name="Picture 4" descr="C:\Ati's Univ Projz\6th Term\Tarahi Shahri Dr Abbas\MainProj\abbasGoogle\1.jpg"/>
          <p:cNvPicPr>
            <a:picLocks noChangeAspect="1" noChangeArrowheads="1"/>
          </p:cNvPicPr>
          <p:nvPr/>
        </p:nvPicPr>
        <p:blipFill>
          <a:blip r:embed="rId6"/>
          <a:srcRect/>
          <a:stretch>
            <a:fillRect/>
          </a:stretch>
        </p:blipFill>
        <p:spPr bwMode="auto">
          <a:xfrm>
            <a:off x="3937000" y="5845800"/>
            <a:ext cx="3733800" cy="3349000"/>
          </a:xfrm>
          <a:prstGeom prst="roundRect">
            <a:avLst>
              <a:gd name="adj" fmla="val 8594"/>
            </a:avLst>
          </a:prstGeom>
          <a:solidFill>
            <a:srgbClr val="FFFFFF">
              <a:shade val="85000"/>
            </a:srgbClr>
          </a:solidFill>
          <a:ln>
            <a:noFill/>
          </a:ln>
          <a:effectLst/>
        </p:spPr>
      </p:pic>
      <p:sp>
        <p:nvSpPr>
          <p:cNvPr id="33" name="Freeform 32"/>
          <p:cNvSpPr/>
          <p:nvPr/>
        </p:nvSpPr>
        <p:spPr>
          <a:xfrm>
            <a:off x="5855525" y="7167579"/>
            <a:ext cx="1481367" cy="1871940"/>
          </a:xfrm>
          <a:custGeom>
            <a:avLst/>
            <a:gdLst>
              <a:gd name="connsiteX0" fmla="*/ 0 w 1162050"/>
              <a:gd name="connsiteY0" fmla="*/ 1200150 h 1438275"/>
              <a:gd name="connsiteX1" fmla="*/ 838200 w 1162050"/>
              <a:gd name="connsiteY1" fmla="*/ 0 h 1438275"/>
              <a:gd name="connsiteX2" fmla="*/ 1162050 w 1162050"/>
              <a:gd name="connsiteY2" fmla="*/ 200025 h 1438275"/>
              <a:gd name="connsiteX3" fmla="*/ 295275 w 1162050"/>
              <a:gd name="connsiteY3" fmla="*/ 1438275 h 1438275"/>
              <a:gd name="connsiteX4" fmla="*/ 0 w 1162050"/>
              <a:gd name="connsiteY4" fmla="*/ 1200150 h 14382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62050" h="1438275">
                <a:moveTo>
                  <a:pt x="0" y="1200150"/>
                </a:moveTo>
                <a:lnTo>
                  <a:pt x="838200" y="0"/>
                </a:lnTo>
                <a:lnTo>
                  <a:pt x="1162050" y="200025"/>
                </a:lnTo>
                <a:lnTo>
                  <a:pt x="295275" y="1438275"/>
                </a:lnTo>
                <a:lnTo>
                  <a:pt x="0" y="1200150"/>
                </a:lnTo>
                <a:close/>
              </a:path>
            </a:pathLst>
          </a:custGeom>
          <a:noFill/>
          <a:ln w="63500">
            <a:solidFill>
              <a:srgbClr val="AC5600"/>
            </a:solidFill>
          </a:ln>
        </p:spPr>
        <p:style>
          <a:lnRef idx="2">
            <a:schemeClr val="accent1">
              <a:shade val="50000"/>
            </a:schemeClr>
          </a:lnRef>
          <a:fillRef idx="1">
            <a:schemeClr val="accent1"/>
          </a:fillRef>
          <a:effectRef idx="0">
            <a:schemeClr val="accent1"/>
          </a:effectRef>
          <a:fontRef idx="minor">
            <a:schemeClr val="lt1"/>
          </a:fontRef>
        </p:style>
        <p:txBody>
          <a:bodyPr lIns="127662" tIns="63847" rIns="127662" bIns="63847" rtlCol="1" anchor="ctr"/>
          <a:lstStyle/>
          <a:p>
            <a:pPr algn="ctr"/>
            <a:endParaRPr lang="fa-IR"/>
          </a:p>
        </p:txBody>
      </p:sp>
      <p:pic>
        <p:nvPicPr>
          <p:cNvPr id="34" name="Picture 2" descr="C:\Ati's Univ Projz\6th Term\Tarahi Shahri Dr Abbas\MainProj\Emam reza St\Mantaghe-Khali.jpg"/>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7778821" y="5161040"/>
            <a:ext cx="4717983" cy="4059163"/>
          </a:xfrm>
          <a:prstGeom prst="roundRect">
            <a:avLst>
              <a:gd name="adj" fmla="val 8594"/>
            </a:avLst>
          </a:prstGeom>
          <a:solidFill>
            <a:srgbClr val="FFFFFF">
              <a:shade val="85000"/>
            </a:srgbClr>
          </a:solidFill>
          <a:ln>
            <a:noFill/>
          </a:ln>
          <a:effectLst/>
        </p:spPr>
      </p:pic>
      <p:sp>
        <p:nvSpPr>
          <p:cNvPr id="39" name="Striped Right Arrow 38"/>
          <p:cNvSpPr/>
          <p:nvPr/>
        </p:nvSpPr>
        <p:spPr>
          <a:xfrm flipH="1">
            <a:off x="7855021" y="2914642"/>
            <a:ext cx="600079" cy="1200158"/>
          </a:xfrm>
          <a:prstGeom prst="stripedRightArrow">
            <a:avLst/>
          </a:prstGeom>
          <a:solidFill>
            <a:srgbClr val="FF9966"/>
          </a:solidFill>
        </p:spPr>
        <p:style>
          <a:lnRef idx="0">
            <a:schemeClr val="dk1"/>
          </a:lnRef>
          <a:fillRef idx="3">
            <a:schemeClr val="dk1"/>
          </a:fillRef>
          <a:effectRef idx="3">
            <a:schemeClr val="dk1"/>
          </a:effectRef>
          <a:fontRef idx="minor">
            <a:schemeClr val="lt1"/>
          </a:fontRef>
        </p:style>
        <p:txBody>
          <a:bodyPr lIns="127662" tIns="63847" rIns="127662" bIns="63847" rtlCol="1" anchor="ctr"/>
          <a:lstStyle/>
          <a:p>
            <a:pPr algn="ctr"/>
            <a:endParaRPr lang="fa-IR"/>
          </a:p>
        </p:txBody>
      </p:sp>
      <p:sp>
        <p:nvSpPr>
          <p:cNvPr id="40" name="Striped Right Arrow 39"/>
          <p:cNvSpPr/>
          <p:nvPr/>
        </p:nvSpPr>
        <p:spPr>
          <a:xfrm rot="16200000" flipH="1">
            <a:off x="5583302" y="4932361"/>
            <a:ext cx="600079" cy="1200159"/>
          </a:xfrm>
          <a:prstGeom prst="stripedRightArrow">
            <a:avLst/>
          </a:prstGeom>
          <a:solidFill>
            <a:srgbClr val="FF9966"/>
          </a:solidFill>
        </p:spPr>
        <p:style>
          <a:lnRef idx="0">
            <a:schemeClr val="dk1"/>
          </a:lnRef>
          <a:fillRef idx="3">
            <a:schemeClr val="dk1"/>
          </a:fillRef>
          <a:effectRef idx="3">
            <a:schemeClr val="dk1"/>
          </a:effectRef>
          <a:fontRef idx="minor">
            <a:schemeClr val="lt1"/>
          </a:fontRef>
        </p:style>
        <p:txBody>
          <a:bodyPr lIns="127662" tIns="63847" rIns="127662" bIns="63847" rtlCol="1" anchor="ctr"/>
          <a:lstStyle/>
          <a:p>
            <a:pPr algn="ctr"/>
            <a:endParaRPr lang="fa-IR"/>
          </a:p>
        </p:txBody>
      </p:sp>
      <p:sp>
        <p:nvSpPr>
          <p:cNvPr id="41" name="TextBox 40"/>
          <p:cNvSpPr txBox="1"/>
          <p:nvPr/>
        </p:nvSpPr>
        <p:spPr>
          <a:xfrm rot="18324350">
            <a:off x="9630155" y="6781935"/>
            <a:ext cx="2362200" cy="399849"/>
          </a:xfrm>
          <a:prstGeom prst="rect">
            <a:avLst/>
          </a:prstGeom>
          <a:noFill/>
        </p:spPr>
        <p:txBody>
          <a:bodyPr wrap="square" lIns="91182" tIns="45591" rIns="91182" bIns="45591" rtlCol="0">
            <a:spAutoFit/>
          </a:bodyPr>
          <a:lstStyle/>
          <a:p>
            <a:r>
              <a:rPr lang="fa-IR" sz="2000" dirty="0">
                <a:cs typeface="2  Bardiya" pitchFamily="2" charset="-78"/>
              </a:rPr>
              <a:t>بلوار امام رضا</a:t>
            </a:r>
            <a:endParaRPr lang="en-US" sz="2000" dirty="0">
              <a:cs typeface="2  Bardiya" pitchFamily="2" charset="-78"/>
            </a:endParaRPr>
          </a:p>
        </p:txBody>
      </p:sp>
      <p:sp>
        <p:nvSpPr>
          <p:cNvPr id="42" name="TextBox 41"/>
          <p:cNvSpPr txBox="1"/>
          <p:nvPr/>
        </p:nvSpPr>
        <p:spPr>
          <a:xfrm rot="1991029">
            <a:off x="9130314" y="8661439"/>
            <a:ext cx="674652" cy="707626"/>
          </a:xfrm>
          <a:prstGeom prst="rect">
            <a:avLst/>
          </a:prstGeom>
          <a:noFill/>
        </p:spPr>
        <p:txBody>
          <a:bodyPr wrap="square" lIns="91182" tIns="45591" rIns="91182" bIns="45591" rtlCol="0">
            <a:spAutoFit/>
          </a:bodyPr>
          <a:lstStyle/>
          <a:p>
            <a:r>
              <a:rPr lang="fa-IR" sz="2000" dirty="0">
                <a:cs typeface="2  Bardiya" pitchFamily="2" charset="-78"/>
              </a:rPr>
              <a:t>میدان برق</a:t>
            </a:r>
            <a:endParaRPr lang="en-US" sz="2000" dirty="0">
              <a:cs typeface="2  Bardiya" pitchFamily="2" charset="-78"/>
            </a:endParaRPr>
          </a:p>
        </p:txBody>
      </p:sp>
      <p:sp>
        <p:nvSpPr>
          <p:cNvPr id="43" name="TextBox 42"/>
          <p:cNvSpPr txBox="1"/>
          <p:nvPr/>
        </p:nvSpPr>
        <p:spPr>
          <a:xfrm rot="1991029">
            <a:off x="10578111" y="5718547"/>
            <a:ext cx="674652" cy="707626"/>
          </a:xfrm>
          <a:prstGeom prst="rect">
            <a:avLst/>
          </a:prstGeom>
          <a:noFill/>
        </p:spPr>
        <p:txBody>
          <a:bodyPr wrap="square" lIns="91182" tIns="45591" rIns="91182" bIns="45591" rtlCol="0">
            <a:spAutoFit/>
          </a:bodyPr>
          <a:lstStyle/>
          <a:p>
            <a:r>
              <a:rPr lang="fa-IR" sz="2000" dirty="0">
                <a:cs typeface="2  Bardiya" pitchFamily="2" charset="-78"/>
              </a:rPr>
              <a:t>دانش</a:t>
            </a:r>
          </a:p>
          <a:p>
            <a:endParaRPr lang="en-US" sz="2000" dirty="0">
              <a:cs typeface="2  Bardiya" pitchFamily="2" charset="-78"/>
            </a:endParaRPr>
          </a:p>
        </p:txBody>
      </p:sp>
      <p:sp>
        <p:nvSpPr>
          <p:cNvPr id="44" name="TextBox 43"/>
          <p:cNvSpPr txBox="1"/>
          <p:nvPr/>
        </p:nvSpPr>
        <p:spPr>
          <a:xfrm rot="1991029">
            <a:off x="11568713" y="6375452"/>
            <a:ext cx="674652" cy="707626"/>
          </a:xfrm>
          <a:prstGeom prst="rect">
            <a:avLst/>
          </a:prstGeom>
          <a:noFill/>
        </p:spPr>
        <p:txBody>
          <a:bodyPr wrap="square" lIns="91182" tIns="45591" rIns="91182" bIns="45591" rtlCol="0">
            <a:spAutoFit/>
          </a:bodyPr>
          <a:lstStyle/>
          <a:p>
            <a:r>
              <a:rPr lang="fa-IR" sz="2000" dirty="0">
                <a:cs typeface="2  Bardiya" pitchFamily="2" charset="-78"/>
              </a:rPr>
              <a:t>دانش</a:t>
            </a:r>
          </a:p>
          <a:p>
            <a:endParaRPr lang="en-US" sz="2000" dirty="0">
              <a:cs typeface="2  Bardiya" pitchFamily="2" charset="-78"/>
            </a:endParaRP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1" descr="C:\DRIVE\information\UNIVERSIRY\tarahi shahri\mahdoode\ravand\back1.jpg"/>
          <p:cNvPicPr>
            <a:picLocks noChangeArrowheads="1"/>
          </p:cNvPicPr>
          <p:nvPr/>
        </p:nvPicPr>
        <p:blipFill>
          <a:blip r:embed="rId3"/>
          <a:srcRect/>
          <a:stretch>
            <a:fillRect/>
          </a:stretch>
        </p:blipFill>
        <p:spPr bwMode="auto">
          <a:xfrm>
            <a:off x="-9133" y="-29306"/>
            <a:ext cx="12801600" cy="9701784"/>
          </a:xfrm>
          <a:prstGeom prst="rect">
            <a:avLst/>
          </a:prstGeom>
          <a:noFill/>
        </p:spPr>
      </p:pic>
      <p:sp>
        <p:nvSpPr>
          <p:cNvPr id="8" name="TextBox 7"/>
          <p:cNvSpPr txBox="1"/>
          <p:nvPr/>
        </p:nvSpPr>
        <p:spPr>
          <a:xfrm>
            <a:off x="3276601" y="304814"/>
            <a:ext cx="9281160" cy="744494"/>
          </a:xfrm>
          <a:prstGeom prst="rect">
            <a:avLst/>
          </a:prstGeom>
          <a:noFill/>
        </p:spPr>
        <p:txBody>
          <a:bodyPr wrap="square" lIns="127662" tIns="63847" rIns="127662" bIns="63847" rtlCol="1">
            <a:spAutoFit/>
          </a:bodyPr>
          <a:lstStyle/>
          <a:p>
            <a:pPr algn="justLow" rtl="1"/>
            <a:r>
              <a:rPr lang="fa-IR" sz="4000" b="1" dirty="0">
                <a:effectLst>
                  <a:glow rad="101600">
                    <a:schemeClr val="bg1">
                      <a:lumMod val="75000"/>
                      <a:alpha val="40000"/>
                    </a:schemeClr>
                  </a:glow>
                  <a:outerShdw blurRad="50800" dist="38100" dir="5400000" algn="t" rotWithShape="0">
                    <a:prstClr val="black">
                      <a:alpha val="40000"/>
                    </a:prstClr>
                  </a:outerShdw>
                </a:effectLst>
                <a:cs typeface="B Kamran" pitchFamily="2" charset="-78"/>
              </a:rPr>
              <a:t>جنس نما</a:t>
            </a:r>
          </a:p>
        </p:txBody>
      </p:sp>
      <p:sp>
        <p:nvSpPr>
          <p:cNvPr id="20" name="Text Box 6"/>
          <p:cNvSpPr txBox="1">
            <a:spLocks noChangeArrowheads="1"/>
          </p:cNvSpPr>
          <p:nvPr/>
        </p:nvSpPr>
        <p:spPr bwMode="auto">
          <a:xfrm>
            <a:off x="4038601" y="1371607"/>
            <a:ext cx="8610601" cy="4349927"/>
          </a:xfrm>
          <a:prstGeom prst="rect">
            <a:avLst/>
          </a:prstGeom>
          <a:noFill/>
          <a:ln w="9525">
            <a:noFill/>
            <a:miter lim="800000"/>
            <a:headEnd/>
            <a:tailEnd/>
          </a:ln>
        </p:spPr>
        <p:txBody>
          <a:bodyPr wrap="square" lIns="147336" tIns="73669" rIns="147336" bIns="73669">
            <a:spAutoFit/>
          </a:bodyPr>
          <a:lstStyle/>
          <a:p>
            <a:pPr algn="just" defTabSz="2062225" rtl="1">
              <a:spcBef>
                <a:spcPct val="50000"/>
              </a:spcBef>
            </a:pPr>
            <a:r>
              <a:rPr lang="fa-IR" sz="2100" dirty="0">
                <a:cs typeface="B Kamran" pitchFamily="2" charset="-78"/>
              </a:rPr>
              <a:t>هر بدنه متشکل است از سطوحی که هر یک با مصالحی خاص در بدنه جلوه گر شده اند.  در بررسی ویژگی های مصالح، هر سطح نمایانگر استفاده از یک نوع مصالح یا یک ترکیب مشخص از مصالح متفاوت می باشد.</a:t>
            </a:r>
          </a:p>
          <a:p>
            <a:pPr algn="just" defTabSz="2062225" rtl="1">
              <a:spcBef>
                <a:spcPct val="50000"/>
              </a:spcBef>
            </a:pPr>
            <a:r>
              <a:rPr lang="fa-IR" sz="2100" dirty="0">
                <a:cs typeface="B Kamran" pitchFamily="2" charset="-78"/>
              </a:rPr>
              <a:t>مصالح به کار رفته در نما دارای ویژگی های زیر می باشد :</a:t>
            </a:r>
          </a:p>
          <a:p>
            <a:pPr algn="just" defTabSz="2062225" rtl="1">
              <a:spcBef>
                <a:spcPct val="50000"/>
              </a:spcBef>
            </a:pPr>
            <a:r>
              <a:rPr lang="fa-IR" sz="2100" dirty="0">
                <a:cs typeface="B Kamran" pitchFamily="2" charset="-78"/>
              </a:rPr>
              <a:t>-جنس مصالح</a:t>
            </a:r>
          </a:p>
          <a:p>
            <a:pPr algn="just" defTabSz="2062225" rtl="1">
              <a:spcBef>
                <a:spcPct val="50000"/>
              </a:spcBef>
            </a:pPr>
            <a:r>
              <a:rPr lang="fa-IR" sz="2100" dirty="0">
                <a:cs typeface="B Kamran" pitchFamily="2" charset="-78"/>
              </a:rPr>
              <a:t>-رنگ مصالح</a:t>
            </a:r>
          </a:p>
          <a:p>
            <a:pPr algn="just" defTabSz="2062225" rtl="1">
              <a:spcBef>
                <a:spcPct val="50000"/>
              </a:spcBef>
            </a:pPr>
            <a:r>
              <a:rPr lang="fa-IR" sz="2100" dirty="0">
                <a:cs typeface="B Kamran" pitchFamily="2" charset="-78"/>
              </a:rPr>
              <a:t>-بافت مصالح</a:t>
            </a:r>
          </a:p>
          <a:p>
            <a:pPr algn="just" defTabSz="2062225" rtl="1">
              <a:spcBef>
                <a:spcPct val="50000"/>
              </a:spcBef>
            </a:pPr>
            <a:r>
              <a:rPr lang="fa-IR" sz="2100" dirty="0">
                <a:cs typeface="B Kamran" pitchFamily="2" charset="-78"/>
              </a:rPr>
              <a:t>که در این بررسی به مالعه جنس مصالح به کار رفته در نما بسنده می کنیم.</a:t>
            </a:r>
          </a:p>
          <a:p>
            <a:pPr algn="just" defTabSz="2062225" rtl="1">
              <a:spcBef>
                <a:spcPct val="50000"/>
              </a:spcBef>
            </a:pPr>
            <a:r>
              <a:rPr lang="fa-IR" sz="2100" dirty="0">
                <a:cs typeface="B Kamran" pitchFamily="2" charset="-78"/>
              </a:rPr>
              <a:t>جنس نمای غالب در این بدنه آجر می باشد و اغلب این ساختمان ها متعلق به یک دوره زمانی می باشند، ساختمان های جدید تر از مصالحی مانند سنگ گرانیت، مرمر، شیشه سکوریت و آلوتایل استفاده نموده اند. در این میان بناهایی با نمای سیمان سفیدنیز به چشم می خورند. </a:t>
            </a:r>
          </a:p>
        </p:txBody>
      </p:sp>
      <p:pic>
        <p:nvPicPr>
          <p:cNvPr id="21" name="Picture 2" descr="E:\tarrahi shahri\photoshop\atinazi111.jp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4053841" y="5867397"/>
            <a:ext cx="1493520" cy="128016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22" name="Picture 2" descr="E:\tarrahi shahri\photoshop\atinazi111.jp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8458199" y="7574280"/>
            <a:ext cx="1493520" cy="128016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23" name="Picture 2" descr="E:\tarrahi shahri\photoshop\atinazi111.jpg"/>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6400800" y="7574280"/>
            <a:ext cx="1493520" cy="128016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24" name="Picture 2" descr="E:\tarrahi shahri\photoshop\atinazi111.jpg"/>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6629399" y="5867397"/>
            <a:ext cx="1066800" cy="128016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25" name="Picture 3" descr="E:\tarrahi shahri\photoshop\atinazi222.jpg"/>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a:off x="3733800" y="7574280"/>
            <a:ext cx="2026920" cy="128016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26" name="Picture 4" descr="E:\tarrahi shahri\photoshop\sara222.jpg"/>
          <p:cNvPicPr>
            <a:picLocks noChangeAspect="1" noChangeArrowheads="1"/>
          </p:cNvPicPr>
          <p:nvPr/>
        </p:nvPicPr>
        <p:blipFill>
          <a:blip r:embed="rId9" cstate="screen">
            <a:extLst>
              <a:ext uri="{28A0092B-C50C-407E-A947-70E740481C1C}">
                <a14:useLocalDpi xmlns:a14="http://schemas.microsoft.com/office/drawing/2010/main"/>
              </a:ext>
            </a:extLst>
          </a:blip>
          <a:srcRect/>
          <a:stretch>
            <a:fillRect/>
          </a:stretch>
        </p:blipFill>
        <p:spPr bwMode="auto">
          <a:xfrm>
            <a:off x="10454640" y="7574280"/>
            <a:ext cx="1706880" cy="128016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27" name="TextBox 26"/>
          <p:cNvSpPr txBox="1"/>
          <p:nvPr/>
        </p:nvSpPr>
        <p:spPr>
          <a:xfrm>
            <a:off x="4373881" y="7143392"/>
            <a:ext cx="853440" cy="436901"/>
          </a:xfrm>
          <a:prstGeom prst="rect">
            <a:avLst/>
          </a:prstGeom>
          <a:noFill/>
        </p:spPr>
        <p:txBody>
          <a:bodyPr wrap="square" lIns="127862" tIns="63938" rIns="127862" bIns="63938" rtlCol="0">
            <a:spAutoFit/>
          </a:bodyPr>
          <a:lstStyle/>
          <a:p>
            <a:pPr algn="ctr"/>
            <a:r>
              <a:rPr lang="fa-IR" sz="2000" dirty="0">
                <a:cs typeface="B Kamran" pitchFamily="2" charset="-78"/>
              </a:rPr>
              <a:t>آجر</a:t>
            </a:r>
            <a:endParaRPr lang="en-US" sz="2000" dirty="0">
              <a:cs typeface="B Kamran" pitchFamily="2" charset="-78"/>
            </a:endParaRPr>
          </a:p>
        </p:txBody>
      </p:sp>
      <p:sp>
        <p:nvSpPr>
          <p:cNvPr id="28" name="TextBox 27"/>
          <p:cNvSpPr txBox="1"/>
          <p:nvPr/>
        </p:nvSpPr>
        <p:spPr>
          <a:xfrm>
            <a:off x="6568440" y="7143391"/>
            <a:ext cx="1173480" cy="436901"/>
          </a:xfrm>
          <a:prstGeom prst="rect">
            <a:avLst/>
          </a:prstGeom>
          <a:noFill/>
        </p:spPr>
        <p:txBody>
          <a:bodyPr wrap="square" lIns="127862" tIns="63938" rIns="127862" bIns="63938" rtlCol="0">
            <a:spAutoFit/>
          </a:bodyPr>
          <a:lstStyle/>
          <a:p>
            <a:pPr algn="ctr"/>
            <a:r>
              <a:rPr lang="fa-IR" sz="2000" dirty="0">
                <a:cs typeface="B Kamran" pitchFamily="2" charset="-78"/>
              </a:rPr>
              <a:t>سنگ گرانیت</a:t>
            </a:r>
            <a:endParaRPr lang="en-US" sz="2000" dirty="0">
              <a:cs typeface="B Kamran" pitchFamily="2" charset="-78"/>
            </a:endParaRPr>
          </a:p>
        </p:txBody>
      </p:sp>
      <p:sp>
        <p:nvSpPr>
          <p:cNvPr id="29" name="TextBox 28"/>
          <p:cNvSpPr txBox="1"/>
          <p:nvPr/>
        </p:nvSpPr>
        <p:spPr>
          <a:xfrm>
            <a:off x="4053840" y="8854442"/>
            <a:ext cx="1386840" cy="436901"/>
          </a:xfrm>
          <a:prstGeom prst="rect">
            <a:avLst/>
          </a:prstGeom>
          <a:noFill/>
        </p:spPr>
        <p:txBody>
          <a:bodyPr wrap="square" lIns="127862" tIns="63938" rIns="127862" bIns="63938" rtlCol="0">
            <a:spAutoFit/>
          </a:bodyPr>
          <a:lstStyle/>
          <a:p>
            <a:pPr algn="ctr"/>
            <a:r>
              <a:rPr lang="fa-IR" sz="2000" dirty="0">
                <a:cs typeface="B Kamran" pitchFamily="2" charset="-78"/>
              </a:rPr>
              <a:t>سنگ مرمر</a:t>
            </a:r>
            <a:endParaRPr lang="en-US" sz="2000" dirty="0">
              <a:cs typeface="B Kamran" pitchFamily="2" charset="-78"/>
            </a:endParaRPr>
          </a:p>
        </p:txBody>
      </p:sp>
      <p:sp>
        <p:nvSpPr>
          <p:cNvPr id="30" name="TextBox 29"/>
          <p:cNvSpPr txBox="1"/>
          <p:nvPr/>
        </p:nvSpPr>
        <p:spPr>
          <a:xfrm>
            <a:off x="10881360" y="8850273"/>
            <a:ext cx="853440" cy="436901"/>
          </a:xfrm>
          <a:prstGeom prst="rect">
            <a:avLst/>
          </a:prstGeom>
          <a:noFill/>
        </p:spPr>
        <p:txBody>
          <a:bodyPr wrap="square" lIns="127862" tIns="63938" rIns="127862" bIns="63938" rtlCol="0">
            <a:spAutoFit/>
          </a:bodyPr>
          <a:lstStyle/>
          <a:p>
            <a:pPr algn="ctr"/>
            <a:r>
              <a:rPr lang="fa-IR" sz="2000" dirty="0">
                <a:cs typeface="B Kamran" pitchFamily="2" charset="-78"/>
              </a:rPr>
              <a:t>آلوتایل</a:t>
            </a:r>
            <a:endParaRPr lang="en-US" sz="2000" dirty="0">
              <a:cs typeface="B Kamran" pitchFamily="2" charset="-78"/>
            </a:endParaRPr>
          </a:p>
        </p:txBody>
      </p:sp>
      <p:sp>
        <p:nvSpPr>
          <p:cNvPr id="31" name="TextBox 30"/>
          <p:cNvSpPr txBox="1"/>
          <p:nvPr/>
        </p:nvSpPr>
        <p:spPr>
          <a:xfrm>
            <a:off x="6446521" y="8839205"/>
            <a:ext cx="1386840" cy="436901"/>
          </a:xfrm>
          <a:prstGeom prst="rect">
            <a:avLst/>
          </a:prstGeom>
          <a:noFill/>
        </p:spPr>
        <p:txBody>
          <a:bodyPr wrap="square" lIns="127862" tIns="63938" rIns="127862" bIns="63938" rtlCol="0">
            <a:spAutoFit/>
          </a:bodyPr>
          <a:lstStyle/>
          <a:p>
            <a:pPr algn="ctr"/>
            <a:r>
              <a:rPr lang="fa-IR" sz="2000" dirty="0">
                <a:cs typeface="B Kamran" pitchFamily="2" charset="-78"/>
              </a:rPr>
              <a:t>سیمان سفید</a:t>
            </a:r>
            <a:endParaRPr lang="en-US" sz="2000" dirty="0">
              <a:cs typeface="B Kamran" pitchFamily="2" charset="-78"/>
            </a:endParaRPr>
          </a:p>
        </p:txBody>
      </p:sp>
      <p:sp>
        <p:nvSpPr>
          <p:cNvPr id="32" name="TextBox 31"/>
          <p:cNvSpPr txBox="1"/>
          <p:nvPr/>
        </p:nvSpPr>
        <p:spPr>
          <a:xfrm>
            <a:off x="8519160" y="8850273"/>
            <a:ext cx="1386840" cy="436901"/>
          </a:xfrm>
          <a:prstGeom prst="rect">
            <a:avLst/>
          </a:prstGeom>
          <a:noFill/>
        </p:spPr>
        <p:txBody>
          <a:bodyPr wrap="square" lIns="127862" tIns="63938" rIns="127862" bIns="63938" rtlCol="0">
            <a:spAutoFit/>
          </a:bodyPr>
          <a:lstStyle/>
          <a:p>
            <a:pPr algn="ctr"/>
            <a:r>
              <a:rPr lang="fa-IR" sz="2000" dirty="0">
                <a:cs typeface="B Kamran" pitchFamily="2" charset="-78"/>
              </a:rPr>
              <a:t>شیشه سکوریت</a:t>
            </a:r>
            <a:endParaRPr lang="en-US" sz="2000" dirty="0">
              <a:cs typeface="B Kamran" pitchFamily="2" charset="-78"/>
            </a:endParaRP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79202" name="Picture 2"/>
          <p:cNvPicPr>
            <a:picLocks noChangeArrowheads="1"/>
          </p:cNvPicPr>
          <p:nvPr/>
        </p:nvPicPr>
        <p:blipFill>
          <a:blip r:embed="rId4" cstate="screen">
            <a:clrChange>
              <a:clrFrom>
                <a:srgbClr val="FFFFFF"/>
              </a:clrFrom>
              <a:clrTo>
                <a:srgbClr val="FFFFFF">
                  <a:alpha val="0"/>
                </a:srgbClr>
              </a:clrTo>
            </a:clrChange>
            <a:lum bright="-19000" contrast="26000"/>
            <a:extLst>
              <a:ext uri="{28A0092B-C50C-407E-A947-70E740481C1C}">
                <a14:useLocalDpi xmlns:a14="http://schemas.microsoft.com/office/drawing/2010/main"/>
              </a:ext>
            </a:extLst>
          </a:blip>
          <a:srcRect/>
          <a:stretch>
            <a:fillRect/>
          </a:stretch>
        </p:blipFill>
        <p:spPr bwMode="auto">
          <a:xfrm>
            <a:off x="3584469" y="530352"/>
            <a:ext cx="8759953" cy="8613648"/>
          </a:xfrm>
          <a:prstGeom prst="rect">
            <a:avLst/>
          </a:prstGeom>
          <a:noFill/>
          <a:ln w="9525">
            <a:noFill/>
            <a:miter lim="800000"/>
            <a:headEnd/>
            <a:tailEnd/>
          </a:ln>
          <a:effectLst/>
        </p:spPr>
      </p:pic>
      <p:sp>
        <p:nvSpPr>
          <p:cNvPr id="12" name="TextBox 11"/>
          <p:cNvSpPr txBox="1"/>
          <p:nvPr/>
        </p:nvSpPr>
        <p:spPr>
          <a:xfrm>
            <a:off x="6720840" y="8626940"/>
            <a:ext cx="1813560" cy="513662"/>
          </a:xfrm>
          <a:prstGeom prst="rect">
            <a:avLst/>
          </a:prstGeom>
          <a:noFill/>
        </p:spPr>
        <p:txBody>
          <a:bodyPr wrap="square" lIns="127662" tIns="63847" rIns="127662" bIns="63847" rtlCol="1">
            <a:spAutoFit/>
          </a:bodyPr>
          <a:lstStyle/>
          <a:p>
            <a:pPr algn="ctr"/>
            <a:r>
              <a:rPr lang="fa-IR" dirty="0">
                <a:cs typeface="B Kamran" pitchFamily="2" charset="-78"/>
              </a:rPr>
              <a:t>نمای شرقی</a:t>
            </a:r>
          </a:p>
        </p:txBody>
      </p:sp>
      <p:sp>
        <p:nvSpPr>
          <p:cNvPr id="13" name="TextBox 12"/>
          <p:cNvSpPr txBox="1"/>
          <p:nvPr/>
        </p:nvSpPr>
        <p:spPr>
          <a:xfrm>
            <a:off x="6720840" y="4131138"/>
            <a:ext cx="1813560" cy="513662"/>
          </a:xfrm>
          <a:prstGeom prst="rect">
            <a:avLst/>
          </a:prstGeom>
          <a:noFill/>
        </p:spPr>
        <p:txBody>
          <a:bodyPr wrap="square" lIns="127662" tIns="63847" rIns="127662" bIns="63847" rtlCol="1">
            <a:spAutoFit/>
          </a:bodyPr>
          <a:lstStyle/>
          <a:p>
            <a:pPr algn="ctr"/>
            <a:r>
              <a:rPr lang="fa-IR" dirty="0">
                <a:cs typeface="B Kamran" pitchFamily="2" charset="-78"/>
              </a:rPr>
              <a:t>نمای غربی</a:t>
            </a:r>
          </a:p>
        </p:txBody>
      </p:sp>
      <p:pic>
        <p:nvPicPr>
          <p:cNvPr id="52226" name="Picture 2" descr="C:\Users\MONA\Desktop\pan\sara111.jp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4007464" y="3276599"/>
            <a:ext cx="7879739" cy="762000"/>
          </a:xfrm>
          <a:prstGeom prst="rect">
            <a:avLst/>
          </a:prstGeom>
          <a:ln w="15875">
            <a:solidFill>
              <a:schemeClr val="tx1"/>
            </a:solidFill>
          </a:ln>
          <a:effectLst/>
        </p:spPr>
      </p:pic>
      <p:pic>
        <p:nvPicPr>
          <p:cNvPr id="52227" name="Picture 3" descr="C:\Users\MONA\Desktop\pan\atinazi111.jpg"/>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4114801" y="7620003"/>
            <a:ext cx="6781800" cy="914400"/>
          </a:xfrm>
          <a:prstGeom prst="rect">
            <a:avLst/>
          </a:prstGeom>
          <a:ln w="15875">
            <a:solidFill>
              <a:schemeClr val="tx1"/>
            </a:solidFill>
          </a:ln>
          <a:effectLst/>
        </p:spPr>
      </p:pic>
      <p:pic>
        <p:nvPicPr>
          <p:cNvPr id="29" name="Picture 2"/>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863080" y="4419623"/>
            <a:ext cx="1727723" cy="1737961"/>
          </a:xfrm>
          <a:prstGeom prst="rect">
            <a:avLst/>
          </a:prstGeom>
          <a:ln w="12700" cap="sq">
            <a:solidFill>
              <a:srgbClr val="000000">
                <a:alpha val="86000"/>
              </a:srgbClr>
            </a:solidFill>
            <a:prstDash val="solid"/>
            <a:miter lim="800000"/>
          </a:ln>
          <a:effectLst>
            <a:outerShdw blurRad="38100" dist="38100" sx="1000" sy="1000" algn="tl" rotWithShape="0">
              <a:srgbClr val="000000"/>
            </a:outerShdw>
          </a:effectLst>
        </p:spPr>
      </p:pic>
      <p:grpSp>
        <p:nvGrpSpPr>
          <p:cNvPr id="2" name="Group 19"/>
          <p:cNvGrpSpPr/>
          <p:nvPr/>
        </p:nvGrpSpPr>
        <p:grpSpPr>
          <a:xfrm>
            <a:off x="533405" y="2514600"/>
            <a:ext cx="2362199" cy="1828800"/>
            <a:chOff x="685801" y="2514600"/>
            <a:chExt cx="2362199" cy="1828800"/>
          </a:xfrm>
        </p:grpSpPr>
        <p:pic>
          <p:nvPicPr>
            <p:cNvPr id="179203" name="Picture 3"/>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a:off x="685801" y="2514600"/>
              <a:ext cx="2171557" cy="1828800"/>
            </a:xfrm>
            <a:prstGeom prst="rect">
              <a:avLst/>
            </a:prstGeom>
            <a:noFill/>
            <a:ln w="9525">
              <a:noFill/>
              <a:miter lim="800000"/>
              <a:headEnd/>
              <a:tailEnd/>
            </a:ln>
            <a:effectLst/>
          </p:spPr>
        </p:pic>
        <p:grpSp>
          <p:nvGrpSpPr>
            <p:cNvPr id="3" name="Group 18"/>
            <p:cNvGrpSpPr/>
            <p:nvPr/>
          </p:nvGrpSpPr>
          <p:grpSpPr>
            <a:xfrm>
              <a:off x="1203960" y="2667000"/>
              <a:ext cx="1844040" cy="1524000"/>
              <a:chOff x="914400" y="2667000"/>
              <a:chExt cx="1844040" cy="1524000"/>
            </a:xfrm>
          </p:grpSpPr>
          <p:sp>
            <p:nvSpPr>
              <p:cNvPr id="11" name="TextBox 10"/>
              <p:cNvSpPr txBox="1"/>
              <p:nvPr/>
            </p:nvSpPr>
            <p:spPr>
              <a:xfrm>
                <a:off x="914400" y="2667000"/>
                <a:ext cx="1828800" cy="307777"/>
              </a:xfrm>
              <a:prstGeom prst="rect">
                <a:avLst/>
              </a:prstGeom>
              <a:noFill/>
            </p:spPr>
            <p:txBody>
              <a:bodyPr wrap="square" rtlCol="0">
                <a:spAutoFit/>
              </a:bodyPr>
              <a:lstStyle/>
              <a:p>
                <a:pPr algn="r" rtl="1"/>
                <a:r>
                  <a:rPr lang="fa-IR" sz="1400" dirty="0">
                    <a:cs typeface="B Badr" pitchFamily="2" charset="-78"/>
                  </a:rPr>
                  <a:t>آجر</a:t>
                </a:r>
                <a:endParaRPr lang="en-US" sz="1400" dirty="0">
                  <a:cs typeface="B Badr" pitchFamily="2" charset="-78"/>
                </a:endParaRPr>
              </a:p>
            </p:txBody>
          </p:sp>
          <p:sp>
            <p:nvSpPr>
              <p:cNvPr id="14" name="TextBox 13"/>
              <p:cNvSpPr txBox="1"/>
              <p:nvPr/>
            </p:nvSpPr>
            <p:spPr>
              <a:xfrm>
                <a:off x="914400" y="2865119"/>
                <a:ext cx="1828800" cy="307777"/>
              </a:xfrm>
              <a:prstGeom prst="rect">
                <a:avLst/>
              </a:prstGeom>
              <a:noFill/>
            </p:spPr>
            <p:txBody>
              <a:bodyPr wrap="square" rtlCol="0">
                <a:spAutoFit/>
              </a:bodyPr>
              <a:lstStyle/>
              <a:p>
                <a:pPr algn="r" rtl="1"/>
                <a:r>
                  <a:rPr lang="fa-IR" sz="1400" dirty="0">
                    <a:cs typeface="B Badr" pitchFamily="2" charset="-78"/>
                  </a:rPr>
                  <a:t>مرمر</a:t>
                </a:r>
                <a:endParaRPr lang="en-US" sz="1400" dirty="0">
                  <a:cs typeface="B Badr" pitchFamily="2" charset="-78"/>
                </a:endParaRPr>
              </a:p>
            </p:txBody>
          </p:sp>
          <p:sp>
            <p:nvSpPr>
              <p:cNvPr id="15" name="TextBox 14"/>
              <p:cNvSpPr txBox="1"/>
              <p:nvPr/>
            </p:nvSpPr>
            <p:spPr>
              <a:xfrm>
                <a:off x="914400" y="3136463"/>
                <a:ext cx="1828800" cy="307777"/>
              </a:xfrm>
              <a:prstGeom prst="rect">
                <a:avLst/>
              </a:prstGeom>
              <a:noFill/>
            </p:spPr>
            <p:txBody>
              <a:bodyPr wrap="square" rtlCol="0">
                <a:spAutoFit/>
              </a:bodyPr>
              <a:lstStyle/>
              <a:p>
                <a:pPr algn="r" rtl="1"/>
                <a:r>
                  <a:rPr lang="fa-IR" sz="1400" dirty="0">
                    <a:cs typeface="B Badr" pitchFamily="2" charset="-78"/>
                  </a:rPr>
                  <a:t>گرانیت</a:t>
                </a:r>
                <a:endParaRPr lang="en-US" sz="1400" dirty="0">
                  <a:cs typeface="B Badr" pitchFamily="2" charset="-78"/>
                </a:endParaRPr>
              </a:p>
            </p:txBody>
          </p:sp>
          <p:sp>
            <p:nvSpPr>
              <p:cNvPr id="16" name="TextBox 15"/>
              <p:cNvSpPr txBox="1"/>
              <p:nvPr/>
            </p:nvSpPr>
            <p:spPr>
              <a:xfrm>
                <a:off x="914400" y="3383280"/>
                <a:ext cx="1828800" cy="307777"/>
              </a:xfrm>
              <a:prstGeom prst="rect">
                <a:avLst/>
              </a:prstGeom>
              <a:noFill/>
            </p:spPr>
            <p:txBody>
              <a:bodyPr wrap="square" rtlCol="0">
                <a:spAutoFit/>
              </a:bodyPr>
              <a:lstStyle/>
              <a:p>
                <a:pPr algn="r" rtl="1"/>
                <a:r>
                  <a:rPr lang="fa-IR" sz="1400" dirty="0">
                    <a:cs typeface="B Badr" pitchFamily="2" charset="-78"/>
                  </a:rPr>
                  <a:t>سیمان سفید</a:t>
                </a:r>
                <a:endParaRPr lang="en-US" sz="1400" dirty="0">
                  <a:cs typeface="B Badr" pitchFamily="2" charset="-78"/>
                </a:endParaRPr>
              </a:p>
            </p:txBody>
          </p:sp>
          <p:sp>
            <p:nvSpPr>
              <p:cNvPr id="17" name="TextBox 16"/>
              <p:cNvSpPr txBox="1"/>
              <p:nvPr/>
            </p:nvSpPr>
            <p:spPr>
              <a:xfrm>
                <a:off x="929640" y="3639383"/>
                <a:ext cx="1828800" cy="307777"/>
              </a:xfrm>
              <a:prstGeom prst="rect">
                <a:avLst/>
              </a:prstGeom>
              <a:noFill/>
            </p:spPr>
            <p:txBody>
              <a:bodyPr wrap="square" rtlCol="0">
                <a:spAutoFit/>
              </a:bodyPr>
              <a:lstStyle/>
              <a:p>
                <a:pPr algn="r" rtl="1"/>
                <a:r>
                  <a:rPr lang="fa-IR" sz="1400" dirty="0">
                    <a:cs typeface="B Badr" pitchFamily="2" charset="-78"/>
                  </a:rPr>
                  <a:t>شیشه سکوریت</a:t>
                </a:r>
                <a:endParaRPr lang="en-US" sz="1400" dirty="0">
                  <a:cs typeface="B Badr" pitchFamily="2" charset="-78"/>
                </a:endParaRPr>
              </a:p>
            </p:txBody>
          </p:sp>
          <p:sp>
            <p:nvSpPr>
              <p:cNvPr id="18" name="TextBox 17"/>
              <p:cNvSpPr txBox="1"/>
              <p:nvPr/>
            </p:nvSpPr>
            <p:spPr>
              <a:xfrm>
                <a:off x="914400" y="3883223"/>
                <a:ext cx="1828800" cy="307777"/>
              </a:xfrm>
              <a:prstGeom prst="rect">
                <a:avLst/>
              </a:prstGeom>
              <a:noFill/>
            </p:spPr>
            <p:txBody>
              <a:bodyPr wrap="square" rtlCol="0">
                <a:spAutoFit/>
              </a:bodyPr>
              <a:lstStyle/>
              <a:p>
                <a:pPr algn="r" rtl="1"/>
                <a:r>
                  <a:rPr lang="fa-IR" sz="1400" dirty="0">
                    <a:cs typeface="B Badr" pitchFamily="2" charset="-78"/>
                  </a:rPr>
                  <a:t>آلوتایل</a:t>
                </a:r>
                <a:endParaRPr lang="en-US" sz="1400" dirty="0">
                  <a:cs typeface="B Badr" pitchFamily="2" charset="-78"/>
                </a:endParaRPr>
              </a:p>
            </p:txBody>
          </p:sp>
        </p:grpSp>
      </p:grpSp>
      <p:sp>
        <p:nvSpPr>
          <p:cNvPr id="21" name="TextBox 20"/>
          <p:cNvSpPr txBox="1"/>
          <p:nvPr/>
        </p:nvSpPr>
        <p:spPr>
          <a:xfrm>
            <a:off x="1556670" y="7957459"/>
            <a:ext cx="5791199" cy="292263"/>
          </a:xfrm>
          <a:prstGeom prst="rect">
            <a:avLst/>
          </a:prstGeom>
          <a:noFill/>
        </p:spPr>
        <p:txBody>
          <a:bodyPr wrap="square" lIns="91316" tIns="45658" rIns="91316" bIns="45658" rtlCol="0">
            <a:spAutoFit/>
          </a:bodyPr>
          <a:lstStyle/>
          <a:p>
            <a:r>
              <a:rPr lang="fa-IR" sz="1300" dirty="0">
                <a:cs typeface="B Badr" pitchFamily="2" charset="-78"/>
              </a:rPr>
              <a:t>مصالح نما</a:t>
            </a:r>
            <a:endParaRPr lang="en-US" sz="1300" dirty="0">
              <a:cs typeface="B Badr" pitchFamily="2" charset="-78"/>
            </a:endParaRPr>
          </a:p>
        </p:txBody>
      </p:sp>
      <p:sp>
        <p:nvSpPr>
          <p:cNvPr id="19" name="TextBox 18"/>
          <p:cNvSpPr txBox="1"/>
          <p:nvPr/>
        </p:nvSpPr>
        <p:spPr>
          <a:xfrm rot="18324350">
            <a:off x="1267281" y="4407963"/>
            <a:ext cx="2362200" cy="215183"/>
          </a:xfrm>
          <a:prstGeom prst="rect">
            <a:avLst/>
          </a:prstGeom>
          <a:noFill/>
        </p:spPr>
        <p:txBody>
          <a:bodyPr wrap="square" lIns="91182" tIns="45591" rIns="91182" bIns="45591" rtlCol="0">
            <a:spAutoFit/>
          </a:bodyPr>
          <a:lstStyle/>
          <a:p>
            <a:r>
              <a:rPr lang="fa-IR" sz="800" dirty="0">
                <a:cs typeface="2  Tabassom" pitchFamily="2" charset="-78"/>
              </a:rPr>
              <a:t>بلوار امام رضا</a:t>
            </a:r>
            <a:endParaRPr lang="en-US" sz="800" dirty="0">
              <a:cs typeface="2  Tabassom" pitchFamily="2" charset="-78"/>
            </a:endParaRPr>
          </a:p>
        </p:txBody>
      </p:sp>
      <p:sp>
        <p:nvSpPr>
          <p:cNvPr id="20" name="TextBox 19"/>
          <p:cNvSpPr txBox="1"/>
          <p:nvPr/>
        </p:nvSpPr>
        <p:spPr>
          <a:xfrm rot="2909202">
            <a:off x="1049329" y="6162263"/>
            <a:ext cx="1115601" cy="215183"/>
          </a:xfrm>
          <a:prstGeom prst="rect">
            <a:avLst/>
          </a:prstGeom>
          <a:noFill/>
        </p:spPr>
        <p:txBody>
          <a:bodyPr wrap="square" lIns="91182" tIns="45591" rIns="91182" bIns="45591" rtlCol="0">
            <a:spAutoFit/>
          </a:bodyPr>
          <a:lstStyle/>
          <a:p>
            <a:r>
              <a:rPr lang="fa-IR" sz="800" dirty="0">
                <a:cs typeface="2  Tabassom" pitchFamily="2" charset="-78"/>
              </a:rPr>
              <a:t>میدان برق</a:t>
            </a:r>
            <a:endParaRPr lang="en-US" sz="800" dirty="0">
              <a:cs typeface="2  Tabassom" pitchFamily="2" charset="-78"/>
            </a:endParaRPr>
          </a:p>
        </p:txBody>
      </p:sp>
      <p:sp>
        <p:nvSpPr>
          <p:cNvPr id="22" name="TextBox 21"/>
          <p:cNvSpPr txBox="1"/>
          <p:nvPr/>
        </p:nvSpPr>
        <p:spPr>
          <a:xfrm rot="3033256">
            <a:off x="477635" y="6098091"/>
            <a:ext cx="2075776" cy="215183"/>
          </a:xfrm>
          <a:prstGeom prst="rect">
            <a:avLst/>
          </a:prstGeom>
          <a:noFill/>
        </p:spPr>
        <p:txBody>
          <a:bodyPr wrap="square" lIns="91182" tIns="45591" rIns="91182" bIns="45591" rtlCol="0">
            <a:spAutoFit/>
          </a:bodyPr>
          <a:lstStyle/>
          <a:p>
            <a:r>
              <a:rPr lang="fa-IR" sz="800" dirty="0">
                <a:cs typeface="2  Tabassom" pitchFamily="2" charset="-78"/>
              </a:rPr>
              <a:t>خیابان بهار</a:t>
            </a:r>
            <a:endParaRPr lang="en-US" sz="800" dirty="0">
              <a:cs typeface="2  Tabassom" pitchFamily="2" charset="-78"/>
            </a:endParaRPr>
          </a:p>
        </p:txBody>
      </p:sp>
      <p:sp>
        <p:nvSpPr>
          <p:cNvPr id="23" name="TextBox 22"/>
          <p:cNvSpPr txBox="1"/>
          <p:nvPr/>
        </p:nvSpPr>
        <p:spPr>
          <a:xfrm rot="2019191">
            <a:off x="2065773" y="4598217"/>
            <a:ext cx="1115601" cy="215183"/>
          </a:xfrm>
          <a:prstGeom prst="rect">
            <a:avLst/>
          </a:prstGeom>
          <a:noFill/>
        </p:spPr>
        <p:txBody>
          <a:bodyPr wrap="square" lIns="91182" tIns="45591" rIns="91182" bIns="45591" rtlCol="0">
            <a:spAutoFit/>
          </a:bodyPr>
          <a:lstStyle/>
          <a:p>
            <a:r>
              <a:rPr lang="fa-IR" sz="800" dirty="0">
                <a:cs typeface="2  Tabassom" pitchFamily="2" charset="-78"/>
              </a:rPr>
              <a:t>دانش</a:t>
            </a:r>
            <a:endParaRPr lang="en-US" sz="800" dirty="0">
              <a:cs typeface="2  Tabassom" pitchFamily="2" charset="-78"/>
            </a:endParaRPr>
          </a:p>
        </p:txBody>
      </p:sp>
    </p:spTree>
  </p:cSld>
  <p:clrMapOvr>
    <a:overrideClrMapping bg1="lt1" tx1="dk1" bg2="lt2" tx2="dk2" accent1="accent1" accent2="accent2" accent3="accent3" accent4="accent4" accent5="accent5" accent6="accent6" hlink="hlink" folHlink="folHlink"/>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0226" name="Picture 2"/>
          <p:cNvPicPr>
            <a:picLocks noChangeArrowheads="1"/>
          </p:cNvPicPr>
          <p:nvPr/>
        </p:nvPicPr>
        <p:blipFill>
          <a:blip r:embed="rId3" cstate="screen">
            <a:lum bright="-19000" contrast="26000"/>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3581419" y="354498"/>
            <a:ext cx="8759953" cy="8613648"/>
          </a:xfrm>
          <a:prstGeom prst="rect">
            <a:avLst/>
          </a:prstGeom>
          <a:noFill/>
          <a:ln w="9525">
            <a:noFill/>
            <a:miter lim="800000"/>
            <a:headEnd/>
            <a:tailEnd/>
          </a:ln>
          <a:effectLst/>
        </p:spPr>
      </p:pic>
      <p:sp>
        <p:nvSpPr>
          <p:cNvPr id="20" name="TextBox 19"/>
          <p:cNvSpPr txBox="1"/>
          <p:nvPr/>
        </p:nvSpPr>
        <p:spPr>
          <a:xfrm>
            <a:off x="6720840" y="8626940"/>
            <a:ext cx="1813560" cy="513662"/>
          </a:xfrm>
          <a:prstGeom prst="rect">
            <a:avLst/>
          </a:prstGeom>
          <a:noFill/>
        </p:spPr>
        <p:txBody>
          <a:bodyPr wrap="square" lIns="127662" tIns="63847" rIns="127662" bIns="63847" rtlCol="1">
            <a:spAutoFit/>
          </a:bodyPr>
          <a:lstStyle/>
          <a:p>
            <a:pPr algn="ctr"/>
            <a:r>
              <a:rPr lang="fa-IR" dirty="0">
                <a:cs typeface="B Kamran" pitchFamily="2" charset="-78"/>
              </a:rPr>
              <a:t>نمای شرقی</a:t>
            </a:r>
          </a:p>
        </p:txBody>
      </p:sp>
      <p:sp>
        <p:nvSpPr>
          <p:cNvPr id="22" name="TextBox 21"/>
          <p:cNvSpPr txBox="1"/>
          <p:nvPr/>
        </p:nvSpPr>
        <p:spPr>
          <a:xfrm>
            <a:off x="6720840" y="4207339"/>
            <a:ext cx="1813560" cy="513662"/>
          </a:xfrm>
          <a:prstGeom prst="rect">
            <a:avLst/>
          </a:prstGeom>
          <a:noFill/>
        </p:spPr>
        <p:txBody>
          <a:bodyPr wrap="square" lIns="127662" tIns="63847" rIns="127662" bIns="63847" rtlCol="1">
            <a:spAutoFit/>
          </a:bodyPr>
          <a:lstStyle/>
          <a:p>
            <a:pPr algn="ctr"/>
            <a:r>
              <a:rPr lang="fa-IR" dirty="0">
                <a:cs typeface="B Kamran" pitchFamily="2" charset="-78"/>
              </a:rPr>
              <a:t>نمای غربی</a:t>
            </a:r>
          </a:p>
        </p:txBody>
      </p:sp>
      <p:pic>
        <p:nvPicPr>
          <p:cNvPr id="50178" name="Picture 2" descr="C:\Users\MONA\Desktop\pan\sara222.jp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3972253" y="3242495"/>
            <a:ext cx="7898904" cy="872325"/>
          </a:xfrm>
          <a:prstGeom prst="rect">
            <a:avLst/>
          </a:prstGeom>
          <a:ln w="15875">
            <a:solidFill>
              <a:schemeClr val="tx1"/>
            </a:solidFill>
          </a:ln>
          <a:effectLst/>
        </p:spPr>
      </p:pic>
      <p:pic>
        <p:nvPicPr>
          <p:cNvPr id="50179" name="Picture 3" descr="C:\Users\MONA\Desktop\pan\atinazi222.jp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4572000" y="7446848"/>
            <a:ext cx="6781800" cy="986593"/>
          </a:xfrm>
          <a:prstGeom prst="rect">
            <a:avLst/>
          </a:prstGeom>
          <a:ln w="15875">
            <a:solidFill>
              <a:schemeClr val="tx1"/>
            </a:solidFill>
          </a:ln>
          <a:effectLst/>
        </p:spPr>
      </p:pic>
      <p:pic>
        <p:nvPicPr>
          <p:cNvPr id="50181" name="Picture 5"/>
          <p:cNvPicPr>
            <a:picLocks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838200" y="4512387"/>
            <a:ext cx="1728216" cy="1737359"/>
          </a:xfrm>
          <a:prstGeom prst="rect">
            <a:avLst/>
          </a:prstGeom>
          <a:ln w="12700" cap="sq">
            <a:solidFill>
              <a:srgbClr val="000000">
                <a:alpha val="86000"/>
              </a:srgbClr>
            </a:solidFill>
            <a:prstDash val="solid"/>
            <a:miter lim="800000"/>
          </a:ln>
          <a:effectLst>
            <a:outerShdw blurRad="38100" dist="38100" sx="1000" sy="1000" algn="tl" rotWithShape="0">
              <a:srgbClr val="000000"/>
            </a:outerShdw>
          </a:effectLst>
        </p:spPr>
      </p:pic>
      <p:grpSp>
        <p:nvGrpSpPr>
          <p:cNvPr id="2" name="Group 10"/>
          <p:cNvGrpSpPr/>
          <p:nvPr/>
        </p:nvGrpSpPr>
        <p:grpSpPr>
          <a:xfrm>
            <a:off x="533405" y="2514600"/>
            <a:ext cx="2362199" cy="1828800"/>
            <a:chOff x="685801" y="2514600"/>
            <a:chExt cx="2362199" cy="1828800"/>
          </a:xfrm>
        </p:grpSpPr>
        <p:pic>
          <p:nvPicPr>
            <p:cNvPr id="12" name="Picture 3"/>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685801" y="2514600"/>
              <a:ext cx="2171557" cy="1828800"/>
            </a:xfrm>
            <a:prstGeom prst="rect">
              <a:avLst/>
            </a:prstGeom>
            <a:noFill/>
            <a:ln w="9525">
              <a:noFill/>
              <a:miter lim="800000"/>
              <a:headEnd/>
              <a:tailEnd/>
            </a:ln>
            <a:effectLst/>
          </p:spPr>
        </p:pic>
        <p:grpSp>
          <p:nvGrpSpPr>
            <p:cNvPr id="3" name="Group 18"/>
            <p:cNvGrpSpPr/>
            <p:nvPr/>
          </p:nvGrpSpPr>
          <p:grpSpPr>
            <a:xfrm>
              <a:off x="1203960" y="2667000"/>
              <a:ext cx="1844040" cy="1524000"/>
              <a:chOff x="914400" y="2667000"/>
              <a:chExt cx="1844040" cy="1524000"/>
            </a:xfrm>
          </p:grpSpPr>
          <p:sp>
            <p:nvSpPr>
              <p:cNvPr id="14" name="TextBox 13"/>
              <p:cNvSpPr txBox="1"/>
              <p:nvPr/>
            </p:nvSpPr>
            <p:spPr>
              <a:xfrm>
                <a:off x="914400" y="2667000"/>
                <a:ext cx="1828800" cy="307777"/>
              </a:xfrm>
              <a:prstGeom prst="rect">
                <a:avLst/>
              </a:prstGeom>
              <a:noFill/>
            </p:spPr>
            <p:txBody>
              <a:bodyPr wrap="square" rtlCol="0">
                <a:spAutoFit/>
              </a:bodyPr>
              <a:lstStyle/>
              <a:p>
                <a:pPr algn="r" rtl="1"/>
                <a:r>
                  <a:rPr lang="fa-IR" sz="1400" dirty="0">
                    <a:cs typeface="B Badr" pitchFamily="2" charset="-78"/>
                  </a:rPr>
                  <a:t>آجر</a:t>
                </a:r>
                <a:endParaRPr lang="en-US" sz="1400" dirty="0">
                  <a:cs typeface="B Badr" pitchFamily="2" charset="-78"/>
                </a:endParaRPr>
              </a:p>
            </p:txBody>
          </p:sp>
          <p:sp>
            <p:nvSpPr>
              <p:cNvPr id="15" name="TextBox 14"/>
              <p:cNvSpPr txBox="1"/>
              <p:nvPr/>
            </p:nvSpPr>
            <p:spPr>
              <a:xfrm>
                <a:off x="914400" y="2865119"/>
                <a:ext cx="1828800" cy="307777"/>
              </a:xfrm>
              <a:prstGeom prst="rect">
                <a:avLst/>
              </a:prstGeom>
              <a:noFill/>
            </p:spPr>
            <p:txBody>
              <a:bodyPr wrap="square" rtlCol="0">
                <a:spAutoFit/>
              </a:bodyPr>
              <a:lstStyle/>
              <a:p>
                <a:pPr algn="r" rtl="1"/>
                <a:r>
                  <a:rPr lang="fa-IR" sz="1400" dirty="0">
                    <a:cs typeface="B Badr" pitchFamily="2" charset="-78"/>
                  </a:rPr>
                  <a:t>مرمر</a:t>
                </a:r>
                <a:endParaRPr lang="en-US" sz="1400" dirty="0">
                  <a:cs typeface="B Badr" pitchFamily="2" charset="-78"/>
                </a:endParaRPr>
              </a:p>
            </p:txBody>
          </p:sp>
          <p:sp>
            <p:nvSpPr>
              <p:cNvPr id="16" name="TextBox 15"/>
              <p:cNvSpPr txBox="1"/>
              <p:nvPr/>
            </p:nvSpPr>
            <p:spPr>
              <a:xfrm>
                <a:off x="914400" y="3136463"/>
                <a:ext cx="1828800" cy="307777"/>
              </a:xfrm>
              <a:prstGeom prst="rect">
                <a:avLst/>
              </a:prstGeom>
              <a:noFill/>
            </p:spPr>
            <p:txBody>
              <a:bodyPr wrap="square" rtlCol="0">
                <a:spAutoFit/>
              </a:bodyPr>
              <a:lstStyle/>
              <a:p>
                <a:pPr algn="r" rtl="1"/>
                <a:r>
                  <a:rPr lang="fa-IR" sz="1400" dirty="0">
                    <a:cs typeface="B Badr" pitchFamily="2" charset="-78"/>
                  </a:rPr>
                  <a:t>گرانیت</a:t>
                </a:r>
                <a:endParaRPr lang="en-US" sz="1400" dirty="0">
                  <a:cs typeface="B Badr" pitchFamily="2" charset="-78"/>
                </a:endParaRPr>
              </a:p>
            </p:txBody>
          </p:sp>
          <p:sp>
            <p:nvSpPr>
              <p:cNvPr id="17" name="TextBox 16"/>
              <p:cNvSpPr txBox="1"/>
              <p:nvPr/>
            </p:nvSpPr>
            <p:spPr>
              <a:xfrm>
                <a:off x="914400" y="3383280"/>
                <a:ext cx="1828800" cy="307777"/>
              </a:xfrm>
              <a:prstGeom prst="rect">
                <a:avLst/>
              </a:prstGeom>
              <a:noFill/>
            </p:spPr>
            <p:txBody>
              <a:bodyPr wrap="square" rtlCol="0">
                <a:spAutoFit/>
              </a:bodyPr>
              <a:lstStyle/>
              <a:p>
                <a:pPr algn="r" rtl="1"/>
                <a:r>
                  <a:rPr lang="fa-IR" sz="1400" dirty="0">
                    <a:cs typeface="B Badr" pitchFamily="2" charset="-78"/>
                  </a:rPr>
                  <a:t>سیمان سفید</a:t>
                </a:r>
                <a:endParaRPr lang="en-US" sz="1400" dirty="0">
                  <a:cs typeface="B Badr" pitchFamily="2" charset="-78"/>
                </a:endParaRPr>
              </a:p>
            </p:txBody>
          </p:sp>
          <p:sp>
            <p:nvSpPr>
              <p:cNvPr id="18" name="TextBox 17"/>
              <p:cNvSpPr txBox="1"/>
              <p:nvPr/>
            </p:nvSpPr>
            <p:spPr>
              <a:xfrm>
                <a:off x="929640" y="3639383"/>
                <a:ext cx="1828800" cy="307777"/>
              </a:xfrm>
              <a:prstGeom prst="rect">
                <a:avLst/>
              </a:prstGeom>
              <a:noFill/>
            </p:spPr>
            <p:txBody>
              <a:bodyPr wrap="square" rtlCol="0">
                <a:spAutoFit/>
              </a:bodyPr>
              <a:lstStyle/>
              <a:p>
                <a:pPr algn="r" rtl="1"/>
                <a:r>
                  <a:rPr lang="fa-IR" sz="1400" dirty="0">
                    <a:cs typeface="B Badr" pitchFamily="2" charset="-78"/>
                  </a:rPr>
                  <a:t>شیشه سکوریت</a:t>
                </a:r>
                <a:endParaRPr lang="en-US" sz="1400" dirty="0">
                  <a:cs typeface="B Badr" pitchFamily="2" charset="-78"/>
                </a:endParaRPr>
              </a:p>
            </p:txBody>
          </p:sp>
          <p:sp>
            <p:nvSpPr>
              <p:cNvPr id="19" name="TextBox 18"/>
              <p:cNvSpPr txBox="1"/>
              <p:nvPr/>
            </p:nvSpPr>
            <p:spPr>
              <a:xfrm>
                <a:off x="914400" y="3883223"/>
                <a:ext cx="1828800" cy="307777"/>
              </a:xfrm>
              <a:prstGeom prst="rect">
                <a:avLst/>
              </a:prstGeom>
              <a:noFill/>
            </p:spPr>
            <p:txBody>
              <a:bodyPr wrap="square" rtlCol="0">
                <a:spAutoFit/>
              </a:bodyPr>
              <a:lstStyle/>
              <a:p>
                <a:pPr algn="r" rtl="1"/>
                <a:r>
                  <a:rPr lang="fa-IR" sz="1400" dirty="0">
                    <a:cs typeface="B Badr" pitchFamily="2" charset="-78"/>
                  </a:rPr>
                  <a:t>آلوتایل</a:t>
                </a:r>
                <a:endParaRPr lang="en-US" sz="1400" dirty="0">
                  <a:cs typeface="B Badr" pitchFamily="2" charset="-78"/>
                </a:endParaRPr>
              </a:p>
            </p:txBody>
          </p:sp>
        </p:grpSp>
      </p:grpSp>
      <p:sp>
        <p:nvSpPr>
          <p:cNvPr id="21" name="TextBox 20"/>
          <p:cNvSpPr txBox="1"/>
          <p:nvPr/>
        </p:nvSpPr>
        <p:spPr>
          <a:xfrm>
            <a:off x="1556670" y="7957459"/>
            <a:ext cx="5791199" cy="292263"/>
          </a:xfrm>
          <a:prstGeom prst="rect">
            <a:avLst/>
          </a:prstGeom>
          <a:noFill/>
        </p:spPr>
        <p:txBody>
          <a:bodyPr wrap="square" lIns="91316" tIns="45658" rIns="91316" bIns="45658" rtlCol="0">
            <a:spAutoFit/>
          </a:bodyPr>
          <a:lstStyle/>
          <a:p>
            <a:r>
              <a:rPr lang="fa-IR" sz="1300" dirty="0">
                <a:cs typeface="B Badr" pitchFamily="2" charset="-78"/>
              </a:rPr>
              <a:t>مصالح نما</a:t>
            </a:r>
            <a:endParaRPr lang="en-US" sz="1300" dirty="0">
              <a:cs typeface="B Badr" pitchFamily="2" charset="-78"/>
            </a:endParaRPr>
          </a:p>
        </p:txBody>
      </p:sp>
      <p:sp>
        <p:nvSpPr>
          <p:cNvPr id="23" name="TextBox 22"/>
          <p:cNvSpPr txBox="1"/>
          <p:nvPr/>
        </p:nvSpPr>
        <p:spPr>
          <a:xfrm rot="18324350">
            <a:off x="1267281" y="4407963"/>
            <a:ext cx="2362200" cy="215183"/>
          </a:xfrm>
          <a:prstGeom prst="rect">
            <a:avLst/>
          </a:prstGeom>
          <a:noFill/>
        </p:spPr>
        <p:txBody>
          <a:bodyPr wrap="square" lIns="91182" tIns="45591" rIns="91182" bIns="45591" rtlCol="0">
            <a:spAutoFit/>
          </a:bodyPr>
          <a:lstStyle/>
          <a:p>
            <a:r>
              <a:rPr lang="fa-IR" sz="800" dirty="0">
                <a:cs typeface="2  Tabassom" pitchFamily="2" charset="-78"/>
              </a:rPr>
              <a:t>بلوار امام رضا</a:t>
            </a:r>
            <a:endParaRPr lang="en-US" sz="800" dirty="0">
              <a:cs typeface="2  Tabassom" pitchFamily="2" charset="-78"/>
            </a:endParaRPr>
          </a:p>
        </p:txBody>
      </p:sp>
      <p:sp>
        <p:nvSpPr>
          <p:cNvPr id="24" name="TextBox 23"/>
          <p:cNvSpPr txBox="1"/>
          <p:nvPr/>
        </p:nvSpPr>
        <p:spPr>
          <a:xfrm rot="2909202">
            <a:off x="1049329" y="6250399"/>
            <a:ext cx="1115601" cy="215183"/>
          </a:xfrm>
          <a:prstGeom prst="rect">
            <a:avLst/>
          </a:prstGeom>
          <a:noFill/>
        </p:spPr>
        <p:txBody>
          <a:bodyPr wrap="square" lIns="91182" tIns="45591" rIns="91182" bIns="45591" rtlCol="0">
            <a:spAutoFit/>
          </a:bodyPr>
          <a:lstStyle/>
          <a:p>
            <a:r>
              <a:rPr lang="fa-IR" sz="800" dirty="0">
                <a:cs typeface="2  Tabassom" pitchFamily="2" charset="-78"/>
              </a:rPr>
              <a:t>میدان برق</a:t>
            </a:r>
            <a:endParaRPr lang="en-US" sz="800" dirty="0">
              <a:cs typeface="2  Tabassom" pitchFamily="2" charset="-78"/>
            </a:endParaRPr>
          </a:p>
        </p:txBody>
      </p:sp>
      <p:sp>
        <p:nvSpPr>
          <p:cNvPr id="25" name="TextBox 24"/>
          <p:cNvSpPr txBox="1"/>
          <p:nvPr/>
        </p:nvSpPr>
        <p:spPr>
          <a:xfrm rot="3033256">
            <a:off x="477635" y="6164193"/>
            <a:ext cx="2075776" cy="215183"/>
          </a:xfrm>
          <a:prstGeom prst="rect">
            <a:avLst/>
          </a:prstGeom>
          <a:noFill/>
        </p:spPr>
        <p:txBody>
          <a:bodyPr wrap="square" lIns="91182" tIns="45591" rIns="91182" bIns="45591" rtlCol="0">
            <a:spAutoFit/>
          </a:bodyPr>
          <a:lstStyle/>
          <a:p>
            <a:r>
              <a:rPr lang="fa-IR" sz="800" dirty="0">
                <a:cs typeface="2  Tabassom" pitchFamily="2" charset="-78"/>
              </a:rPr>
              <a:t>خیابان بهار</a:t>
            </a:r>
            <a:endParaRPr lang="en-US" sz="800" dirty="0">
              <a:cs typeface="2  Tabassom" pitchFamily="2" charset="-78"/>
            </a:endParaRPr>
          </a:p>
        </p:txBody>
      </p:sp>
      <p:sp>
        <p:nvSpPr>
          <p:cNvPr id="26" name="TextBox 25"/>
          <p:cNvSpPr txBox="1"/>
          <p:nvPr/>
        </p:nvSpPr>
        <p:spPr>
          <a:xfrm rot="2019191">
            <a:off x="2065773" y="4675336"/>
            <a:ext cx="1115601" cy="215183"/>
          </a:xfrm>
          <a:prstGeom prst="rect">
            <a:avLst/>
          </a:prstGeom>
          <a:noFill/>
        </p:spPr>
        <p:txBody>
          <a:bodyPr wrap="square" lIns="91182" tIns="45591" rIns="91182" bIns="45591" rtlCol="0">
            <a:spAutoFit/>
          </a:bodyPr>
          <a:lstStyle/>
          <a:p>
            <a:r>
              <a:rPr lang="fa-IR" sz="800" dirty="0">
                <a:cs typeface="2  Tabassom" pitchFamily="2" charset="-78"/>
              </a:rPr>
              <a:t>دانش</a:t>
            </a:r>
            <a:endParaRPr lang="en-US" sz="800" dirty="0">
              <a:cs typeface="2  Tabassom" pitchFamily="2" charset="-78"/>
            </a:endParaRP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3"/>
          <p:cNvPicPr>
            <a:picLocks noChangeArrowheads="1"/>
          </p:cNvPicPr>
          <p:nvPr/>
        </p:nvPicPr>
        <p:blipFill>
          <a:blip r:embed="rId3" cstate="screen">
            <a:clrChange>
              <a:clrFrom>
                <a:srgbClr val="FFFFFF"/>
              </a:clrFrom>
              <a:clrTo>
                <a:srgbClr val="FFFFFF">
                  <a:alpha val="0"/>
                </a:srgbClr>
              </a:clrTo>
            </a:clrChange>
            <a:lum bright="-19000" contrast="26000"/>
            <a:extLst>
              <a:ext uri="{28A0092B-C50C-407E-A947-70E740481C1C}">
                <a14:useLocalDpi xmlns:a14="http://schemas.microsoft.com/office/drawing/2010/main"/>
              </a:ext>
            </a:extLst>
          </a:blip>
          <a:srcRect/>
          <a:stretch>
            <a:fillRect/>
          </a:stretch>
        </p:blipFill>
        <p:spPr bwMode="auto">
          <a:xfrm>
            <a:off x="3657619" y="381000"/>
            <a:ext cx="8759953" cy="8613648"/>
          </a:xfrm>
          <a:prstGeom prst="rect">
            <a:avLst/>
          </a:prstGeom>
          <a:noFill/>
          <a:ln w="9525">
            <a:noFill/>
            <a:miter lim="800000"/>
            <a:headEnd/>
            <a:tailEnd/>
          </a:ln>
          <a:effectLst/>
        </p:spPr>
      </p:pic>
      <p:sp>
        <p:nvSpPr>
          <p:cNvPr id="51" name="TextBox 50"/>
          <p:cNvSpPr txBox="1"/>
          <p:nvPr/>
        </p:nvSpPr>
        <p:spPr>
          <a:xfrm>
            <a:off x="6720840" y="8474539"/>
            <a:ext cx="1813560" cy="513662"/>
          </a:xfrm>
          <a:prstGeom prst="rect">
            <a:avLst/>
          </a:prstGeom>
          <a:noFill/>
        </p:spPr>
        <p:txBody>
          <a:bodyPr wrap="square" lIns="127662" tIns="63847" rIns="127662" bIns="63847" rtlCol="1">
            <a:spAutoFit/>
          </a:bodyPr>
          <a:lstStyle/>
          <a:p>
            <a:pPr algn="ctr"/>
            <a:r>
              <a:rPr lang="fa-IR" dirty="0">
                <a:cs typeface="B Kamran" pitchFamily="2" charset="-78"/>
              </a:rPr>
              <a:t>نمای شرقی</a:t>
            </a:r>
          </a:p>
        </p:txBody>
      </p:sp>
      <p:sp>
        <p:nvSpPr>
          <p:cNvPr id="52" name="TextBox 51"/>
          <p:cNvSpPr txBox="1"/>
          <p:nvPr/>
        </p:nvSpPr>
        <p:spPr>
          <a:xfrm>
            <a:off x="6720840" y="4207339"/>
            <a:ext cx="1813560" cy="513662"/>
          </a:xfrm>
          <a:prstGeom prst="rect">
            <a:avLst/>
          </a:prstGeom>
          <a:noFill/>
        </p:spPr>
        <p:txBody>
          <a:bodyPr wrap="square" lIns="127662" tIns="63847" rIns="127662" bIns="63847" rtlCol="1">
            <a:spAutoFit/>
          </a:bodyPr>
          <a:lstStyle/>
          <a:p>
            <a:pPr algn="ctr"/>
            <a:r>
              <a:rPr lang="fa-IR" dirty="0">
                <a:cs typeface="B Kamran" pitchFamily="2" charset="-78"/>
              </a:rPr>
              <a:t>نمای غربی</a:t>
            </a:r>
          </a:p>
        </p:txBody>
      </p:sp>
      <p:pic>
        <p:nvPicPr>
          <p:cNvPr id="48130" name="Picture 2" descr="C:\Users\MONA\Desktop\pan\sara333.jp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4191001" y="3124223"/>
            <a:ext cx="6553200" cy="770239"/>
          </a:xfrm>
          <a:prstGeom prst="rect">
            <a:avLst/>
          </a:prstGeom>
          <a:ln w="15875">
            <a:solidFill>
              <a:schemeClr val="tx1"/>
            </a:solidFill>
          </a:ln>
          <a:effectLst/>
        </p:spPr>
      </p:pic>
      <p:pic>
        <p:nvPicPr>
          <p:cNvPr id="48131" name="Picture 3" descr="C:\Users\MONA\Desktop\pan\atinazi333.jp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5486400" y="7467600"/>
            <a:ext cx="4953000" cy="928068"/>
          </a:xfrm>
          <a:prstGeom prst="rect">
            <a:avLst/>
          </a:prstGeom>
          <a:ln w="15875">
            <a:solidFill>
              <a:schemeClr val="tx1"/>
            </a:solidFill>
          </a:ln>
          <a:effectLst/>
        </p:spPr>
      </p:pic>
      <p:pic>
        <p:nvPicPr>
          <p:cNvPr id="48132" name="Picture 4"/>
          <p:cNvPicPr>
            <a:picLocks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838202" y="4387297"/>
            <a:ext cx="1730660" cy="1737359"/>
          </a:xfrm>
          <a:prstGeom prst="rect">
            <a:avLst/>
          </a:prstGeom>
          <a:ln w="12700" cap="sq">
            <a:solidFill>
              <a:srgbClr val="000000">
                <a:alpha val="86000"/>
              </a:srgbClr>
            </a:solidFill>
            <a:prstDash val="solid"/>
            <a:miter lim="800000"/>
          </a:ln>
          <a:effectLst>
            <a:outerShdw blurRad="38100" dist="38100" sx="1000" sy="1000" algn="tl" rotWithShape="0">
              <a:srgbClr val="000000"/>
            </a:outerShdw>
          </a:effectLst>
        </p:spPr>
      </p:pic>
      <p:grpSp>
        <p:nvGrpSpPr>
          <p:cNvPr id="2" name="Group 9"/>
          <p:cNvGrpSpPr/>
          <p:nvPr/>
        </p:nvGrpSpPr>
        <p:grpSpPr>
          <a:xfrm>
            <a:off x="533405" y="2514600"/>
            <a:ext cx="2362199" cy="1828800"/>
            <a:chOff x="685801" y="2514600"/>
            <a:chExt cx="2362199" cy="1828800"/>
          </a:xfrm>
        </p:grpSpPr>
        <p:pic>
          <p:nvPicPr>
            <p:cNvPr id="11" name="Picture 3"/>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685801" y="2514600"/>
              <a:ext cx="2171557" cy="1828800"/>
            </a:xfrm>
            <a:prstGeom prst="rect">
              <a:avLst/>
            </a:prstGeom>
            <a:noFill/>
            <a:ln w="9525">
              <a:noFill/>
              <a:miter lim="800000"/>
              <a:headEnd/>
              <a:tailEnd/>
            </a:ln>
            <a:effectLst/>
          </p:spPr>
        </p:pic>
        <p:grpSp>
          <p:nvGrpSpPr>
            <p:cNvPr id="3" name="Group 18"/>
            <p:cNvGrpSpPr/>
            <p:nvPr/>
          </p:nvGrpSpPr>
          <p:grpSpPr>
            <a:xfrm>
              <a:off x="1203960" y="2667000"/>
              <a:ext cx="1844040" cy="1524000"/>
              <a:chOff x="914400" y="2667000"/>
              <a:chExt cx="1844040" cy="1524000"/>
            </a:xfrm>
          </p:grpSpPr>
          <p:sp>
            <p:nvSpPr>
              <p:cNvPr id="13" name="TextBox 12"/>
              <p:cNvSpPr txBox="1"/>
              <p:nvPr/>
            </p:nvSpPr>
            <p:spPr>
              <a:xfrm>
                <a:off x="914400" y="2667000"/>
                <a:ext cx="1828800" cy="307777"/>
              </a:xfrm>
              <a:prstGeom prst="rect">
                <a:avLst/>
              </a:prstGeom>
              <a:noFill/>
            </p:spPr>
            <p:txBody>
              <a:bodyPr wrap="square" rtlCol="0">
                <a:spAutoFit/>
              </a:bodyPr>
              <a:lstStyle/>
              <a:p>
                <a:pPr algn="r" rtl="1"/>
                <a:r>
                  <a:rPr lang="fa-IR" sz="1400" dirty="0">
                    <a:cs typeface="B Badr" pitchFamily="2" charset="-78"/>
                  </a:rPr>
                  <a:t>آجر</a:t>
                </a:r>
                <a:endParaRPr lang="en-US" sz="1400" dirty="0">
                  <a:cs typeface="B Badr" pitchFamily="2" charset="-78"/>
                </a:endParaRPr>
              </a:p>
            </p:txBody>
          </p:sp>
          <p:sp>
            <p:nvSpPr>
              <p:cNvPr id="14" name="TextBox 13"/>
              <p:cNvSpPr txBox="1"/>
              <p:nvPr/>
            </p:nvSpPr>
            <p:spPr>
              <a:xfrm>
                <a:off x="914400" y="2865119"/>
                <a:ext cx="1828800" cy="307777"/>
              </a:xfrm>
              <a:prstGeom prst="rect">
                <a:avLst/>
              </a:prstGeom>
              <a:noFill/>
            </p:spPr>
            <p:txBody>
              <a:bodyPr wrap="square" rtlCol="0">
                <a:spAutoFit/>
              </a:bodyPr>
              <a:lstStyle/>
              <a:p>
                <a:pPr algn="r" rtl="1"/>
                <a:r>
                  <a:rPr lang="fa-IR" sz="1400" dirty="0">
                    <a:cs typeface="B Badr" pitchFamily="2" charset="-78"/>
                  </a:rPr>
                  <a:t>مرمر</a:t>
                </a:r>
                <a:endParaRPr lang="en-US" sz="1400" dirty="0">
                  <a:cs typeface="B Badr" pitchFamily="2" charset="-78"/>
                </a:endParaRPr>
              </a:p>
            </p:txBody>
          </p:sp>
          <p:sp>
            <p:nvSpPr>
              <p:cNvPr id="15" name="TextBox 14"/>
              <p:cNvSpPr txBox="1"/>
              <p:nvPr/>
            </p:nvSpPr>
            <p:spPr>
              <a:xfrm>
                <a:off x="914400" y="3136463"/>
                <a:ext cx="1828800" cy="307777"/>
              </a:xfrm>
              <a:prstGeom prst="rect">
                <a:avLst/>
              </a:prstGeom>
              <a:noFill/>
            </p:spPr>
            <p:txBody>
              <a:bodyPr wrap="square" rtlCol="0">
                <a:spAutoFit/>
              </a:bodyPr>
              <a:lstStyle/>
              <a:p>
                <a:pPr algn="r" rtl="1"/>
                <a:r>
                  <a:rPr lang="fa-IR" sz="1400" dirty="0">
                    <a:cs typeface="B Badr" pitchFamily="2" charset="-78"/>
                  </a:rPr>
                  <a:t>گرانیت</a:t>
                </a:r>
                <a:endParaRPr lang="en-US" sz="1400" dirty="0">
                  <a:cs typeface="B Badr" pitchFamily="2" charset="-78"/>
                </a:endParaRPr>
              </a:p>
            </p:txBody>
          </p:sp>
          <p:sp>
            <p:nvSpPr>
              <p:cNvPr id="16" name="TextBox 15"/>
              <p:cNvSpPr txBox="1"/>
              <p:nvPr/>
            </p:nvSpPr>
            <p:spPr>
              <a:xfrm>
                <a:off x="914400" y="3383280"/>
                <a:ext cx="1828800" cy="307777"/>
              </a:xfrm>
              <a:prstGeom prst="rect">
                <a:avLst/>
              </a:prstGeom>
              <a:noFill/>
            </p:spPr>
            <p:txBody>
              <a:bodyPr wrap="square" rtlCol="0">
                <a:spAutoFit/>
              </a:bodyPr>
              <a:lstStyle/>
              <a:p>
                <a:pPr algn="r" rtl="1"/>
                <a:r>
                  <a:rPr lang="fa-IR" sz="1400" dirty="0">
                    <a:cs typeface="B Badr" pitchFamily="2" charset="-78"/>
                  </a:rPr>
                  <a:t>سیمان سفید</a:t>
                </a:r>
                <a:endParaRPr lang="en-US" sz="1400" dirty="0">
                  <a:cs typeface="B Badr" pitchFamily="2" charset="-78"/>
                </a:endParaRPr>
              </a:p>
            </p:txBody>
          </p:sp>
          <p:sp>
            <p:nvSpPr>
              <p:cNvPr id="17" name="TextBox 16"/>
              <p:cNvSpPr txBox="1"/>
              <p:nvPr/>
            </p:nvSpPr>
            <p:spPr>
              <a:xfrm>
                <a:off x="929640" y="3639383"/>
                <a:ext cx="1828800" cy="307777"/>
              </a:xfrm>
              <a:prstGeom prst="rect">
                <a:avLst/>
              </a:prstGeom>
              <a:noFill/>
            </p:spPr>
            <p:txBody>
              <a:bodyPr wrap="square" rtlCol="0">
                <a:spAutoFit/>
              </a:bodyPr>
              <a:lstStyle/>
              <a:p>
                <a:pPr algn="r" rtl="1"/>
                <a:r>
                  <a:rPr lang="fa-IR" sz="1400" dirty="0">
                    <a:cs typeface="B Badr" pitchFamily="2" charset="-78"/>
                  </a:rPr>
                  <a:t>شیشه سکوریت</a:t>
                </a:r>
                <a:endParaRPr lang="en-US" sz="1400" dirty="0">
                  <a:cs typeface="B Badr" pitchFamily="2" charset="-78"/>
                </a:endParaRPr>
              </a:p>
            </p:txBody>
          </p:sp>
          <p:sp>
            <p:nvSpPr>
              <p:cNvPr id="18" name="TextBox 17"/>
              <p:cNvSpPr txBox="1"/>
              <p:nvPr/>
            </p:nvSpPr>
            <p:spPr>
              <a:xfrm>
                <a:off x="914400" y="3883223"/>
                <a:ext cx="1828800" cy="307777"/>
              </a:xfrm>
              <a:prstGeom prst="rect">
                <a:avLst/>
              </a:prstGeom>
              <a:noFill/>
            </p:spPr>
            <p:txBody>
              <a:bodyPr wrap="square" rtlCol="0">
                <a:spAutoFit/>
              </a:bodyPr>
              <a:lstStyle/>
              <a:p>
                <a:pPr algn="r" rtl="1"/>
                <a:r>
                  <a:rPr lang="fa-IR" sz="1400" dirty="0">
                    <a:cs typeface="B Badr" pitchFamily="2" charset="-78"/>
                  </a:rPr>
                  <a:t>آلوتایل</a:t>
                </a:r>
                <a:endParaRPr lang="en-US" sz="1400" dirty="0">
                  <a:cs typeface="B Badr" pitchFamily="2" charset="-78"/>
                </a:endParaRPr>
              </a:p>
            </p:txBody>
          </p:sp>
        </p:grpSp>
      </p:grpSp>
      <p:sp>
        <p:nvSpPr>
          <p:cNvPr id="19" name="TextBox 18"/>
          <p:cNvSpPr txBox="1"/>
          <p:nvPr/>
        </p:nvSpPr>
        <p:spPr>
          <a:xfrm>
            <a:off x="1556670" y="7957459"/>
            <a:ext cx="5791199" cy="292263"/>
          </a:xfrm>
          <a:prstGeom prst="rect">
            <a:avLst/>
          </a:prstGeom>
          <a:noFill/>
        </p:spPr>
        <p:txBody>
          <a:bodyPr wrap="square" lIns="91316" tIns="45658" rIns="91316" bIns="45658" rtlCol="0">
            <a:spAutoFit/>
          </a:bodyPr>
          <a:lstStyle/>
          <a:p>
            <a:r>
              <a:rPr lang="fa-IR" sz="1300" dirty="0">
                <a:cs typeface="B Badr" pitchFamily="2" charset="-78"/>
              </a:rPr>
              <a:t>مصالح نما</a:t>
            </a:r>
            <a:endParaRPr lang="en-US" sz="1300" dirty="0">
              <a:cs typeface="B Badr" pitchFamily="2" charset="-78"/>
            </a:endParaRPr>
          </a:p>
        </p:txBody>
      </p:sp>
      <p:sp>
        <p:nvSpPr>
          <p:cNvPr id="20" name="TextBox 19"/>
          <p:cNvSpPr txBox="1"/>
          <p:nvPr/>
        </p:nvSpPr>
        <p:spPr>
          <a:xfrm rot="18324350">
            <a:off x="1267281" y="4407963"/>
            <a:ext cx="2362200" cy="215183"/>
          </a:xfrm>
          <a:prstGeom prst="rect">
            <a:avLst/>
          </a:prstGeom>
          <a:noFill/>
        </p:spPr>
        <p:txBody>
          <a:bodyPr wrap="square" lIns="91182" tIns="45591" rIns="91182" bIns="45591" rtlCol="0">
            <a:spAutoFit/>
          </a:bodyPr>
          <a:lstStyle/>
          <a:p>
            <a:r>
              <a:rPr lang="fa-IR" sz="800" dirty="0">
                <a:cs typeface="2  Tabassom" pitchFamily="2" charset="-78"/>
              </a:rPr>
              <a:t>بلوار امام رضا</a:t>
            </a:r>
            <a:endParaRPr lang="en-US" sz="800" dirty="0">
              <a:cs typeface="2  Tabassom" pitchFamily="2" charset="-78"/>
            </a:endParaRPr>
          </a:p>
        </p:txBody>
      </p:sp>
      <p:sp>
        <p:nvSpPr>
          <p:cNvPr id="21" name="TextBox 20"/>
          <p:cNvSpPr txBox="1"/>
          <p:nvPr/>
        </p:nvSpPr>
        <p:spPr>
          <a:xfrm rot="2909202">
            <a:off x="1027294" y="6140229"/>
            <a:ext cx="1115601" cy="215183"/>
          </a:xfrm>
          <a:prstGeom prst="rect">
            <a:avLst/>
          </a:prstGeom>
          <a:noFill/>
        </p:spPr>
        <p:txBody>
          <a:bodyPr wrap="square" lIns="91182" tIns="45591" rIns="91182" bIns="45591" rtlCol="0">
            <a:spAutoFit/>
          </a:bodyPr>
          <a:lstStyle/>
          <a:p>
            <a:r>
              <a:rPr lang="fa-IR" sz="800" dirty="0">
                <a:cs typeface="2  Tabassom" pitchFamily="2" charset="-78"/>
              </a:rPr>
              <a:t>میدان برق</a:t>
            </a:r>
            <a:endParaRPr lang="en-US" sz="800" dirty="0">
              <a:cs typeface="2  Tabassom" pitchFamily="2" charset="-78"/>
            </a:endParaRPr>
          </a:p>
        </p:txBody>
      </p:sp>
      <p:sp>
        <p:nvSpPr>
          <p:cNvPr id="22" name="TextBox 21"/>
          <p:cNvSpPr txBox="1"/>
          <p:nvPr/>
        </p:nvSpPr>
        <p:spPr>
          <a:xfrm rot="3033256">
            <a:off x="477635" y="6098091"/>
            <a:ext cx="2075776" cy="215183"/>
          </a:xfrm>
          <a:prstGeom prst="rect">
            <a:avLst/>
          </a:prstGeom>
          <a:noFill/>
        </p:spPr>
        <p:txBody>
          <a:bodyPr wrap="square" lIns="91182" tIns="45591" rIns="91182" bIns="45591" rtlCol="0">
            <a:spAutoFit/>
          </a:bodyPr>
          <a:lstStyle/>
          <a:p>
            <a:r>
              <a:rPr lang="fa-IR" sz="800" dirty="0">
                <a:cs typeface="2  Tabassom" pitchFamily="2" charset="-78"/>
              </a:rPr>
              <a:t>خیابان بهار</a:t>
            </a:r>
            <a:endParaRPr lang="en-US" sz="800" dirty="0">
              <a:cs typeface="2  Tabassom" pitchFamily="2" charset="-78"/>
            </a:endParaRPr>
          </a:p>
        </p:txBody>
      </p:sp>
      <p:sp>
        <p:nvSpPr>
          <p:cNvPr id="23" name="TextBox 22"/>
          <p:cNvSpPr txBox="1"/>
          <p:nvPr/>
        </p:nvSpPr>
        <p:spPr>
          <a:xfrm rot="2019191">
            <a:off x="2065773" y="4565166"/>
            <a:ext cx="1115601" cy="215183"/>
          </a:xfrm>
          <a:prstGeom prst="rect">
            <a:avLst/>
          </a:prstGeom>
          <a:noFill/>
        </p:spPr>
        <p:txBody>
          <a:bodyPr wrap="square" lIns="91182" tIns="45591" rIns="91182" bIns="45591" rtlCol="0">
            <a:spAutoFit/>
          </a:bodyPr>
          <a:lstStyle/>
          <a:p>
            <a:r>
              <a:rPr lang="fa-IR" sz="800" dirty="0">
                <a:cs typeface="2  Tabassom" pitchFamily="2" charset="-78"/>
              </a:rPr>
              <a:t>دانش</a:t>
            </a:r>
            <a:endParaRPr lang="en-US" sz="800" dirty="0">
              <a:cs typeface="2  Tabassom" pitchFamily="2" charset="-78"/>
            </a:endParaRP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1" descr="C:\DRIVE\information\UNIVERSIRY\tarahi shahri\mahdoode\ravand\back1.jpg"/>
          <p:cNvPicPr>
            <a:picLocks noChangeArrowheads="1"/>
          </p:cNvPicPr>
          <p:nvPr/>
        </p:nvPicPr>
        <p:blipFill>
          <a:blip r:embed="rId3"/>
          <a:srcRect/>
          <a:stretch>
            <a:fillRect/>
          </a:stretch>
        </p:blipFill>
        <p:spPr bwMode="auto">
          <a:xfrm>
            <a:off x="-9133" y="-29306"/>
            <a:ext cx="12801600" cy="9701784"/>
          </a:xfrm>
          <a:prstGeom prst="rect">
            <a:avLst/>
          </a:prstGeom>
          <a:noFill/>
        </p:spPr>
      </p:pic>
      <p:sp>
        <p:nvSpPr>
          <p:cNvPr id="8" name="TextBox 7"/>
          <p:cNvSpPr txBox="1"/>
          <p:nvPr/>
        </p:nvSpPr>
        <p:spPr>
          <a:xfrm>
            <a:off x="3276601" y="304814"/>
            <a:ext cx="9281160" cy="744494"/>
          </a:xfrm>
          <a:prstGeom prst="rect">
            <a:avLst/>
          </a:prstGeom>
          <a:noFill/>
        </p:spPr>
        <p:txBody>
          <a:bodyPr wrap="square" lIns="127662" tIns="63847" rIns="127662" bIns="63847" rtlCol="1">
            <a:spAutoFit/>
          </a:bodyPr>
          <a:lstStyle/>
          <a:p>
            <a:pPr algn="justLow" rtl="1"/>
            <a:r>
              <a:rPr lang="fa-IR" sz="4000" b="1" dirty="0">
                <a:effectLst>
                  <a:glow rad="101600">
                    <a:schemeClr val="bg1">
                      <a:lumMod val="75000"/>
                      <a:alpha val="40000"/>
                    </a:schemeClr>
                  </a:glow>
                  <a:outerShdw blurRad="50800" dist="38100" dir="5400000" algn="t" rotWithShape="0">
                    <a:prstClr val="black">
                      <a:alpha val="40000"/>
                    </a:prstClr>
                  </a:outerShdw>
                </a:effectLst>
                <a:cs typeface="B Kamran" pitchFamily="2" charset="-78"/>
              </a:rPr>
              <a:t>نظم و تابلو</a:t>
            </a:r>
          </a:p>
        </p:txBody>
      </p:sp>
      <p:sp>
        <p:nvSpPr>
          <p:cNvPr id="18" name="Text Box 6"/>
          <p:cNvSpPr txBox="1">
            <a:spLocks noChangeArrowheads="1"/>
          </p:cNvSpPr>
          <p:nvPr/>
        </p:nvSpPr>
        <p:spPr bwMode="auto">
          <a:xfrm>
            <a:off x="4038608" y="1371610"/>
            <a:ext cx="8610601" cy="4026762"/>
          </a:xfrm>
          <a:prstGeom prst="rect">
            <a:avLst/>
          </a:prstGeom>
          <a:noFill/>
          <a:ln w="9525">
            <a:noFill/>
            <a:miter lim="800000"/>
            <a:headEnd/>
            <a:tailEnd/>
          </a:ln>
        </p:spPr>
        <p:txBody>
          <a:bodyPr wrap="square" lIns="147336" tIns="73669" rIns="147336" bIns="73669">
            <a:spAutoFit/>
          </a:bodyPr>
          <a:lstStyle/>
          <a:p>
            <a:pPr algn="justLow" defTabSz="1473903" rtl="1">
              <a:spcBef>
                <a:spcPct val="50000"/>
              </a:spcBef>
            </a:pPr>
            <a:r>
              <a:rPr lang="fa-IR" sz="2100" dirty="0">
                <a:cs typeface="B Kamran" pitchFamily="2" charset="-78"/>
              </a:rPr>
              <a:t>با توجه به اینکه علائم و تابلوها از یک طرف عامل مهمی در شکل گیری سیما و نماهای شهری بوده و از طرف دیگر نقش تعیین کننده ای در انتقال اطلاعات و بنابراین عملکرد شهر دارند، بنابراین تصمیم گیری در مورد آنها حائز اهمیت می باشد. در این راه باید تلاش نمود یک نظام اطلاعاتی منسجم و منطبق با فرهنگ جامعه تدوین و به مورد اجرا گذاشته شود. از تراکم بیش از حد علائم و ایجاد اغتشاش، استفاده بی رویه از آنها، عدم توجه به مکان و سایر خصوصیات آنها باید جلوگیری به عمل آید. قانونمند کردن استفاده از علائم و تابلوها و در نظر گرفتن آنها به عنوان جزئی از معماری بنا یا فضا می تواند در رفع مشکلات و نارسائی های موجود مؤثر باشد. از آنجائی که بخش اعظم فعالیت ها و فضاهای شهری امروز از طریق اتومبیل مورد استفاده قرار می گیرد، لذا باید سعی شود تابلوها و علائم مربوطه از نظر اندازه، رنگ، جهت، مکان، تعداد، نور و قابلیت رؤیت متتناسب با خصوصیات اتومبیل طراحی و نصب گردد. </a:t>
            </a:r>
          </a:p>
          <a:p>
            <a:pPr algn="justLow" defTabSz="1473903" rtl="1">
              <a:spcBef>
                <a:spcPct val="50000"/>
              </a:spcBef>
            </a:pPr>
            <a:r>
              <a:rPr lang="fa-IR" sz="2100" dirty="0">
                <a:cs typeface="B Kamran" pitchFamily="2" charset="-78"/>
              </a:rPr>
              <a:t>تابلوها یکی از عناصر الحاقی نما هستند که موقعیت آنها، نوع آنها، میزان سازگاری با بدنه و ایجاد کیفیت های مطلوب یا نامطلوب مواردی است که باعث ارائه ضابطه برای به کار گیری این دسته عناصر می گردد.</a:t>
            </a:r>
          </a:p>
          <a:p>
            <a:pPr algn="justLow" defTabSz="1473903" rtl="1">
              <a:spcBef>
                <a:spcPct val="50000"/>
              </a:spcBef>
            </a:pPr>
            <a:r>
              <a:rPr lang="fa-IR" sz="2100" dirty="0">
                <a:cs typeface="B Kamran" pitchFamily="2" charset="-78"/>
              </a:rPr>
              <a:t>تابلو های الحاقی نما در خیابان امام رضا از هیچ گونه نظمی در شکل، نوع، جنس، رنگ و مکان قرار گیری پیروی نمی کنند.  </a:t>
            </a: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1250" name="Picture 2"/>
          <p:cNvPicPr>
            <a:picLocks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3581419" y="457200"/>
            <a:ext cx="8759953" cy="8613648"/>
          </a:xfrm>
          <a:prstGeom prst="rect">
            <a:avLst/>
          </a:prstGeom>
          <a:noFill/>
          <a:ln w="9525">
            <a:noFill/>
            <a:miter lim="800000"/>
            <a:headEnd/>
            <a:tailEnd/>
          </a:ln>
          <a:effectLst/>
        </p:spPr>
      </p:pic>
      <p:sp>
        <p:nvSpPr>
          <p:cNvPr id="12" name="TextBox 11"/>
          <p:cNvSpPr txBox="1"/>
          <p:nvPr/>
        </p:nvSpPr>
        <p:spPr>
          <a:xfrm>
            <a:off x="6720840" y="8626940"/>
            <a:ext cx="1813560" cy="513662"/>
          </a:xfrm>
          <a:prstGeom prst="rect">
            <a:avLst/>
          </a:prstGeom>
          <a:noFill/>
        </p:spPr>
        <p:txBody>
          <a:bodyPr wrap="square" lIns="127662" tIns="63847" rIns="127662" bIns="63847" rtlCol="1">
            <a:spAutoFit/>
          </a:bodyPr>
          <a:lstStyle/>
          <a:p>
            <a:pPr algn="ctr"/>
            <a:r>
              <a:rPr lang="fa-IR" dirty="0">
                <a:cs typeface="B Kamran" pitchFamily="2" charset="-78"/>
              </a:rPr>
              <a:t>نمای شرقی</a:t>
            </a:r>
          </a:p>
        </p:txBody>
      </p:sp>
      <p:sp>
        <p:nvSpPr>
          <p:cNvPr id="13" name="TextBox 12"/>
          <p:cNvSpPr txBox="1"/>
          <p:nvPr/>
        </p:nvSpPr>
        <p:spPr>
          <a:xfrm>
            <a:off x="6720840" y="4131138"/>
            <a:ext cx="1813560" cy="513662"/>
          </a:xfrm>
          <a:prstGeom prst="rect">
            <a:avLst/>
          </a:prstGeom>
          <a:noFill/>
        </p:spPr>
        <p:txBody>
          <a:bodyPr wrap="square" lIns="127662" tIns="63847" rIns="127662" bIns="63847" rtlCol="1">
            <a:spAutoFit/>
          </a:bodyPr>
          <a:lstStyle/>
          <a:p>
            <a:pPr algn="ctr"/>
            <a:r>
              <a:rPr lang="fa-IR" dirty="0">
                <a:cs typeface="B Kamran" pitchFamily="2" charset="-78"/>
              </a:rPr>
              <a:t>نمای غربی</a:t>
            </a:r>
          </a:p>
        </p:txBody>
      </p:sp>
      <p:pic>
        <p:nvPicPr>
          <p:cNvPr id="52226" name="Picture 2" descr="C:\Users\MONA\Desktop\pan\sara111.jp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4007464" y="3276599"/>
            <a:ext cx="7879739" cy="762000"/>
          </a:xfrm>
          <a:prstGeom prst="rect">
            <a:avLst/>
          </a:prstGeom>
          <a:ln w="15875">
            <a:solidFill>
              <a:schemeClr val="tx1"/>
            </a:solidFill>
          </a:ln>
          <a:effectLst/>
        </p:spPr>
      </p:pic>
      <p:pic>
        <p:nvPicPr>
          <p:cNvPr id="52227" name="Picture 3" descr="C:\Users\MONA\Desktop\pan\atinazi111.jp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4114801" y="7620003"/>
            <a:ext cx="6781800" cy="914400"/>
          </a:xfrm>
          <a:prstGeom prst="rect">
            <a:avLst/>
          </a:prstGeom>
          <a:ln w="15875">
            <a:solidFill>
              <a:schemeClr val="tx1"/>
            </a:solidFill>
          </a:ln>
          <a:effectLst/>
        </p:spPr>
      </p:pic>
      <p:pic>
        <p:nvPicPr>
          <p:cNvPr id="29" name="Picture 2"/>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863080" y="4419623"/>
            <a:ext cx="1727723" cy="1737961"/>
          </a:xfrm>
          <a:prstGeom prst="rect">
            <a:avLst/>
          </a:prstGeom>
          <a:ln w="12700" cap="sq">
            <a:solidFill>
              <a:srgbClr val="000000">
                <a:alpha val="86000"/>
              </a:srgbClr>
            </a:solidFill>
            <a:prstDash val="solid"/>
            <a:miter lim="800000"/>
          </a:ln>
          <a:effectLst>
            <a:outerShdw blurRad="38100" dist="38100" sx="1000" sy="1000" algn="tl" rotWithShape="0">
              <a:srgbClr val="000000"/>
            </a:outerShdw>
          </a:effectLst>
        </p:spPr>
      </p:pic>
      <p:sp>
        <p:nvSpPr>
          <p:cNvPr id="10" name="TextBox 9"/>
          <p:cNvSpPr txBox="1"/>
          <p:nvPr/>
        </p:nvSpPr>
        <p:spPr>
          <a:xfrm>
            <a:off x="1556670" y="7957459"/>
            <a:ext cx="5791199" cy="292263"/>
          </a:xfrm>
          <a:prstGeom prst="rect">
            <a:avLst/>
          </a:prstGeom>
          <a:noFill/>
        </p:spPr>
        <p:txBody>
          <a:bodyPr wrap="square" lIns="91316" tIns="45658" rIns="91316" bIns="45658" rtlCol="0">
            <a:spAutoFit/>
          </a:bodyPr>
          <a:lstStyle/>
          <a:p>
            <a:r>
              <a:rPr lang="fa-IR" sz="1300" dirty="0">
                <a:cs typeface="B Badr" pitchFamily="2" charset="-78"/>
              </a:rPr>
              <a:t>نظم تابلوها</a:t>
            </a:r>
            <a:endParaRPr lang="en-US" sz="1300" dirty="0">
              <a:cs typeface="B Badr" pitchFamily="2" charset="-78"/>
            </a:endParaRPr>
          </a:p>
        </p:txBody>
      </p:sp>
      <p:sp>
        <p:nvSpPr>
          <p:cNvPr id="11" name="TextBox 10"/>
          <p:cNvSpPr txBox="1"/>
          <p:nvPr/>
        </p:nvSpPr>
        <p:spPr>
          <a:xfrm rot="18324350">
            <a:off x="1267281" y="4407963"/>
            <a:ext cx="2362200" cy="215183"/>
          </a:xfrm>
          <a:prstGeom prst="rect">
            <a:avLst/>
          </a:prstGeom>
          <a:noFill/>
        </p:spPr>
        <p:txBody>
          <a:bodyPr wrap="square" lIns="91182" tIns="45591" rIns="91182" bIns="45591" rtlCol="0">
            <a:spAutoFit/>
          </a:bodyPr>
          <a:lstStyle/>
          <a:p>
            <a:r>
              <a:rPr lang="fa-IR" sz="800" dirty="0">
                <a:cs typeface="2  Tabassom" pitchFamily="2" charset="-78"/>
              </a:rPr>
              <a:t>بلوار امام رضا</a:t>
            </a:r>
            <a:endParaRPr lang="en-US" sz="800" dirty="0">
              <a:cs typeface="2  Tabassom" pitchFamily="2" charset="-78"/>
            </a:endParaRPr>
          </a:p>
        </p:txBody>
      </p:sp>
      <p:sp>
        <p:nvSpPr>
          <p:cNvPr id="14" name="TextBox 13"/>
          <p:cNvSpPr txBox="1"/>
          <p:nvPr/>
        </p:nvSpPr>
        <p:spPr>
          <a:xfrm rot="2909202">
            <a:off x="1049329" y="6162263"/>
            <a:ext cx="1115601" cy="215183"/>
          </a:xfrm>
          <a:prstGeom prst="rect">
            <a:avLst/>
          </a:prstGeom>
          <a:noFill/>
        </p:spPr>
        <p:txBody>
          <a:bodyPr wrap="square" lIns="91182" tIns="45591" rIns="91182" bIns="45591" rtlCol="0">
            <a:spAutoFit/>
          </a:bodyPr>
          <a:lstStyle/>
          <a:p>
            <a:r>
              <a:rPr lang="fa-IR" sz="800" dirty="0">
                <a:cs typeface="2  Tabassom" pitchFamily="2" charset="-78"/>
              </a:rPr>
              <a:t>میدان برق</a:t>
            </a:r>
            <a:endParaRPr lang="en-US" sz="800" dirty="0">
              <a:cs typeface="2  Tabassom" pitchFamily="2" charset="-78"/>
            </a:endParaRPr>
          </a:p>
        </p:txBody>
      </p:sp>
      <p:sp>
        <p:nvSpPr>
          <p:cNvPr id="15" name="TextBox 14"/>
          <p:cNvSpPr txBox="1"/>
          <p:nvPr/>
        </p:nvSpPr>
        <p:spPr>
          <a:xfrm rot="3033256">
            <a:off x="477635" y="6098091"/>
            <a:ext cx="2075776" cy="215183"/>
          </a:xfrm>
          <a:prstGeom prst="rect">
            <a:avLst/>
          </a:prstGeom>
          <a:noFill/>
        </p:spPr>
        <p:txBody>
          <a:bodyPr wrap="square" lIns="91182" tIns="45591" rIns="91182" bIns="45591" rtlCol="0">
            <a:spAutoFit/>
          </a:bodyPr>
          <a:lstStyle/>
          <a:p>
            <a:r>
              <a:rPr lang="fa-IR" sz="800" dirty="0">
                <a:cs typeface="2  Tabassom" pitchFamily="2" charset="-78"/>
              </a:rPr>
              <a:t>خیابان بهار</a:t>
            </a:r>
            <a:endParaRPr lang="en-US" sz="800" dirty="0">
              <a:cs typeface="2  Tabassom" pitchFamily="2" charset="-78"/>
            </a:endParaRPr>
          </a:p>
        </p:txBody>
      </p:sp>
      <p:sp>
        <p:nvSpPr>
          <p:cNvPr id="16" name="TextBox 15"/>
          <p:cNvSpPr txBox="1"/>
          <p:nvPr/>
        </p:nvSpPr>
        <p:spPr>
          <a:xfrm rot="2019191">
            <a:off x="2065773" y="4598217"/>
            <a:ext cx="1115601" cy="215183"/>
          </a:xfrm>
          <a:prstGeom prst="rect">
            <a:avLst/>
          </a:prstGeom>
          <a:noFill/>
        </p:spPr>
        <p:txBody>
          <a:bodyPr wrap="square" lIns="91182" tIns="45591" rIns="91182" bIns="45591" rtlCol="0">
            <a:spAutoFit/>
          </a:bodyPr>
          <a:lstStyle/>
          <a:p>
            <a:r>
              <a:rPr lang="fa-IR" sz="800" dirty="0">
                <a:cs typeface="2  Tabassom" pitchFamily="2" charset="-78"/>
              </a:rPr>
              <a:t>دانش</a:t>
            </a:r>
            <a:endParaRPr lang="en-US" sz="800" dirty="0">
              <a:cs typeface="2  Tabassom" pitchFamily="2" charset="-78"/>
            </a:endParaRP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2274" name="Picture 2"/>
          <p:cNvPicPr>
            <a:picLocks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3660667" y="457200"/>
            <a:ext cx="8759953" cy="8613648"/>
          </a:xfrm>
          <a:prstGeom prst="rect">
            <a:avLst/>
          </a:prstGeom>
          <a:noFill/>
          <a:ln w="9525">
            <a:noFill/>
            <a:miter lim="800000"/>
            <a:headEnd/>
            <a:tailEnd/>
          </a:ln>
          <a:effectLst/>
        </p:spPr>
      </p:pic>
      <p:sp>
        <p:nvSpPr>
          <p:cNvPr id="20" name="TextBox 19"/>
          <p:cNvSpPr txBox="1"/>
          <p:nvPr/>
        </p:nvSpPr>
        <p:spPr>
          <a:xfrm>
            <a:off x="6720840" y="8626940"/>
            <a:ext cx="1813560" cy="513662"/>
          </a:xfrm>
          <a:prstGeom prst="rect">
            <a:avLst/>
          </a:prstGeom>
          <a:noFill/>
        </p:spPr>
        <p:txBody>
          <a:bodyPr wrap="square" lIns="127662" tIns="63847" rIns="127662" bIns="63847" rtlCol="1">
            <a:spAutoFit/>
          </a:bodyPr>
          <a:lstStyle/>
          <a:p>
            <a:pPr algn="ctr"/>
            <a:r>
              <a:rPr lang="fa-IR" dirty="0">
                <a:cs typeface="B Kamran" pitchFamily="2" charset="-78"/>
              </a:rPr>
              <a:t>نمای شرقی</a:t>
            </a:r>
          </a:p>
        </p:txBody>
      </p:sp>
      <p:sp>
        <p:nvSpPr>
          <p:cNvPr id="22" name="TextBox 21"/>
          <p:cNvSpPr txBox="1"/>
          <p:nvPr/>
        </p:nvSpPr>
        <p:spPr>
          <a:xfrm>
            <a:off x="6720840" y="4207339"/>
            <a:ext cx="1813560" cy="513662"/>
          </a:xfrm>
          <a:prstGeom prst="rect">
            <a:avLst/>
          </a:prstGeom>
          <a:noFill/>
        </p:spPr>
        <p:txBody>
          <a:bodyPr wrap="square" lIns="127662" tIns="63847" rIns="127662" bIns="63847" rtlCol="1">
            <a:spAutoFit/>
          </a:bodyPr>
          <a:lstStyle/>
          <a:p>
            <a:pPr algn="ctr"/>
            <a:r>
              <a:rPr lang="fa-IR" dirty="0">
                <a:cs typeface="B Kamran" pitchFamily="2" charset="-78"/>
              </a:rPr>
              <a:t>نمای غربی</a:t>
            </a:r>
          </a:p>
        </p:txBody>
      </p:sp>
      <p:pic>
        <p:nvPicPr>
          <p:cNvPr id="50178" name="Picture 2" descr="C:\Users\MONA\Desktop\pan\sara222.jp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3972253" y="3242495"/>
            <a:ext cx="7898904" cy="872325"/>
          </a:xfrm>
          <a:prstGeom prst="rect">
            <a:avLst/>
          </a:prstGeom>
          <a:ln w="15875">
            <a:solidFill>
              <a:schemeClr val="tx1"/>
            </a:solidFill>
          </a:ln>
          <a:effectLst/>
        </p:spPr>
      </p:pic>
      <p:pic>
        <p:nvPicPr>
          <p:cNvPr id="50179" name="Picture 3" descr="C:\Users\MONA\Desktop\pan\atinazi222.jp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4572000" y="7446848"/>
            <a:ext cx="6781800" cy="986593"/>
          </a:xfrm>
          <a:prstGeom prst="rect">
            <a:avLst/>
          </a:prstGeom>
          <a:ln w="15875">
            <a:solidFill>
              <a:schemeClr val="tx1"/>
            </a:solidFill>
          </a:ln>
          <a:effectLst/>
        </p:spPr>
      </p:pic>
      <p:pic>
        <p:nvPicPr>
          <p:cNvPr id="50181" name="Picture 5"/>
          <p:cNvPicPr>
            <a:picLocks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838200" y="4512387"/>
            <a:ext cx="1728216" cy="1737359"/>
          </a:xfrm>
          <a:prstGeom prst="rect">
            <a:avLst/>
          </a:prstGeom>
          <a:ln w="12700" cap="sq">
            <a:solidFill>
              <a:srgbClr val="000000">
                <a:alpha val="86000"/>
              </a:srgbClr>
            </a:solidFill>
            <a:prstDash val="solid"/>
            <a:miter lim="800000"/>
          </a:ln>
          <a:effectLst>
            <a:outerShdw blurRad="38100" dist="38100" sx="1000" sy="1000" algn="tl" rotWithShape="0">
              <a:srgbClr val="000000"/>
            </a:outerShdw>
          </a:effectLst>
        </p:spPr>
      </p:pic>
      <p:sp>
        <p:nvSpPr>
          <p:cNvPr id="10" name="TextBox 9"/>
          <p:cNvSpPr txBox="1"/>
          <p:nvPr/>
        </p:nvSpPr>
        <p:spPr>
          <a:xfrm>
            <a:off x="1556670" y="7957459"/>
            <a:ext cx="5791199" cy="292263"/>
          </a:xfrm>
          <a:prstGeom prst="rect">
            <a:avLst/>
          </a:prstGeom>
          <a:noFill/>
        </p:spPr>
        <p:txBody>
          <a:bodyPr wrap="square" lIns="91316" tIns="45658" rIns="91316" bIns="45658" rtlCol="0">
            <a:spAutoFit/>
          </a:bodyPr>
          <a:lstStyle/>
          <a:p>
            <a:r>
              <a:rPr lang="fa-IR" sz="1300" dirty="0">
                <a:cs typeface="B Badr" pitchFamily="2" charset="-78"/>
              </a:rPr>
              <a:t>نظم تابلوها</a:t>
            </a:r>
            <a:endParaRPr lang="en-US" sz="1300" dirty="0">
              <a:cs typeface="B Badr" pitchFamily="2" charset="-78"/>
            </a:endParaRPr>
          </a:p>
        </p:txBody>
      </p:sp>
      <p:sp>
        <p:nvSpPr>
          <p:cNvPr id="11" name="TextBox 10"/>
          <p:cNvSpPr txBox="1"/>
          <p:nvPr/>
        </p:nvSpPr>
        <p:spPr>
          <a:xfrm rot="18324350">
            <a:off x="1267281" y="4407963"/>
            <a:ext cx="2362200" cy="215183"/>
          </a:xfrm>
          <a:prstGeom prst="rect">
            <a:avLst/>
          </a:prstGeom>
          <a:noFill/>
        </p:spPr>
        <p:txBody>
          <a:bodyPr wrap="square" lIns="91182" tIns="45591" rIns="91182" bIns="45591" rtlCol="0">
            <a:spAutoFit/>
          </a:bodyPr>
          <a:lstStyle/>
          <a:p>
            <a:r>
              <a:rPr lang="fa-IR" sz="800" dirty="0">
                <a:cs typeface="2  Tabassom" pitchFamily="2" charset="-78"/>
              </a:rPr>
              <a:t>بلوار امام رضا</a:t>
            </a:r>
            <a:endParaRPr lang="en-US" sz="800" dirty="0">
              <a:cs typeface="2  Tabassom" pitchFamily="2" charset="-78"/>
            </a:endParaRPr>
          </a:p>
        </p:txBody>
      </p:sp>
      <p:sp>
        <p:nvSpPr>
          <p:cNvPr id="12" name="TextBox 11"/>
          <p:cNvSpPr txBox="1"/>
          <p:nvPr/>
        </p:nvSpPr>
        <p:spPr>
          <a:xfrm rot="2909202">
            <a:off x="1027294" y="6217348"/>
            <a:ext cx="1115601" cy="215183"/>
          </a:xfrm>
          <a:prstGeom prst="rect">
            <a:avLst/>
          </a:prstGeom>
          <a:noFill/>
        </p:spPr>
        <p:txBody>
          <a:bodyPr wrap="square" lIns="91182" tIns="45591" rIns="91182" bIns="45591" rtlCol="0">
            <a:spAutoFit/>
          </a:bodyPr>
          <a:lstStyle/>
          <a:p>
            <a:r>
              <a:rPr lang="fa-IR" sz="800" dirty="0">
                <a:cs typeface="2  Tabassom" pitchFamily="2" charset="-78"/>
              </a:rPr>
              <a:t>میدان برق</a:t>
            </a:r>
            <a:endParaRPr lang="en-US" sz="800" dirty="0">
              <a:cs typeface="2  Tabassom" pitchFamily="2" charset="-78"/>
            </a:endParaRPr>
          </a:p>
        </p:txBody>
      </p:sp>
      <p:sp>
        <p:nvSpPr>
          <p:cNvPr id="13" name="TextBox 12"/>
          <p:cNvSpPr txBox="1"/>
          <p:nvPr/>
        </p:nvSpPr>
        <p:spPr>
          <a:xfrm rot="3033256">
            <a:off x="444584" y="6153176"/>
            <a:ext cx="2075776" cy="215183"/>
          </a:xfrm>
          <a:prstGeom prst="rect">
            <a:avLst/>
          </a:prstGeom>
          <a:noFill/>
        </p:spPr>
        <p:txBody>
          <a:bodyPr wrap="square" lIns="91182" tIns="45591" rIns="91182" bIns="45591" rtlCol="0">
            <a:spAutoFit/>
          </a:bodyPr>
          <a:lstStyle/>
          <a:p>
            <a:r>
              <a:rPr lang="fa-IR" sz="800" dirty="0">
                <a:cs typeface="2  Tabassom" pitchFamily="2" charset="-78"/>
              </a:rPr>
              <a:t>خیابان بهار</a:t>
            </a:r>
            <a:endParaRPr lang="en-US" sz="800" dirty="0">
              <a:cs typeface="2  Tabassom" pitchFamily="2" charset="-78"/>
            </a:endParaRPr>
          </a:p>
        </p:txBody>
      </p:sp>
      <p:sp>
        <p:nvSpPr>
          <p:cNvPr id="14" name="TextBox 13"/>
          <p:cNvSpPr txBox="1"/>
          <p:nvPr/>
        </p:nvSpPr>
        <p:spPr>
          <a:xfrm rot="2019191">
            <a:off x="2099741" y="4707468"/>
            <a:ext cx="1115601" cy="215183"/>
          </a:xfrm>
          <a:prstGeom prst="rect">
            <a:avLst/>
          </a:prstGeom>
          <a:noFill/>
        </p:spPr>
        <p:txBody>
          <a:bodyPr wrap="square" lIns="91182" tIns="45591" rIns="91182" bIns="45591" rtlCol="0">
            <a:spAutoFit/>
          </a:bodyPr>
          <a:lstStyle/>
          <a:p>
            <a:r>
              <a:rPr lang="fa-IR" sz="800" dirty="0">
                <a:cs typeface="2  Tabassom" pitchFamily="2" charset="-78"/>
              </a:rPr>
              <a:t>دانش</a:t>
            </a:r>
            <a:endParaRPr lang="en-US" sz="800" dirty="0">
              <a:cs typeface="2  Tabassom" pitchFamily="2" charset="-78"/>
            </a:endParaRPr>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3298" name="Picture 2"/>
          <p:cNvPicPr>
            <a:picLocks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3505221" y="457200"/>
            <a:ext cx="8759953" cy="8613648"/>
          </a:xfrm>
          <a:prstGeom prst="rect">
            <a:avLst/>
          </a:prstGeom>
          <a:noFill/>
          <a:ln w="9525">
            <a:noFill/>
            <a:miter lim="800000"/>
            <a:headEnd/>
            <a:tailEnd/>
          </a:ln>
          <a:effectLst/>
        </p:spPr>
      </p:pic>
      <p:sp>
        <p:nvSpPr>
          <p:cNvPr id="51" name="TextBox 50"/>
          <p:cNvSpPr txBox="1"/>
          <p:nvPr/>
        </p:nvSpPr>
        <p:spPr>
          <a:xfrm>
            <a:off x="6720840" y="8474539"/>
            <a:ext cx="1813560" cy="513662"/>
          </a:xfrm>
          <a:prstGeom prst="rect">
            <a:avLst/>
          </a:prstGeom>
          <a:noFill/>
        </p:spPr>
        <p:txBody>
          <a:bodyPr wrap="square" lIns="127662" tIns="63847" rIns="127662" bIns="63847" rtlCol="1">
            <a:spAutoFit/>
          </a:bodyPr>
          <a:lstStyle/>
          <a:p>
            <a:pPr algn="ctr"/>
            <a:r>
              <a:rPr lang="fa-IR" dirty="0">
                <a:cs typeface="B Kamran" pitchFamily="2" charset="-78"/>
              </a:rPr>
              <a:t>نمای شرقی</a:t>
            </a:r>
          </a:p>
        </p:txBody>
      </p:sp>
      <p:sp>
        <p:nvSpPr>
          <p:cNvPr id="52" name="TextBox 51"/>
          <p:cNvSpPr txBox="1"/>
          <p:nvPr/>
        </p:nvSpPr>
        <p:spPr>
          <a:xfrm>
            <a:off x="6720840" y="4207339"/>
            <a:ext cx="1813560" cy="513662"/>
          </a:xfrm>
          <a:prstGeom prst="rect">
            <a:avLst/>
          </a:prstGeom>
          <a:noFill/>
        </p:spPr>
        <p:txBody>
          <a:bodyPr wrap="square" lIns="127662" tIns="63847" rIns="127662" bIns="63847" rtlCol="1">
            <a:spAutoFit/>
          </a:bodyPr>
          <a:lstStyle/>
          <a:p>
            <a:pPr algn="ctr"/>
            <a:r>
              <a:rPr lang="fa-IR" dirty="0">
                <a:cs typeface="B Kamran" pitchFamily="2" charset="-78"/>
              </a:rPr>
              <a:t>نمای غربی</a:t>
            </a:r>
          </a:p>
        </p:txBody>
      </p:sp>
      <p:pic>
        <p:nvPicPr>
          <p:cNvPr id="48130" name="Picture 2" descr="C:\Users\MONA\Desktop\pan\sara333.jp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4191001" y="3167766"/>
            <a:ext cx="6553200" cy="770239"/>
          </a:xfrm>
          <a:prstGeom prst="rect">
            <a:avLst/>
          </a:prstGeom>
          <a:ln w="15875">
            <a:solidFill>
              <a:schemeClr val="tx1"/>
            </a:solidFill>
          </a:ln>
          <a:effectLst/>
        </p:spPr>
      </p:pic>
      <p:pic>
        <p:nvPicPr>
          <p:cNvPr id="48131" name="Picture 3" descr="C:\Users\MONA\Desktop\pan\atinazi333.jp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5486400" y="7467600"/>
            <a:ext cx="4953000" cy="928068"/>
          </a:xfrm>
          <a:prstGeom prst="rect">
            <a:avLst/>
          </a:prstGeom>
          <a:ln w="15875">
            <a:solidFill>
              <a:schemeClr val="tx1"/>
            </a:solidFill>
          </a:ln>
          <a:effectLst/>
        </p:spPr>
      </p:pic>
      <p:pic>
        <p:nvPicPr>
          <p:cNvPr id="48132" name="Picture 4"/>
          <p:cNvPicPr>
            <a:picLocks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838202" y="4387297"/>
            <a:ext cx="1730660" cy="1737359"/>
          </a:xfrm>
          <a:prstGeom prst="rect">
            <a:avLst/>
          </a:prstGeom>
          <a:ln w="12700" cap="sq">
            <a:solidFill>
              <a:srgbClr val="000000">
                <a:alpha val="86000"/>
              </a:srgbClr>
            </a:solidFill>
            <a:prstDash val="solid"/>
            <a:miter lim="800000"/>
          </a:ln>
          <a:effectLst>
            <a:outerShdw blurRad="38100" dist="38100" sx="1000" sy="1000" algn="tl" rotWithShape="0">
              <a:srgbClr val="000000"/>
            </a:outerShdw>
          </a:effectLst>
        </p:spPr>
      </p:pic>
      <p:sp>
        <p:nvSpPr>
          <p:cNvPr id="10" name="TextBox 9"/>
          <p:cNvSpPr txBox="1"/>
          <p:nvPr/>
        </p:nvSpPr>
        <p:spPr>
          <a:xfrm>
            <a:off x="1556670" y="7957459"/>
            <a:ext cx="5791199" cy="292263"/>
          </a:xfrm>
          <a:prstGeom prst="rect">
            <a:avLst/>
          </a:prstGeom>
          <a:noFill/>
        </p:spPr>
        <p:txBody>
          <a:bodyPr wrap="square" lIns="91316" tIns="45658" rIns="91316" bIns="45658" rtlCol="0">
            <a:spAutoFit/>
          </a:bodyPr>
          <a:lstStyle/>
          <a:p>
            <a:r>
              <a:rPr lang="fa-IR" sz="1300" dirty="0">
                <a:cs typeface="B Badr" pitchFamily="2" charset="-78"/>
              </a:rPr>
              <a:t>نظم تابلوها</a:t>
            </a:r>
            <a:endParaRPr lang="en-US" sz="1300" dirty="0">
              <a:cs typeface="B Badr" pitchFamily="2" charset="-78"/>
            </a:endParaRPr>
          </a:p>
        </p:txBody>
      </p:sp>
      <p:sp>
        <p:nvSpPr>
          <p:cNvPr id="11" name="TextBox 10"/>
          <p:cNvSpPr txBox="1"/>
          <p:nvPr/>
        </p:nvSpPr>
        <p:spPr>
          <a:xfrm rot="18324350">
            <a:off x="1245248" y="4396946"/>
            <a:ext cx="2362200" cy="215183"/>
          </a:xfrm>
          <a:prstGeom prst="rect">
            <a:avLst/>
          </a:prstGeom>
          <a:noFill/>
        </p:spPr>
        <p:txBody>
          <a:bodyPr wrap="square" lIns="91182" tIns="45591" rIns="91182" bIns="45591" rtlCol="0">
            <a:spAutoFit/>
          </a:bodyPr>
          <a:lstStyle/>
          <a:p>
            <a:r>
              <a:rPr lang="fa-IR" sz="800" dirty="0">
                <a:cs typeface="2  Tabassom" pitchFamily="2" charset="-78"/>
              </a:rPr>
              <a:t>بلوار امام رضا</a:t>
            </a:r>
            <a:endParaRPr lang="en-US" sz="800" dirty="0">
              <a:cs typeface="2  Tabassom" pitchFamily="2" charset="-78"/>
            </a:endParaRPr>
          </a:p>
        </p:txBody>
      </p:sp>
      <p:sp>
        <p:nvSpPr>
          <p:cNvPr id="12" name="TextBox 11"/>
          <p:cNvSpPr txBox="1"/>
          <p:nvPr/>
        </p:nvSpPr>
        <p:spPr>
          <a:xfrm rot="2909202">
            <a:off x="1049329" y="6162263"/>
            <a:ext cx="1115601" cy="215183"/>
          </a:xfrm>
          <a:prstGeom prst="rect">
            <a:avLst/>
          </a:prstGeom>
          <a:noFill/>
        </p:spPr>
        <p:txBody>
          <a:bodyPr wrap="square" lIns="91182" tIns="45591" rIns="91182" bIns="45591" rtlCol="0">
            <a:spAutoFit/>
          </a:bodyPr>
          <a:lstStyle/>
          <a:p>
            <a:r>
              <a:rPr lang="fa-IR" sz="800" dirty="0">
                <a:cs typeface="2  Tabassom" pitchFamily="2" charset="-78"/>
              </a:rPr>
              <a:t>میدان برق</a:t>
            </a:r>
            <a:endParaRPr lang="en-US" sz="800" dirty="0">
              <a:cs typeface="2  Tabassom" pitchFamily="2" charset="-78"/>
            </a:endParaRPr>
          </a:p>
        </p:txBody>
      </p:sp>
      <p:sp>
        <p:nvSpPr>
          <p:cNvPr id="13" name="TextBox 12"/>
          <p:cNvSpPr txBox="1"/>
          <p:nvPr/>
        </p:nvSpPr>
        <p:spPr>
          <a:xfrm rot="3033256">
            <a:off x="477635" y="6098091"/>
            <a:ext cx="2075776" cy="215183"/>
          </a:xfrm>
          <a:prstGeom prst="rect">
            <a:avLst/>
          </a:prstGeom>
          <a:noFill/>
        </p:spPr>
        <p:txBody>
          <a:bodyPr wrap="square" lIns="91182" tIns="45591" rIns="91182" bIns="45591" rtlCol="0">
            <a:spAutoFit/>
          </a:bodyPr>
          <a:lstStyle/>
          <a:p>
            <a:r>
              <a:rPr lang="fa-IR" sz="800" dirty="0">
                <a:cs typeface="2  Tabassom" pitchFamily="2" charset="-78"/>
              </a:rPr>
              <a:t>خیابان بهار</a:t>
            </a:r>
            <a:endParaRPr lang="en-US" sz="800" dirty="0">
              <a:cs typeface="2  Tabassom" pitchFamily="2" charset="-78"/>
            </a:endParaRPr>
          </a:p>
        </p:txBody>
      </p:sp>
      <p:sp>
        <p:nvSpPr>
          <p:cNvPr id="14" name="TextBox 13"/>
          <p:cNvSpPr txBox="1"/>
          <p:nvPr/>
        </p:nvSpPr>
        <p:spPr>
          <a:xfrm rot="2019191">
            <a:off x="2065773" y="4543132"/>
            <a:ext cx="1115601" cy="215183"/>
          </a:xfrm>
          <a:prstGeom prst="rect">
            <a:avLst/>
          </a:prstGeom>
          <a:noFill/>
        </p:spPr>
        <p:txBody>
          <a:bodyPr wrap="square" lIns="91182" tIns="45591" rIns="91182" bIns="45591" rtlCol="0">
            <a:spAutoFit/>
          </a:bodyPr>
          <a:lstStyle/>
          <a:p>
            <a:r>
              <a:rPr lang="fa-IR" sz="800" dirty="0">
                <a:cs typeface="2  Tabassom" pitchFamily="2" charset="-78"/>
              </a:rPr>
              <a:t>دانش</a:t>
            </a:r>
            <a:endParaRPr lang="en-US" sz="800" dirty="0">
              <a:cs typeface="2  Tabassom" pitchFamily="2" charset="-78"/>
            </a:endParaRP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 descr="C:\DRIVE\information\UNIVERSIRY\tarahi shahri\mahdoode\ravand\back1.jpg"/>
          <p:cNvPicPr>
            <a:picLocks noChangeArrowheads="1"/>
          </p:cNvPicPr>
          <p:nvPr/>
        </p:nvPicPr>
        <p:blipFill>
          <a:blip r:embed="rId3"/>
          <a:srcRect/>
          <a:stretch>
            <a:fillRect/>
          </a:stretch>
        </p:blipFill>
        <p:spPr bwMode="auto">
          <a:xfrm>
            <a:off x="-9133" y="-29306"/>
            <a:ext cx="12801600" cy="9701784"/>
          </a:xfrm>
          <a:prstGeom prst="rect">
            <a:avLst/>
          </a:prstGeom>
          <a:noFill/>
        </p:spPr>
      </p:pic>
      <p:sp>
        <p:nvSpPr>
          <p:cNvPr id="24" name="TextBox 23"/>
          <p:cNvSpPr txBox="1"/>
          <p:nvPr/>
        </p:nvSpPr>
        <p:spPr>
          <a:xfrm>
            <a:off x="3276601" y="304814"/>
            <a:ext cx="9281160" cy="744494"/>
          </a:xfrm>
          <a:prstGeom prst="rect">
            <a:avLst/>
          </a:prstGeom>
          <a:noFill/>
        </p:spPr>
        <p:txBody>
          <a:bodyPr wrap="square" lIns="127662" tIns="63847" rIns="127662" bIns="63847" rtlCol="1">
            <a:spAutoFit/>
          </a:bodyPr>
          <a:lstStyle/>
          <a:p>
            <a:pPr algn="justLow" rtl="1"/>
            <a:r>
              <a:rPr lang="fa-IR" sz="4000" b="1" dirty="0">
                <a:effectLst>
                  <a:glow rad="101600">
                    <a:schemeClr val="bg1">
                      <a:lumMod val="75000"/>
                      <a:alpha val="40000"/>
                    </a:schemeClr>
                  </a:glow>
                  <a:outerShdw blurRad="50800" dist="38100" dir="5400000" algn="t" rotWithShape="0">
                    <a:prstClr val="black">
                      <a:alpha val="40000"/>
                    </a:prstClr>
                  </a:outerShdw>
                </a:effectLst>
                <a:cs typeface="B Kamran" pitchFamily="2" charset="-78"/>
              </a:rPr>
              <a:t>وضعیت کف</a:t>
            </a:r>
          </a:p>
        </p:txBody>
      </p:sp>
      <p:sp>
        <p:nvSpPr>
          <p:cNvPr id="4" name="TextBox 3"/>
          <p:cNvSpPr txBox="1"/>
          <p:nvPr/>
        </p:nvSpPr>
        <p:spPr>
          <a:xfrm>
            <a:off x="6781802" y="1295408"/>
            <a:ext cx="5791199" cy="2095777"/>
          </a:xfrm>
          <a:prstGeom prst="rect">
            <a:avLst/>
          </a:prstGeom>
          <a:noFill/>
        </p:spPr>
        <p:txBody>
          <a:bodyPr wrap="square" lIns="91260" tIns="45630" rIns="91260" bIns="45630" rtlCol="0">
            <a:spAutoFit/>
          </a:bodyPr>
          <a:lstStyle/>
          <a:p>
            <a:pPr algn="justLow" defTabSz="1473020" rtl="1">
              <a:lnSpc>
                <a:spcPct val="130000"/>
              </a:lnSpc>
              <a:spcBef>
                <a:spcPct val="50000"/>
              </a:spcBef>
            </a:pPr>
            <a:r>
              <a:rPr lang="fa-IR" sz="2100" dirty="0">
                <a:cs typeface="B Kamran" pitchFamily="2" charset="-78"/>
              </a:rPr>
              <a:t>آنچه در اینجا به عنوان وضعیت کف برداشت شده است عبارتست از :</a:t>
            </a:r>
          </a:p>
          <a:p>
            <a:pPr algn="justLow" defTabSz="1473020" rtl="1">
              <a:lnSpc>
                <a:spcPct val="130000"/>
              </a:lnSpc>
              <a:spcBef>
                <a:spcPct val="50000"/>
              </a:spcBef>
              <a:buFontTx/>
              <a:buChar char="-"/>
            </a:pPr>
            <a:r>
              <a:rPr lang="fa-IR" sz="2100" dirty="0">
                <a:cs typeface="B Kamran" pitchFamily="2" charset="-78"/>
              </a:rPr>
              <a:t> پیاده رو : که در دو سمت خیابان پیاده رو به عرض 4 متر با کفسازی موزاییک بتنی در تمامی طول راه وجود دارد.</a:t>
            </a:r>
          </a:p>
          <a:p>
            <a:pPr algn="justLow" defTabSz="1473020" rtl="1">
              <a:lnSpc>
                <a:spcPct val="130000"/>
              </a:lnSpc>
              <a:spcBef>
                <a:spcPct val="50000"/>
              </a:spcBef>
            </a:pPr>
            <a:endParaRPr lang="fa-IR" sz="2100" dirty="0">
              <a:cs typeface="B Kamran" pitchFamily="2" charset="-78"/>
            </a:endParaRPr>
          </a:p>
        </p:txBody>
      </p:sp>
      <p:sp>
        <p:nvSpPr>
          <p:cNvPr id="5" name="TextBox 4"/>
          <p:cNvSpPr txBox="1"/>
          <p:nvPr/>
        </p:nvSpPr>
        <p:spPr>
          <a:xfrm>
            <a:off x="6282907" y="8015289"/>
            <a:ext cx="6324599" cy="932381"/>
          </a:xfrm>
          <a:prstGeom prst="rect">
            <a:avLst/>
          </a:prstGeom>
          <a:noFill/>
        </p:spPr>
        <p:txBody>
          <a:bodyPr wrap="square" lIns="91260" tIns="45630" rIns="91260" bIns="45630" rtlCol="0">
            <a:spAutoFit/>
          </a:bodyPr>
          <a:lstStyle/>
          <a:p>
            <a:pPr algn="justLow" defTabSz="1473020" rtl="1">
              <a:lnSpc>
                <a:spcPct val="130000"/>
              </a:lnSpc>
              <a:spcBef>
                <a:spcPct val="50000"/>
              </a:spcBef>
            </a:pPr>
            <a:r>
              <a:rPr lang="fa-IR" sz="2100" dirty="0">
                <a:cs typeface="B Kamran" pitchFamily="2" charset="-78"/>
              </a:rPr>
              <a:t>- جزیره میانی: به عرض 2.5 متر که در طول مسیر به فاصله هر 8.5 متر پوشش گیاهی 1.5 متر گذرگاه عبور پیاده دارد. </a:t>
            </a:r>
          </a:p>
        </p:txBody>
      </p:sp>
      <p:sp>
        <p:nvSpPr>
          <p:cNvPr id="6" name="TextBox 5"/>
          <p:cNvSpPr txBox="1"/>
          <p:nvPr/>
        </p:nvSpPr>
        <p:spPr>
          <a:xfrm>
            <a:off x="6594879" y="3200416"/>
            <a:ext cx="6000751" cy="932381"/>
          </a:xfrm>
          <a:prstGeom prst="rect">
            <a:avLst/>
          </a:prstGeom>
          <a:noFill/>
        </p:spPr>
        <p:txBody>
          <a:bodyPr wrap="square" lIns="91260" tIns="45630" rIns="91260" bIns="45630" rtlCol="0">
            <a:spAutoFit/>
          </a:bodyPr>
          <a:lstStyle/>
          <a:p>
            <a:pPr algn="justLow" defTabSz="1473020" rtl="1">
              <a:lnSpc>
                <a:spcPct val="130000"/>
              </a:lnSpc>
              <a:spcBef>
                <a:spcPct val="50000"/>
              </a:spcBef>
            </a:pPr>
            <a:r>
              <a:rPr lang="fa-IR" sz="2100" dirty="0">
                <a:cs typeface="B Kamran" pitchFamily="2" charset="-78"/>
              </a:rPr>
              <a:t>- نوار سواره رو: که در سمت چپ 4 نوار سواره رو به عرض 3.25 و در سمت راست 3 نوار سواره رو به عرض 3.25 وجود دارد.</a:t>
            </a:r>
          </a:p>
        </p:txBody>
      </p:sp>
      <p:sp>
        <p:nvSpPr>
          <p:cNvPr id="7" name="TextBox 6"/>
          <p:cNvSpPr txBox="1"/>
          <p:nvPr/>
        </p:nvSpPr>
        <p:spPr>
          <a:xfrm>
            <a:off x="6629384" y="6719890"/>
            <a:ext cx="5943603" cy="932381"/>
          </a:xfrm>
          <a:prstGeom prst="rect">
            <a:avLst/>
          </a:prstGeom>
          <a:noFill/>
        </p:spPr>
        <p:txBody>
          <a:bodyPr wrap="square" lIns="91260" tIns="45630" rIns="91260" bIns="45630" rtlCol="0">
            <a:spAutoFit/>
          </a:bodyPr>
          <a:lstStyle/>
          <a:p>
            <a:pPr algn="justLow" defTabSz="1473020" rtl="1">
              <a:lnSpc>
                <a:spcPct val="130000"/>
              </a:lnSpc>
              <a:spcBef>
                <a:spcPct val="50000"/>
              </a:spcBef>
            </a:pPr>
            <a:r>
              <a:rPr lang="fa-IR" sz="2100" dirty="0">
                <a:cs typeface="B Kamran" pitchFamily="2" charset="-78"/>
              </a:rPr>
              <a:t>- خط پارک: در هر دو سمت خیابان نوار پارک حاشیه ای در طول مسیر به عرض 2.5 متر وجود دارد.</a:t>
            </a:r>
          </a:p>
        </p:txBody>
      </p:sp>
      <p:sp>
        <p:nvSpPr>
          <p:cNvPr id="8" name="TextBox 7"/>
          <p:cNvSpPr txBox="1"/>
          <p:nvPr/>
        </p:nvSpPr>
        <p:spPr>
          <a:xfrm>
            <a:off x="6435291" y="4953017"/>
            <a:ext cx="6172200" cy="932381"/>
          </a:xfrm>
          <a:prstGeom prst="rect">
            <a:avLst/>
          </a:prstGeom>
          <a:noFill/>
        </p:spPr>
        <p:txBody>
          <a:bodyPr wrap="square" lIns="91260" tIns="45630" rIns="91260" bIns="45630" rtlCol="0">
            <a:spAutoFit/>
          </a:bodyPr>
          <a:lstStyle/>
          <a:p>
            <a:pPr algn="justLow" defTabSz="1473020" rtl="1">
              <a:lnSpc>
                <a:spcPct val="130000"/>
              </a:lnSpc>
              <a:spcBef>
                <a:spcPct val="50000"/>
              </a:spcBef>
            </a:pPr>
            <a:r>
              <a:rPr lang="fa-IR" sz="2100" dirty="0">
                <a:cs typeface="B Kamran" pitchFamily="2" charset="-78"/>
              </a:rPr>
              <a:t>- خط ویژه اتوبوس: در سمت راست خیابان نوار ویژه حرکت اتوبوس به عرض 3.5 متر وجود دارد.</a:t>
            </a:r>
          </a:p>
        </p:txBody>
      </p:sp>
      <p:pic>
        <p:nvPicPr>
          <p:cNvPr id="163844" name="Picture 4"/>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4114800" y="2665030"/>
            <a:ext cx="2362200" cy="1449773"/>
          </a:xfrm>
          <a:prstGeom prst="roundRect">
            <a:avLst>
              <a:gd name="adj" fmla="val 8594"/>
            </a:avLst>
          </a:prstGeom>
          <a:solidFill>
            <a:srgbClr val="FFFFFF">
              <a:shade val="85000"/>
            </a:srgbClr>
          </a:solidFill>
          <a:ln>
            <a:noFill/>
          </a:ln>
          <a:effectLst/>
        </p:spPr>
      </p:pic>
      <p:pic>
        <p:nvPicPr>
          <p:cNvPr id="163845" name="Picture 5" descr="C:\DRIVE\information\UNIVERSIRY\tarahi shahri\mahdoode\pictures\PICT0112.JP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4114800" y="4171949"/>
            <a:ext cx="2362200" cy="1771650"/>
          </a:xfrm>
          <a:prstGeom prst="roundRect">
            <a:avLst>
              <a:gd name="adj" fmla="val 8594"/>
            </a:avLst>
          </a:prstGeom>
          <a:solidFill>
            <a:srgbClr val="FFFFFF">
              <a:shade val="85000"/>
            </a:srgbClr>
          </a:solidFill>
          <a:ln>
            <a:noFill/>
          </a:ln>
          <a:effectLst/>
        </p:spPr>
      </p:pic>
      <p:pic>
        <p:nvPicPr>
          <p:cNvPr id="13" name="Picture 1" descr="C:\DRIVE\information\UNIVERSIRY\tarahi shahri\mahdoode\238CANON\IMG_1016.JPG"/>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4495861" y="533416"/>
            <a:ext cx="1542993" cy="2057399"/>
          </a:xfrm>
          <a:prstGeom prst="roundRect">
            <a:avLst>
              <a:gd name="adj" fmla="val 8594"/>
            </a:avLst>
          </a:prstGeom>
          <a:solidFill>
            <a:srgbClr val="FFFFFF">
              <a:shade val="85000"/>
            </a:srgbClr>
          </a:solidFill>
          <a:ln>
            <a:noFill/>
          </a:ln>
          <a:effectLst/>
        </p:spPr>
      </p:pic>
      <p:pic>
        <p:nvPicPr>
          <p:cNvPr id="163846" name="Picture 6" descr="C:\DRIVE\information\UNIVERSIRY\tarahi shahri\mahdoode\Pic\STA41816.JPG"/>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4114800" y="6000748"/>
            <a:ext cx="2362200" cy="1771650"/>
          </a:xfrm>
          <a:prstGeom prst="roundRect">
            <a:avLst>
              <a:gd name="adj" fmla="val 8594"/>
            </a:avLst>
          </a:prstGeom>
          <a:solidFill>
            <a:srgbClr val="FFFFFF">
              <a:shade val="85000"/>
            </a:srgbClr>
          </a:solidFill>
          <a:ln>
            <a:noFill/>
          </a:ln>
          <a:effectLst/>
        </p:spPr>
      </p:pic>
      <p:pic>
        <p:nvPicPr>
          <p:cNvPr id="163847" name="Picture 7"/>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a:off x="4457699" y="7867666"/>
            <a:ext cx="1600200" cy="1474509"/>
          </a:xfrm>
          <a:prstGeom prst="roundRect">
            <a:avLst>
              <a:gd name="adj" fmla="val 8594"/>
            </a:avLst>
          </a:prstGeom>
          <a:solidFill>
            <a:srgbClr val="FFFFFF">
              <a:shade val="85000"/>
            </a:srgbClr>
          </a:solidFill>
          <a:ln>
            <a:noFill/>
          </a:ln>
          <a:effectLst/>
        </p:spPr>
      </p:pic>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4626" name="Picture 2" descr="C:\Ati's Univ Projz\6th Term\Tarahi Shahri Dr Abbas\MainProj\Emam reza St\Kafsazy\5.jpg"/>
          <p:cNvPicPr>
            <a:picLocks noChangeArrowheads="1"/>
          </p:cNvPicPr>
          <p:nvPr/>
        </p:nvPicPr>
        <p:blipFill>
          <a:blip r:embed="rId3" cstate="screen">
            <a:lum contrast="-1000"/>
            <a:extLst>
              <a:ext uri="{28A0092B-C50C-407E-A947-70E740481C1C}">
                <a14:useLocalDpi xmlns:a14="http://schemas.microsoft.com/office/drawing/2010/main"/>
              </a:ext>
            </a:extLst>
          </a:blip>
          <a:srcRect/>
          <a:stretch>
            <a:fillRect/>
          </a:stretch>
        </p:blipFill>
        <p:spPr bwMode="auto">
          <a:xfrm rot="16200000">
            <a:off x="3572053" y="337288"/>
            <a:ext cx="8778239" cy="8933688"/>
          </a:xfrm>
          <a:prstGeom prst="rect">
            <a:avLst/>
          </a:prstGeom>
          <a:noFill/>
        </p:spPr>
      </p:pic>
      <p:pic>
        <p:nvPicPr>
          <p:cNvPr id="4" name="Picture 2" descr="C:\Ati's Univ Projz\6th Term\Tarahi Shahri Dr Abbas\MainProj\Emam reza St\Kafsazy\Muzaik Bandy.jp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746760" y="5227320"/>
            <a:ext cx="1920240" cy="1920240"/>
          </a:xfrm>
          <a:prstGeom prst="rect">
            <a:avLst/>
          </a:prstGeom>
          <a:noFill/>
        </p:spPr>
      </p:pic>
      <p:sp>
        <p:nvSpPr>
          <p:cNvPr id="5" name="Rectangle 4"/>
          <p:cNvSpPr/>
          <p:nvPr/>
        </p:nvSpPr>
        <p:spPr>
          <a:xfrm>
            <a:off x="2133601" y="5227320"/>
            <a:ext cx="426720" cy="426720"/>
          </a:xfrm>
          <a:prstGeom prst="rect">
            <a:avLst/>
          </a:prstGeom>
          <a:solidFill>
            <a:schemeClr val="accent2">
              <a:alpha val="65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lIns="127816" tIns="63917" rIns="127816" bIns="63917" rtlCol="1" anchor="ctr"/>
          <a:lstStyle/>
          <a:p>
            <a:pPr algn="ctr"/>
            <a:endParaRPr lang="fa-IR"/>
          </a:p>
        </p:txBody>
      </p:sp>
      <p:grpSp>
        <p:nvGrpSpPr>
          <p:cNvPr id="9" name="Group 8"/>
          <p:cNvGrpSpPr/>
          <p:nvPr/>
        </p:nvGrpSpPr>
        <p:grpSpPr>
          <a:xfrm>
            <a:off x="257358" y="2819403"/>
            <a:ext cx="2714447" cy="2286000"/>
            <a:chOff x="257353" y="2819402"/>
            <a:chExt cx="2714447" cy="2286000"/>
          </a:xfrm>
        </p:grpSpPr>
        <p:pic>
          <p:nvPicPr>
            <p:cNvPr id="6" name="Picture 1" descr="C:\DRIVE\information\UNIVERSIRY\tarahi shahri\mahdoode\lege kafsazi.jpg"/>
            <p:cNvPicPr>
              <a:picLocks noChangeAspect="1" noChangeArrowheads="1"/>
            </p:cNvPicPr>
            <p:nvPr/>
          </p:nvPicPr>
          <p:blipFill>
            <a:blip r:embed="rId5"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rot="16200000">
              <a:off x="471577" y="2605178"/>
              <a:ext cx="2286000" cy="2714447"/>
            </a:xfrm>
            <a:prstGeom prst="rect">
              <a:avLst/>
            </a:prstGeom>
            <a:noFill/>
          </p:spPr>
        </p:pic>
        <p:pic>
          <p:nvPicPr>
            <p:cNvPr id="184323" name="Picture 3" descr="C:\Users\MONA\Desktop\leg.jpg"/>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rot="16200000">
              <a:off x="933451" y="4324349"/>
              <a:ext cx="114300" cy="914402"/>
            </a:xfrm>
            <a:prstGeom prst="rect">
              <a:avLst/>
            </a:prstGeom>
            <a:noFill/>
          </p:spPr>
        </p:pic>
      </p:grpSp>
      <p:sp>
        <p:nvSpPr>
          <p:cNvPr id="11" name="TextBox 10"/>
          <p:cNvSpPr txBox="1"/>
          <p:nvPr/>
        </p:nvSpPr>
        <p:spPr>
          <a:xfrm rot="1780148">
            <a:off x="3549932" y="1324941"/>
            <a:ext cx="3733800" cy="861514"/>
          </a:xfrm>
          <a:prstGeom prst="rect">
            <a:avLst/>
          </a:prstGeom>
          <a:noFill/>
        </p:spPr>
        <p:txBody>
          <a:bodyPr wrap="square" lIns="91182" tIns="45591" rIns="91182" bIns="45591" rtlCol="0">
            <a:spAutoFit/>
          </a:bodyPr>
          <a:lstStyle/>
          <a:p>
            <a:pPr algn="r" rtl="1"/>
            <a:r>
              <a:rPr lang="fa-IR" dirty="0">
                <a:cs typeface="2  Badr" pitchFamily="2" charset="-78"/>
              </a:rPr>
              <a:t>خیابان دانش</a:t>
            </a:r>
          </a:p>
          <a:p>
            <a:pPr algn="r" rtl="1"/>
            <a:endParaRPr lang="en-US" dirty="0">
              <a:cs typeface="2  Badr" pitchFamily="2" charset="-78"/>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 descr="C:\DRIVE\information\UNIVERSIRY\tarahi shahri\mahdoode\ravand\back1.jpg"/>
          <p:cNvPicPr>
            <a:picLocks noChangeArrowheads="1"/>
          </p:cNvPicPr>
          <p:nvPr/>
        </p:nvPicPr>
        <p:blipFill>
          <a:blip r:embed="rId3"/>
          <a:srcRect/>
          <a:stretch>
            <a:fillRect/>
          </a:stretch>
        </p:blipFill>
        <p:spPr bwMode="auto">
          <a:xfrm>
            <a:off x="-9133" y="-29306"/>
            <a:ext cx="12801600" cy="9701784"/>
          </a:xfrm>
          <a:prstGeom prst="rect">
            <a:avLst/>
          </a:prstGeom>
          <a:noFill/>
        </p:spPr>
      </p:pic>
      <p:pic>
        <p:nvPicPr>
          <p:cNvPr id="2052" name="Picture 4" descr="C:\Ati's Univ Projz\6th Term\Tarahi Shahri Dr Abbas\MainProj\Emam reza St\IMG_1153 copy.jp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rot="5400000">
            <a:off x="7044695" y="499110"/>
            <a:ext cx="4518658" cy="641604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2050" name="Picture 2" descr="C:\Ati's Univ Projz\6th Term\Tarahi Shahri Dr Abbas\MainProj\Emam reza St\ghadim.jpg"/>
          <p:cNvPicPr>
            <a:picLocks noChangeAspect="1" noChangeArrowheads="1"/>
          </p:cNvPicPr>
          <p:nvPr/>
        </p:nvPicPr>
        <p:blipFill>
          <a:blip r:embed="rId5" cstate="print"/>
          <a:srcRect/>
          <a:stretch>
            <a:fillRect/>
          </a:stretch>
        </p:blipFill>
        <p:spPr bwMode="auto">
          <a:xfrm>
            <a:off x="2971804" y="6141720"/>
            <a:ext cx="4117473" cy="330708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7" name="TextBox 6"/>
          <p:cNvSpPr txBox="1"/>
          <p:nvPr/>
        </p:nvSpPr>
        <p:spPr>
          <a:xfrm>
            <a:off x="3276601" y="304800"/>
            <a:ext cx="9281160" cy="713716"/>
          </a:xfrm>
          <a:prstGeom prst="rect">
            <a:avLst/>
          </a:prstGeom>
          <a:noFill/>
        </p:spPr>
        <p:txBody>
          <a:bodyPr wrap="square" lIns="127662" tIns="63847" rIns="127662" bIns="63847" rtlCol="1">
            <a:spAutoFit/>
          </a:bodyPr>
          <a:lstStyle/>
          <a:p>
            <a:pPr algn="justLow" rtl="1"/>
            <a:r>
              <a:rPr lang="fa-IR" sz="3800" b="1" dirty="0">
                <a:effectLst>
                  <a:glow rad="101600">
                    <a:schemeClr val="bg1">
                      <a:lumMod val="75000"/>
                      <a:alpha val="40000"/>
                    </a:schemeClr>
                  </a:glow>
                  <a:outerShdw blurRad="50800" dist="38100" dir="5400000" algn="t" rotWithShape="0">
                    <a:prstClr val="black">
                      <a:alpha val="40000"/>
                    </a:prstClr>
                  </a:outerShdw>
                </a:effectLst>
                <a:cs typeface="B Kamran" pitchFamily="2" charset="-78"/>
              </a:rPr>
              <a:t>معرفی محدوده مورد بررسی</a:t>
            </a:r>
          </a:p>
        </p:txBody>
      </p:sp>
      <p:pic>
        <p:nvPicPr>
          <p:cNvPr id="8" name="Picture 7"/>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rot="10800000">
            <a:off x="12039600" y="6061077"/>
            <a:ext cx="381000" cy="434974"/>
          </a:xfrm>
          <a:prstGeom prst="rect">
            <a:avLst/>
          </a:prstGeom>
          <a:noFill/>
          <a:ln w="9525">
            <a:noFill/>
            <a:miter lim="800000"/>
            <a:headEnd/>
            <a:tailEnd/>
          </a:ln>
          <a:effectLst/>
        </p:spPr>
      </p:pic>
      <p:sp>
        <p:nvSpPr>
          <p:cNvPr id="9" name="TextBox 8"/>
          <p:cNvSpPr txBox="1"/>
          <p:nvPr/>
        </p:nvSpPr>
        <p:spPr>
          <a:xfrm>
            <a:off x="8191501" y="6018998"/>
            <a:ext cx="3886200" cy="415238"/>
          </a:xfrm>
          <a:prstGeom prst="rect">
            <a:avLst/>
          </a:prstGeom>
          <a:noFill/>
        </p:spPr>
        <p:txBody>
          <a:bodyPr wrap="square" lIns="91182" tIns="45591" rIns="91182" bIns="45591" rtlCol="0">
            <a:spAutoFit/>
          </a:bodyPr>
          <a:lstStyle/>
          <a:p>
            <a:pPr algn="r" rtl="1"/>
            <a:r>
              <a:rPr lang="fa-IR" sz="2100" dirty="0">
                <a:cs typeface="B Kamran" pitchFamily="2" charset="-78"/>
              </a:rPr>
              <a:t>مشهد دردوران قاجار</a:t>
            </a:r>
            <a:endParaRPr lang="en-US" sz="2100" dirty="0">
              <a:cs typeface="B Kamran" pitchFamily="2" charset="-78"/>
            </a:endParaRPr>
          </a:p>
        </p:txBody>
      </p:sp>
      <p:sp>
        <p:nvSpPr>
          <p:cNvPr id="10" name="TextBox 9"/>
          <p:cNvSpPr txBox="1"/>
          <p:nvPr/>
        </p:nvSpPr>
        <p:spPr>
          <a:xfrm>
            <a:off x="5181601" y="8895547"/>
            <a:ext cx="3886200" cy="415238"/>
          </a:xfrm>
          <a:prstGeom prst="rect">
            <a:avLst/>
          </a:prstGeom>
          <a:noFill/>
        </p:spPr>
        <p:txBody>
          <a:bodyPr wrap="square" lIns="91182" tIns="45591" rIns="91182" bIns="45591" rtlCol="0">
            <a:spAutoFit/>
          </a:bodyPr>
          <a:lstStyle/>
          <a:p>
            <a:pPr algn="r" rtl="1"/>
            <a:r>
              <a:rPr lang="fa-IR" sz="2100" dirty="0">
                <a:cs typeface="B Kamran" pitchFamily="2" charset="-78"/>
              </a:rPr>
              <a:t>خیابان تهران قدیم</a:t>
            </a:r>
            <a:endParaRPr lang="en-US" sz="2100" dirty="0">
              <a:cs typeface="B Kamran" pitchFamily="2" charset="-78"/>
            </a:endParaRPr>
          </a:p>
        </p:txBody>
      </p:sp>
      <p:pic>
        <p:nvPicPr>
          <p:cNvPr id="11" name="Picture 10"/>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7239003" y="8937626"/>
            <a:ext cx="381000" cy="434974"/>
          </a:xfrm>
          <a:prstGeom prst="rect">
            <a:avLst/>
          </a:prstGeom>
          <a:noFill/>
          <a:ln w="9525">
            <a:noFill/>
            <a:miter lim="800000"/>
            <a:headEnd/>
            <a:tailEnd/>
          </a:ln>
          <a:effectLst/>
        </p:spPr>
      </p:pic>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02" name="Picture 2" descr="C:\Ati's Univ Projz\6th Term\Tarahi Shahri Dr Abbas\MainProj\Emam reza St\Kafsazy\4.jp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rot="16200000">
            <a:off x="3557894" y="320625"/>
            <a:ext cx="8781585" cy="8930485"/>
          </a:xfrm>
          <a:prstGeom prst="rect">
            <a:avLst/>
          </a:prstGeom>
          <a:noFill/>
        </p:spPr>
      </p:pic>
      <p:pic>
        <p:nvPicPr>
          <p:cNvPr id="4" name="Picture 2" descr="C:\Ati's Univ Projz\6th Term\Tarahi Shahri Dr Abbas\MainProj\Emam reza St\Kafsazy\Muzaik Bandy.jp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746760" y="5227320"/>
            <a:ext cx="1920240" cy="1920240"/>
          </a:xfrm>
          <a:prstGeom prst="rect">
            <a:avLst/>
          </a:prstGeom>
          <a:noFill/>
        </p:spPr>
      </p:pic>
      <p:sp>
        <p:nvSpPr>
          <p:cNvPr id="6" name="Rectangle 5"/>
          <p:cNvSpPr/>
          <p:nvPr/>
        </p:nvSpPr>
        <p:spPr>
          <a:xfrm>
            <a:off x="1920240" y="5547360"/>
            <a:ext cx="426720" cy="426720"/>
          </a:xfrm>
          <a:prstGeom prst="rect">
            <a:avLst/>
          </a:prstGeom>
          <a:solidFill>
            <a:schemeClr val="accent2">
              <a:alpha val="65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lIns="127816" tIns="63917" rIns="127816" bIns="63917" rtlCol="1" anchor="ctr"/>
          <a:lstStyle/>
          <a:p>
            <a:pPr algn="ctr"/>
            <a:endParaRPr lang="fa-IR"/>
          </a:p>
        </p:txBody>
      </p:sp>
      <p:grpSp>
        <p:nvGrpSpPr>
          <p:cNvPr id="7" name="Group 6"/>
          <p:cNvGrpSpPr/>
          <p:nvPr/>
        </p:nvGrpSpPr>
        <p:grpSpPr>
          <a:xfrm>
            <a:off x="257358" y="2819403"/>
            <a:ext cx="2714447" cy="2286000"/>
            <a:chOff x="257353" y="2819402"/>
            <a:chExt cx="2714447" cy="2286000"/>
          </a:xfrm>
        </p:grpSpPr>
        <p:pic>
          <p:nvPicPr>
            <p:cNvPr id="8" name="Picture 1" descr="C:\DRIVE\information\UNIVERSIRY\tarahi shahri\mahdoode\lege kafsazi.jpg"/>
            <p:cNvPicPr>
              <a:picLocks noChangeAspect="1" noChangeArrowheads="1"/>
            </p:cNvPicPr>
            <p:nvPr/>
          </p:nvPicPr>
          <p:blipFill>
            <a:blip r:embed="rId5"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rot="16200000">
              <a:off x="471577" y="2605178"/>
              <a:ext cx="2286000" cy="2714447"/>
            </a:xfrm>
            <a:prstGeom prst="rect">
              <a:avLst/>
            </a:prstGeom>
            <a:noFill/>
          </p:spPr>
        </p:pic>
        <p:pic>
          <p:nvPicPr>
            <p:cNvPr id="9" name="Picture 3" descr="C:\Users\MONA\Desktop\leg.jpg"/>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rot="16200000">
              <a:off x="933451" y="4324349"/>
              <a:ext cx="114300" cy="914402"/>
            </a:xfrm>
            <a:prstGeom prst="rect">
              <a:avLst/>
            </a:prstGeom>
            <a:noFill/>
          </p:spPr>
        </p:pic>
      </p:gr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2578" name="Picture 2" descr="C:\Ati's Univ Projz\6th Term\Tarahi Shahri Dr Abbas\MainProj\Emam reza St\Kafsazy\3.jpg"/>
          <p:cNvPicPr>
            <a:picLocks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rot="16200000">
            <a:off x="3681005" y="433650"/>
            <a:ext cx="8645854" cy="8802532"/>
          </a:xfrm>
          <a:prstGeom prst="rect">
            <a:avLst/>
          </a:prstGeom>
          <a:noFill/>
        </p:spPr>
      </p:pic>
      <p:pic>
        <p:nvPicPr>
          <p:cNvPr id="4" name="Picture 2" descr="C:\Ati's Univ Projz\6th Term\Tarahi Shahri Dr Abbas\MainProj\Emam reza St\Kafsazy\Muzaik Bandy.jp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746760" y="5227320"/>
            <a:ext cx="1920240" cy="1920240"/>
          </a:xfrm>
          <a:prstGeom prst="rect">
            <a:avLst/>
          </a:prstGeom>
          <a:noFill/>
        </p:spPr>
      </p:pic>
      <p:sp>
        <p:nvSpPr>
          <p:cNvPr id="5" name="Rectangle 4"/>
          <p:cNvSpPr/>
          <p:nvPr/>
        </p:nvSpPr>
        <p:spPr>
          <a:xfrm>
            <a:off x="1706880" y="5934690"/>
            <a:ext cx="426720" cy="426720"/>
          </a:xfrm>
          <a:prstGeom prst="rect">
            <a:avLst/>
          </a:prstGeom>
          <a:solidFill>
            <a:schemeClr val="accent2">
              <a:alpha val="65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lIns="127816" tIns="63917" rIns="127816" bIns="63917" rtlCol="1" anchor="ctr"/>
          <a:lstStyle/>
          <a:p>
            <a:pPr algn="ctr"/>
            <a:endParaRPr lang="fa-IR"/>
          </a:p>
        </p:txBody>
      </p:sp>
      <p:grpSp>
        <p:nvGrpSpPr>
          <p:cNvPr id="6" name="Group 5"/>
          <p:cNvGrpSpPr/>
          <p:nvPr/>
        </p:nvGrpSpPr>
        <p:grpSpPr>
          <a:xfrm>
            <a:off x="257358" y="2819403"/>
            <a:ext cx="2714447" cy="2286000"/>
            <a:chOff x="257353" y="2819402"/>
            <a:chExt cx="2714447" cy="2286000"/>
          </a:xfrm>
        </p:grpSpPr>
        <p:pic>
          <p:nvPicPr>
            <p:cNvPr id="7" name="Picture 1" descr="C:\DRIVE\information\UNIVERSIRY\tarahi shahri\mahdoode\lege kafsazi.jpg"/>
            <p:cNvPicPr>
              <a:picLocks noChangeAspect="1" noChangeArrowheads="1"/>
            </p:cNvPicPr>
            <p:nvPr/>
          </p:nvPicPr>
          <p:blipFill>
            <a:blip r:embed="rId5"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rot="16200000">
              <a:off x="471577" y="2605178"/>
              <a:ext cx="2286000" cy="2714447"/>
            </a:xfrm>
            <a:prstGeom prst="rect">
              <a:avLst/>
            </a:prstGeom>
            <a:noFill/>
          </p:spPr>
        </p:pic>
        <p:pic>
          <p:nvPicPr>
            <p:cNvPr id="8" name="Picture 3" descr="C:\Users\MONA\Desktop\leg.jpg"/>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rot="16200000">
              <a:off x="933451" y="4324349"/>
              <a:ext cx="114300" cy="914402"/>
            </a:xfrm>
            <a:prstGeom prst="rect">
              <a:avLst/>
            </a:prstGeom>
            <a:noFill/>
          </p:spPr>
        </p:pic>
      </p:gr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1554" name="Picture 2" descr="C:\Ati's Univ Projz\6th Term\Tarahi Shahri Dr Abbas\MainProj\Emam reza St\Kafsazy\2.jp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rot="16200000">
            <a:off x="3598431" y="322803"/>
            <a:ext cx="8774324" cy="8917459"/>
          </a:xfrm>
          <a:prstGeom prst="rect">
            <a:avLst/>
          </a:prstGeom>
          <a:noFill/>
        </p:spPr>
      </p:pic>
      <p:pic>
        <p:nvPicPr>
          <p:cNvPr id="4" name="Picture 2" descr="C:\Ati's Univ Projz\6th Term\Tarahi Shahri Dr Abbas\MainProj\Emam reza St\Kafsazy\Muzaik Bandy.jp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746760" y="5227320"/>
            <a:ext cx="1920240" cy="1920240"/>
          </a:xfrm>
          <a:prstGeom prst="rect">
            <a:avLst/>
          </a:prstGeom>
          <a:noFill/>
        </p:spPr>
      </p:pic>
      <p:sp>
        <p:nvSpPr>
          <p:cNvPr id="6" name="Rectangle 5"/>
          <p:cNvSpPr/>
          <p:nvPr/>
        </p:nvSpPr>
        <p:spPr>
          <a:xfrm>
            <a:off x="1445927" y="6294120"/>
            <a:ext cx="426720" cy="426720"/>
          </a:xfrm>
          <a:prstGeom prst="rect">
            <a:avLst/>
          </a:prstGeom>
          <a:solidFill>
            <a:schemeClr val="accent2">
              <a:alpha val="65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lIns="127816" tIns="63917" rIns="127816" bIns="63917" rtlCol="1" anchor="ctr"/>
          <a:lstStyle/>
          <a:p>
            <a:pPr algn="ctr"/>
            <a:endParaRPr lang="fa-IR"/>
          </a:p>
        </p:txBody>
      </p:sp>
      <p:grpSp>
        <p:nvGrpSpPr>
          <p:cNvPr id="7" name="Group 6"/>
          <p:cNvGrpSpPr/>
          <p:nvPr/>
        </p:nvGrpSpPr>
        <p:grpSpPr>
          <a:xfrm>
            <a:off x="257358" y="2819403"/>
            <a:ext cx="2714447" cy="2286000"/>
            <a:chOff x="257353" y="2819402"/>
            <a:chExt cx="2714447" cy="2286000"/>
          </a:xfrm>
        </p:grpSpPr>
        <p:pic>
          <p:nvPicPr>
            <p:cNvPr id="8" name="Picture 1" descr="C:\DRIVE\information\UNIVERSIRY\tarahi shahri\mahdoode\lege kafsazi.jpg"/>
            <p:cNvPicPr>
              <a:picLocks noChangeAspect="1" noChangeArrowheads="1"/>
            </p:cNvPicPr>
            <p:nvPr/>
          </p:nvPicPr>
          <p:blipFill>
            <a:blip r:embed="rId5"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rot="16200000">
              <a:off x="471577" y="2605178"/>
              <a:ext cx="2286000" cy="2714447"/>
            </a:xfrm>
            <a:prstGeom prst="rect">
              <a:avLst/>
            </a:prstGeom>
            <a:noFill/>
          </p:spPr>
        </p:pic>
        <p:pic>
          <p:nvPicPr>
            <p:cNvPr id="9" name="Picture 3" descr="C:\Users\MONA\Desktop\leg.jpg"/>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rot="16200000">
              <a:off x="933451" y="4324349"/>
              <a:ext cx="114300" cy="914402"/>
            </a:xfrm>
            <a:prstGeom prst="rect">
              <a:avLst/>
            </a:prstGeom>
            <a:noFill/>
          </p:spPr>
        </p:pic>
      </p:gr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0530" name="Picture 2" descr="C:\Ati's Univ Projz\6th Term\Tarahi Shahri Dr Abbas\MainProj\Emam reza St\Kafsazy\1.jp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rot="16200000">
            <a:off x="3576674" y="401350"/>
            <a:ext cx="8765231" cy="8845672"/>
          </a:xfrm>
          <a:prstGeom prst="rect">
            <a:avLst/>
          </a:prstGeom>
          <a:noFill/>
        </p:spPr>
      </p:pic>
      <p:pic>
        <p:nvPicPr>
          <p:cNvPr id="4" name="Picture 2" descr="C:\Ati's Univ Projz\6th Term\Tarahi Shahri Dr Abbas\MainProj\Emam reza St\Kafsazy\Muzaik Bandy.jp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746760" y="5227320"/>
            <a:ext cx="1920240" cy="1920240"/>
          </a:xfrm>
          <a:prstGeom prst="rect">
            <a:avLst/>
          </a:prstGeom>
          <a:noFill/>
        </p:spPr>
      </p:pic>
      <p:sp>
        <p:nvSpPr>
          <p:cNvPr id="5" name="Rectangle 4"/>
          <p:cNvSpPr/>
          <p:nvPr/>
        </p:nvSpPr>
        <p:spPr>
          <a:xfrm>
            <a:off x="1263535" y="6660920"/>
            <a:ext cx="412865" cy="425680"/>
          </a:xfrm>
          <a:prstGeom prst="rect">
            <a:avLst/>
          </a:prstGeom>
          <a:solidFill>
            <a:schemeClr val="accent2">
              <a:alpha val="65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lIns="127816" tIns="63917" rIns="127816" bIns="63917" rtlCol="1" anchor="ctr"/>
          <a:lstStyle/>
          <a:p>
            <a:pPr algn="ctr"/>
            <a:endParaRPr lang="fa-IR"/>
          </a:p>
        </p:txBody>
      </p:sp>
      <p:grpSp>
        <p:nvGrpSpPr>
          <p:cNvPr id="6" name="Group 5"/>
          <p:cNvGrpSpPr/>
          <p:nvPr/>
        </p:nvGrpSpPr>
        <p:grpSpPr>
          <a:xfrm>
            <a:off x="257358" y="2819403"/>
            <a:ext cx="2714447" cy="2286000"/>
            <a:chOff x="257353" y="2819402"/>
            <a:chExt cx="2714447" cy="2286000"/>
          </a:xfrm>
        </p:grpSpPr>
        <p:pic>
          <p:nvPicPr>
            <p:cNvPr id="7" name="Picture 1" descr="C:\DRIVE\information\UNIVERSIRY\tarahi shahri\mahdoode\lege kafsazi.jpg"/>
            <p:cNvPicPr>
              <a:picLocks noChangeAspect="1" noChangeArrowheads="1"/>
            </p:cNvPicPr>
            <p:nvPr/>
          </p:nvPicPr>
          <p:blipFill>
            <a:blip r:embed="rId5"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rot="16200000">
              <a:off x="471577" y="2605178"/>
              <a:ext cx="2286000" cy="2714447"/>
            </a:xfrm>
            <a:prstGeom prst="rect">
              <a:avLst/>
            </a:prstGeom>
            <a:noFill/>
          </p:spPr>
        </p:pic>
        <p:pic>
          <p:nvPicPr>
            <p:cNvPr id="8" name="Picture 3" descr="C:\Users\MONA\Desktop\leg.jpg"/>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rot="16200000">
              <a:off x="933451" y="4324349"/>
              <a:ext cx="114300" cy="914402"/>
            </a:xfrm>
            <a:prstGeom prst="rect">
              <a:avLst/>
            </a:prstGeom>
            <a:noFill/>
          </p:spPr>
        </p:pic>
      </p:gr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 descr="C:\DRIVE\information\UNIVERSIRY\tarahi shahri\mahdoode\ravand\back1.jpg"/>
          <p:cNvPicPr>
            <a:picLocks noChangeArrowheads="1"/>
          </p:cNvPicPr>
          <p:nvPr/>
        </p:nvPicPr>
        <p:blipFill>
          <a:blip r:embed="rId3"/>
          <a:srcRect/>
          <a:stretch>
            <a:fillRect/>
          </a:stretch>
        </p:blipFill>
        <p:spPr bwMode="auto">
          <a:xfrm>
            <a:off x="-9133" y="-29306"/>
            <a:ext cx="12801600" cy="9701784"/>
          </a:xfrm>
          <a:prstGeom prst="rect">
            <a:avLst/>
          </a:prstGeom>
          <a:noFill/>
        </p:spPr>
      </p:pic>
      <p:sp>
        <p:nvSpPr>
          <p:cNvPr id="24" name="TextBox 23"/>
          <p:cNvSpPr txBox="1"/>
          <p:nvPr/>
        </p:nvSpPr>
        <p:spPr>
          <a:xfrm>
            <a:off x="3276601" y="304815"/>
            <a:ext cx="9281160" cy="790661"/>
          </a:xfrm>
          <a:prstGeom prst="rect">
            <a:avLst/>
          </a:prstGeom>
          <a:noFill/>
        </p:spPr>
        <p:txBody>
          <a:bodyPr wrap="square" lIns="127662" tIns="63847" rIns="127662" bIns="63847" rtlCol="1">
            <a:spAutoFit/>
          </a:bodyPr>
          <a:lstStyle/>
          <a:p>
            <a:pPr algn="justLow" rtl="1"/>
            <a:r>
              <a:rPr lang="fa-IR" sz="4300" b="1" dirty="0">
                <a:effectLst>
                  <a:glow rad="101600">
                    <a:schemeClr val="bg1">
                      <a:lumMod val="75000"/>
                      <a:alpha val="40000"/>
                    </a:schemeClr>
                  </a:glow>
                  <a:outerShdw blurRad="50800" dist="38100" dir="5400000" algn="t" rotWithShape="0">
                    <a:prstClr val="black">
                      <a:alpha val="40000"/>
                    </a:prstClr>
                  </a:outerShdw>
                </a:effectLst>
                <a:cs typeface="B Kamran" pitchFamily="2" charset="-78"/>
              </a:rPr>
              <a:t>مبلمان</a:t>
            </a:r>
          </a:p>
        </p:txBody>
      </p:sp>
      <p:sp>
        <p:nvSpPr>
          <p:cNvPr id="4" name="TextBox 3"/>
          <p:cNvSpPr txBox="1"/>
          <p:nvPr/>
        </p:nvSpPr>
        <p:spPr>
          <a:xfrm>
            <a:off x="4038597" y="1295409"/>
            <a:ext cx="8534403" cy="4778049"/>
          </a:xfrm>
          <a:prstGeom prst="rect">
            <a:avLst/>
          </a:prstGeom>
          <a:noFill/>
        </p:spPr>
        <p:txBody>
          <a:bodyPr wrap="square" lIns="91260" tIns="45630" rIns="91260" bIns="45630" rtlCol="0">
            <a:spAutoFit/>
          </a:bodyPr>
          <a:lstStyle/>
          <a:p>
            <a:pPr algn="justLow" defTabSz="1473020" rtl="1">
              <a:lnSpc>
                <a:spcPct val="130000"/>
              </a:lnSpc>
              <a:spcBef>
                <a:spcPct val="50000"/>
              </a:spcBef>
            </a:pPr>
            <a:r>
              <a:rPr lang="fa-IR" sz="2100" dirty="0">
                <a:cs typeface="B Kamran" pitchFamily="2" charset="-78"/>
              </a:rPr>
              <a:t>در شهرسازی به مجموعه اثاث و دکوراسیون مانند تابلوهای راهنما،سیتم روشنایی،محل استراحت یا پناهگاه،تندیس ها،کیوسک های غذا ،تبلیغاتی،وسایل بازی و تفریح،صندوق های پست و عام المنفعة،کفسازی ها و نماسازی ها،بدنه خیابان ها،تابلو مغازه ها و کلیه عناصر در فضاهای عمومی که در چشم انداز شهری وجود دارند گفته می شود یا به عبارتی مبلمان شهری به مجموعه ی وسیعی از وسایل،اشیا،دستگاهها،نمادها،خرده بناها،فضاها و عناصری گفته می شود که در کوچه و خیابان نصب و ایجاد شده اند تا راحتی و آسایش جسمی و روحی شهروندان تامین شود یا می توان گفت کلیه عناصری که در جهت  افزایش میزان ایمنی و سطح آسایش یا برای زیبایی محیط نصب و ساخته می شوند اثاثه شهری نامیده می شوند.مبلمان موجود در محدوده شامل موارد زیر بوده است:</a:t>
            </a:r>
          </a:p>
          <a:p>
            <a:pPr algn="justLow" defTabSz="1473020" rtl="1">
              <a:lnSpc>
                <a:spcPct val="130000"/>
              </a:lnSpc>
              <a:spcBef>
                <a:spcPct val="50000"/>
              </a:spcBef>
            </a:pPr>
            <a:endParaRPr lang="fa-IR" sz="2100" dirty="0">
              <a:cs typeface="B Kamran" pitchFamily="2" charset="-78"/>
            </a:endParaRPr>
          </a:p>
          <a:p>
            <a:pPr algn="justLow" defTabSz="1473020" rtl="1">
              <a:lnSpc>
                <a:spcPct val="130000"/>
              </a:lnSpc>
              <a:spcBef>
                <a:spcPct val="50000"/>
              </a:spcBef>
              <a:buFontTx/>
              <a:buChar char="-"/>
            </a:pPr>
            <a:endParaRPr lang="fa-IR" sz="2100" dirty="0">
              <a:cs typeface="B Kamran" pitchFamily="2" charset="-78"/>
            </a:endParaRPr>
          </a:p>
          <a:p>
            <a:pPr algn="justLow" defTabSz="1473020" rtl="1">
              <a:lnSpc>
                <a:spcPct val="130000"/>
              </a:lnSpc>
              <a:spcBef>
                <a:spcPct val="50000"/>
              </a:spcBef>
            </a:pPr>
            <a:endParaRPr lang="fa-IR" sz="2100" dirty="0">
              <a:cs typeface="B Kamran" pitchFamily="2" charset="-78"/>
            </a:endParaRPr>
          </a:p>
        </p:txBody>
      </p:sp>
      <p:pic>
        <p:nvPicPr>
          <p:cNvPr id="161794" name="Picture 2"/>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7086600" y="5562601"/>
            <a:ext cx="2563171" cy="1600200"/>
          </a:xfrm>
          <a:prstGeom prst="roundRect">
            <a:avLst>
              <a:gd name="adj" fmla="val 8594"/>
            </a:avLst>
          </a:prstGeom>
          <a:solidFill>
            <a:srgbClr val="FFFFFF">
              <a:shade val="85000"/>
            </a:srgbClr>
          </a:solidFill>
          <a:ln>
            <a:noFill/>
          </a:ln>
          <a:effectLst/>
        </p:spPr>
      </p:pic>
      <p:sp>
        <p:nvSpPr>
          <p:cNvPr id="6" name="TextBox 5"/>
          <p:cNvSpPr txBox="1"/>
          <p:nvPr/>
        </p:nvSpPr>
        <p:spPr>
          <a:xfrm>
            <a:off x="7848602" y="8427304"/>
            <a:ext cx="4724399" cy="512335"/>
          </a:xfrm>
          <a:prstGeom prst="rect">
            <a:avLst/>
          </a:prstGeom>
          <a:noFill/>
        </p:spPr>
        <p:txBody>
          <a:bodyPr wrap="square" lIns="91328" tIns="45664" rIns="91328" bIns="45664" rtlCol="0">
            <a:spAutoFit/>
          </a:bodyPr>
          <a:lstStyle/>
          <a:p>
            <a:pPr algn="r" defTabSz="1473020" rtl="1">
              <a:lnSpc>
                <a:spcPct val="130000"/>
              </a:lnSpc>
              <a:spcBef>
                <a:spcPct val="50000"/>
              </a:spcBef>
            </a:pPr>
            <a:r>
              <a:rPr lang="fa-IR" sz="2100" dirty="0">
                <a:cs typeface="B Kamran" pitchFamily="2" charset="-78"/>
              </a:rPr>
              <a:t>- آبخوری: در محدوده به صورت اشکال گوناگون قابل مشاهده است.</a:t>
            </a:r>
            <a:endParaRPr lang="en-US" sz="2100" dirty="0">
              <a:cs typeface="B Kamran" pitchFamily="2" charset="-78"/>
            </a:endParaRPr>
          </a:p>
        </p:txBody>
      </p:sp>
      <p:pic>
        <p:nvPicPr>
          <p:cNvPr id="161796" name="Picture 4" descr="C:\DRIVE\information\UNIVERSIRY\tarahi shahri\mahdoode\Pix\205SSCAM\STA40043.JP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rot="5400000">
            <a:off x="5276849" y="7848600"/>
            <a:ext cx="1828800" cy="1371600"/>
          </a:xfrm>
          <a:prstGeom prst="roundRect">
            <a:avLst>
              <a:gd name="adj" fmla="val 8594"/>
            </a:avLst>
          </a:prstGeom>
          <a:solidFill>
            <a:srgbClr val="FFFFFF">
              <a:shade val="85000"/>
            </a:srgbClr>
          </a:solidFill>
          <a:ln>
            <a:noFill/>
          </a:ln>
          <a:effectLst/>
        </p:spPr>
      </p:pic>
      <p:pic>
        <p:nvPicPr>
          <p:cNvPr id="161797" name="Picture 5" descr="C:\DRIVE\information\UNIVERSIRY\tarahi shahri\mahdoode\Pix\205SSCAM\STA40039.JPG"/>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rot="5400000">
            <a:off x="3806841" y="7813692"/>
            <a:ext cx="1854201" cy="1390649"/>
          </a:xfrm>
          <a:prstGeom prst="roundRect">
            <a:avLst>
              <a:gd name="adj" fmla="val 8594"/>
            </a:avLst>
          </a:prstGeom>
          <a:solidFill>
            <a:srgbClr val="FFFFFF">
              <a:shade val="85000"/>
            </a:srgbClr>
          </a:solidFill>
          <a:ln>
            <a:noFill/>
          </a:ln>
          <a:effectLst/>
        </p:spPr>
      </p:pic>
      <p:sp>
        <p:nvSpPr>
          <p:cNvPr id="10" name="TextBox 9"/>
          <p:cNvSpPr txBox="1"/>
          <p:nvPr/>
        </p:nvSpPr>
        <p:spPr>
          <a:xfrm>
            <a:off x="9677400" y="5715002"/>
            <a:ext cx="2895600" cy="1352565"/>
          </a:xfrm>
          <a:prstGeom prst="rect">
            <a:avLst/>
          </a:prstGeom>
          <a:noFill/>
        </p:spPr>
        <p:txBody>
          <a:bodyPr wrap="square" lIns="91328" tIns="45664" rIns="91328" bIns="45664" rtlCol="0">
            <a:spAutoFit/>
          </a:bodyPr>
          <a:lstStyle/>
          <a:p>
            <a:pPr algn="justLow" defTabSz="1473020" rtl="1">
              <a:lnSpc>
                <a:spcPct val="130000"/>
              </a:lnSpc>
              <a:spcBef>
                <a:spcPct val="50000"/>
              </a:spcBef>
              <a:buFontTx/>
              <a:buChar char="-"/>
            </a:pPr>
            <a:r>
              <a:rPr lang="fa-IR" sz="2100" dirty="0">
                <a:cs typeface="B Kamran" pitchFamily="2" charset="-78"/>
              </a:rPr>
              <a:t> گلجای: پوشش گیاهی در محدوده مورد بررسی گلجاهایی به شکل دایره با فواصل 2 متر با درخت های نارون می باشد.</a:t>
            </a:r>
          </a:p>
        </p:txBody>
      </p:sp>
      <p:sp>
        <p:nvSpPr>
          <p:cNvPr id="11" name="TextBox 10"/>
          <p:cNvSpPr txBox="1"/>
          <p:nvPr/>
        </p:nvSpPr>
        <p:spPr>
          <a:xfrm>
            <a:off x="2209802" y="5836505"/>
            <a:ext cx="4724399" cy="512335"/>
          </a:xfrm>
          <a:prstGeom prst="rect">
            <a:avLst/>
          </a:prstGeom>
          <a:noFill/>
        </p:spPr>
        <p:txBody>
          <a:bodyPr wrap="square" lIns="91328" tIns="45664" rIns="91328" bIns="45664" rtlCol="0">
            <a:spAutoFit/>
          </a:bodyPr>
          <a:lstStyle/>
          <a:p>
            <a:pPr algn="r" defTabSz="1473020" rtl="1">
              <a:lnSpc>
                <a:spcPct val="130000"/>
              </a:lnSpc>
              <a:spcBef>
                <a:spcPct val="50000"/>
              </a:spcBef>
            </a:pPr>
            <a:r>
              <a:rPr lang="fa-IR" sz="2100" dirty="0">
                <a:cs typeface="B Kamran" pitchFamily="2" charset="-78"/>
              </a:rPr>
              <a:t>-ایستگاه اتوبوس</a:t>
            </a:r>
            <a:endParaRPr lang="en-US" sz="2100" dirty="0">
              <a:cs typeface="B Kamran" pitchFamily="2" charset="-78"/>
            </a:endParaRPr>
          </a:p>
        </p:txBody>
      </p:sp>
      <p:pic>
        <p:nvPicPr>
          <p:cNvPr id="161798" name="Picture 6" descr="C:\DRIVE\information\UNIVERSIRY\tarahi shahri\mahdoode\Pix\205SSCAM\STA40052.JPG"/>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rot="5400000">
            <a:off x="3797301" y="5600703"/>
            <a:ext cx="1930400" cy="1447800"/>
          </a:xfrm>
          <a:prstGeom prst="roundRect">
            <a:avLst>
              <a:gd name="adj" fmla="val 8594"/>
            </a:avLst>
          </a:prstGeom>
          <a:solidFill>
            <a:srgbClr val="FFFFFF">
              <a:shade val="85000"/>
            </a:srgbClr>
          </a:solidFill>
          <a:ln>
            <a:noFill/>
          </a:ln>
          <a:effectLst/>
        </p:spPr>
      </p:pic>
      <p:pic>
        <p:nvPicPr>
          <p:cNvPr id="21505" name="Picture 1" descr="C:\DRIVE\information\UNIVERSIRY\tarahi shahri\mahdoode\3D\10.jpg"/>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a:off x="6324600" y="3886200"/>
            <a:ext cx="2438400" cy="1437880"/>
          </a:xfrm>
          <a:prstGeom prst="roundRect">
            <a:avLst>
              <a:gd name="adj" fmla="val 8594"/>
            </a:avLst>
          </a:prstGeom>
          <a:solidFill>
            <a:srgbClr val="FFFFFF">
              <a:shade val="85000"/>
            </a:srgbClr>
          </a:solidFill>
          <a:ln>
            <a:noFill/>
          </a:ln>
          <a:effectLst/>
        </p:spPr>
      </p:pic>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1" descr="C:\DRIVE\information\UNIVERSIRY\tarahi shahri\mahdoode\ravand\back1.jpg"/>
          <p:cNvPicPr>
            <a:picLocks noChangeArrowheads="1"/>
          </p:cNvPicPr>
          <p:nvPr/>
        </p:nvPicPr>
        <p:blipFill>
          <a:blip r:embed="rId3"/>
          <a:srcRect/>
          <a:stretch>
            <a:fillRect/>
          </a:stretch>
        </p:blipFill>
        <p:spPr bwMode="auto">
          <a:xfrm>
            <a:off x="-9133" y="-29306"/>
            <a:ext cx="12801600" cy="9701784"/>
          </a:xfrm>
          <a:prstGeom prst="rect">
            <a:avLst/>
          </a:prstGeom>
          <a:noFill/>
        </p:spPr>
      </p:pic>
      <p:sp>
        <p:nvSpPr>
          <p:cNvPr id="6" name="TextBox 5"/>
          <p:cNvSpPr txBox="1"/>
          <p:nvPr/>
        </p:nvSpPr>
        <p:spPr>
          <a:xfrm>
            <a:off x="7848602" y="1524003"/>
            <a:ext cx="4724399" cy="1061716"/>
          </a:xfrm>
          <a:prstGeom prst="rect">
            <a:avLst/>
          </a:prstGeom>
          <a:noFill/>
        </p:spPr>
        <p:txBody>
          <a:bodyPr wrap="square" lIns="91328" tIns="45664" rIns="91328" bIns="45664" rtlCol="0">
            <a:spAutoFit/>
          </a:bodyPr>
          <a:lstStyle/>
          <a:p>
            <a:pPr algn="r" rtl="1"/>
            <a:r>
              <a:rPr lang="fa-IR" sz="2100" dirty="0">
                <a:cs typeface="B Kamran" pitchFamily="2" charset="-78"/>
              </a:rPr>
              <a:t>- سطل زباله:آنچه در اینجا به عنوان سطل زباله برداشت شده است تنها سطل هایی هستند که جایگاه دائم دارند.</a:t>
            </a:r>
          </a:p>
          <a:p>
            <a:pPr algn="r" rtl="1"/>
            <a:endParaRPr lang="en-US" sz="2100" dirty="0"/>
          </a:p>
        </p:txBody>
      </p:sp>
      <p:pic>
        <p:nvPicPr>
          <p:cNvPr id="161795" name="Picture 3" descr="C:\DRIVE\information\UNIVERSIRY\tarahi shahri\mahdoode\Pix\205SSCAM\STA40046.JP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rot="5400000">
            <a:off x="4730737" y="622300"/>
            <a:ext cx="1930400" cy="1600200"/>
          </a:xfrm>
          <a:prstGeom prst="roundRect">
            <a:avLst>
              <a:gd name="adj" fmla="val 8594"/>
            </a:avLst>
          </a:prstGeom>
          <a:solidFill>
            <a:srgbClr val="FFFFFF">
              <a:shade val="85000"/>
            </a:srgbClr>
          </a:solidFill>
          <a:ln>
            <a:noFill/>
          </a:ln>
          <a:effectLst/>
        </p:spPr>
      </p:pic>
      <p:sp>
        <p:nvSpPr>
          <p:cNvPr id="8" name="TextBox 7"/>
          <p:cNvSpPr txBox="1"/>
          <p:nvPr/>
        </p:nvSpPr>
        <p:spPr>
          <a:xfrm>
            <a:off x="7162800" y="3143078"/>
            <a:ext cx="5410201" cy="1384881"/>
          </a:xfrm>
          <a:prstGeom prst="rect">
            <a:avLst/>
          </a:prstGeom>
          <a:noFill/>
        </p:spPr>
        <p:txBody>
          <a:bodyPr wrap="square" lIns="91328" tIns="45664" rIns="91328" bIns="45664" rtlCol="0">
            <a:spAutoFit/>
          </a:bodyPr>
          <a:lstStyle/>
          <a:p>
            <a:pPr algn="r" rtl="1"/>
            <a:r>
              <a:rPr lang="fa-IR" sz="2100" dirty="0">
                <a:cs typeface="B Kamran" pitchFamily="2" charset="-78"/>
              </a:rPr>
              <a:t>- تلفن همگانی: تلفن ها معمولاً درون یک جایگاه قرار می گیرند که جایگاه حفاظی در برابر عوامل طبیعی فراهم می کند.این جایگاه ها ممکن است حالت باز یا بسته داشته باشند.که تلفن موجود در محدوده جایگاه باز دارد.</a:t>
            </a:r>
          </a:p>
          <a:p>
            <a:pPr algn="r" rtl="1"/>
            <a:endParaRPr lang="en-US" sz="2100" dirty="0">
              <a:cs typeface="B Kamran" pitchFamily="2" charset="-78"/>
            </a:endParaRPr>
          </a:p>
        </p:txBody>
      </p:sp>
      <p:pic>
        <p:nvPicPr>
          <p:cNvPr id="162818" name="Picture 2" descr="C:\DRIVE\information\UNIVERSIRY\tarahi shahri\mahdoode\Pix\205SSCAM\STA40048.JP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rot="5400000">
            <a:off x="4734324" y="2753122"/>
            <a:ext cx="1924049" cy="1523207"/>
          </a:xfrm>
          <a:prstGeom prst="roundRect">
            <a:avLst>
              <a:gd name="adj" fmla="val 8594"/>
            </a:avLst>
          </a:prstGeom>
          <a:solidFill>
            <a:srgbClr val="FFFFFF">
              <a:shade val="85000"/>
            </a:srgbClr>
          </a:solidFill>
          <a:ln>
            <a:noFill/>
          </a:ln>
          <a:effectLst/>
        </p:spPr>
      </p:pic>
      <p:sp>
        <p:nvSpPr>
          <p:cNvPr id="10" name="TextBox 9"/>
          <p:cNvSpPr txBox="1"/>
          <p:nvPr/>
        </p:nvSpPr>
        <p:spPr>
          <a:xfrm>
            <a:off x="7162800" y="5265009"/>
            <a:ext cx="5410201" cy="738551"/>
          </a:xfrm>
          <a:prstGeom prst="rect">
            <a:avLst/>
          </a:prstGeom>
          <a:noFill/>
        </p:spPr>
        <p:txBody>
          <a:bodyPr wrap="square" lIns="91328" tIns="45664" rIns="91328" bIns="45664" rtlCol="0">
            <a:spAutoFit/>
          </a:bodyPr>
          <a:lstStyle/>
          <a:p>
            <a:pPr algn="r" rtl="1"/>
            <a:r>
              <a:rPr lang="fa-IR" sz="2100" dirty="0">
                <a:cs typeface="B Kamran" pitchFamily="2" charset="-78"/>
              </a:rPr>
              <a:t>- صندوق صدقات</a:t>
            </a:r>
          </a:p>
          <a:p>
            <a:pPr algn="r" rtl="1"/>
            <a:endParaRPr lang="en-US" sz="2100" dirty="0">
              <a:cs typeface="B Kamran" pitchFamily="2" charset="-78"/>
            </a:endParaRPr>
          </a:p>
        </p:txBody>
      </p:sp>
      <p:pic>
        <p:nvPicPr>
          <p:cNvPr id="162819" name="Picture 3" descr="C:\DRIVE\information\UNIVERSIRY\tarahi shahri\mahdoode\Pix\205SSCAM\STA40038.JPG"/>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rot="5400000">
            <a:off x="8782035" y="4819652"/>
            <a:ext cx="1981200" cy="1485900"/>
          </a:xfrm>
          <a:prstGeom prst="roundRect">
            <a:avLst>
              <a:gd name="adj" fmla="val 8594"/>
            </a:avLst>
          </a:prstGeom>
          <a:solidFill>
            <a:srgbClr val="FFFFFF">
              <a:shade val="85000"/>
            </a:srgbClr>
          </a:solidFill>
          <a:ln>
            <a:noFill/>
          </a:ln>
          <a:effectLst/>
        </p:spPr>
      </p:pic>
      <p:sp>
        <p:nvSpPr>
          <p:cNvPr id="12" name="TextBox 11"/>
          <p:cNvSpPr txBox="1"/>
          <p:nvPr/>
        </p:nvSpPr>
        <p:spPr>
          <a:xfrm>
            <a:off x="2362199" y="5265009"/>
            <a:ext cx="5410201" cy="738551"/>
          </a:xfrm>
          <a:prstGeom prst="rect">
            <a:avLst/>
          </a:prstGeom>
          <a:noFill/>
        </p:spPr>
        <p:txBody>
          <a:bodyPr wrap="square" lIns="91328" tIns="45664" rIns="91328" bIns="45664" rtlCol="0">
            <a:spAutoFit/>
          </a:bodyPr>
          <a:lstStyle/>
          <a:p>
            <a:pPr algn="r" rtl="1"/>
            <a:r>
              <a:rPr lang="fa-IR" sz="2100" dirty="0">
                <a:cs typeface="B Kamran" pitchFamily="2" charset="-78"/>
              </a:rPr>
              <a:t>- تاسیسات</a:t>
            </a:r>
          </a:p>
          <a:p>
            <a:pPr algn="r" rtl="1"/>
            <a:endParaRPr lang="en-US" sz="2100" dirty="0">
              <a:cs typeface="B Kamran" pitchFamily="2" charset="-78"/>
            </a:endParaRPr>
          </a:p>
        </p:txBody>
      </p:sp>
      <p:pic>
        <p:nvPicPr>
          <p:cNvPr id="13" name="Picture 27" descr="C:\DRIVE\information\UNIVERSIRY\tarahi shahri\mahdoode\Pix\205SSCAM\STA40050.JPG"/>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rot="5400000">
            <a:off x="4690536" y="4938186"/>
            <a:ext cx="2010833" cy="1447800"/>
          </a:xfrm>
          <a:prstGeom prst="roundRect">
            <a:avLst>
              <a:gd name="adj" fmla="val 8594"/>
            </a:avLst>
          </a:prstGeom>
          <a:solidFill>
            <a:srgbClr val="FFFFFF">
              <a:shade val="85000"/>
            </a:srgbClr>
          </a:solidFill>
          <a:ln>
            <a:noFill/>
          </a:ln>
          <a:effectLst/>
        </p:spPr>
      </p:pic>
      <p:sp>
        <p:nvSpPr>
          <p:cNvPr id="14" name="TextBox 13"/>
          <p:cNvSpPr txBox="1"/>
          <p:nvPr/>
        </p:nvSpPr>
        <p:spPr>
          <a:xfrm>
            <a:off x="10591800" y="6781803"/>
            <a:ext cx="1981189" cy="2031212"/>
          </a:xfrm>
          <a:prstGeom prst="rect">
            <a:avLst/>
          </a:prstGeom>
          <a:noFill/>
        </p:spPr>
        <p:txBody>
          <a:bodyPr wrap="square" lIns="91328" tIns="45664" rIns="91328" bIns="45664" rtlCol="0">
            <a:spAutoFit/>
          </a:bodyPr>
          <a:lstStyle/>
          <a:p>
            <a:pPr algn="r" rtl="1"/>
            <a:r>
              <a:rPr lang="fa-IR" sz="2100" dirty="0">
                <a:cs typeface="B Kamran" pitchFamily="2" charset="-78"/>
              </a:rPr>
              <a:t>- تابلو: این گزینه شامل تمامی تابلوهای راهنمای شهری،علایم راهنمایی و رانندگی،تابلوهای هشدار دهنده می باشد.</a:t>
            </a:r>
          </a:p>
          <a:p>
            <a:pPr algn="r" rtl="1"/>
            <a:endParaRPr lang="en-US" sz="2100" dirty="0">
              <a:cs typeface="B Kamran" pitchFamily="2" charset="-78"/>
            </a:endParaRPr>
          </a:p>
        </p:txBody>
      </p:sp>
      <p:pic>
        <p:nvPicPr>
          <p:cNvPr id="162820" name="Picture 4" descr="C:\DRIVE\information\UNIVERSIRY\tarahi shahri\mahdoode\Pix\205SSCAM\STA40049.JPG"/>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rot="5400000">
            <a:off x="8782035" y="7105652"/>
            <a:ext cx="1981200" cy="1485900"/>
          </a:xfrm>
          <a:prstGeom prst="roundRect">
            <a:avLst>
              <a:gd name="adj" fmla="val 8594"/>
            </a:avLst>
          </a:prstGeom>
          <a:solidFill>
            <a:srgbClr val="FFFFFF">
              <a:shade val="85000"/>
            </a:srgbClr>
          </a:solidFill>
          <a:ln>
            <a:noFill/>
          </a:ln>
          <a:effectLst/>
        </p:spPr>
      </p:pic>
      <p:pic>
        <p:nvPicPr>
          <p:cNvPr id="162821" name="Picture 5"/>
          <p:cNvPicPr>
            <a:picLocks noChangeAspect="1" noChangeArrowheads="1"/>
          </p:cNvPicPr>
          <p:nvPr/>
        </p:nvPicPr>
        <p:blipFill>
          <a:blip r:embed="rId9" cstate="screen">
            <a:extLst>
              <a:ext uri="{28A0092B-C50C-407E-A947-70E740481C1C}">
                <a14:useLocalDpi xmlns:a14="http://schemas.microsoft.com/office/drawing/2010/main"/>
              </a:ext>
            </a:extLst>
          </a:blip>
          <a:srcRect/>
          <a:stretch>
            <a:fillRect/>
          </a:stretch>
        </p:blipFill>
        <p:spPr bwMode="auto">
          <a:xfrm>
            <a:off x="7744339" y="6858000"/>
            <a:ext cx="1209148" cy="1981200"/>
          </a:xfrm>
          <a:prstGeom prst="roundRect">
            <a:avLst>
              <a:gd name="adj" fmla="val 8594"/>
            </a:avLst>
          </a:prstGeom>
          <a:solidFill>
            <a:srgbClr val="FFFFFF">
              <a:shade val="85000"/>
            </a:srgbClr>
          </a:solidFill>
          <a:ln>
            <a:noFill/>
          </a:ln>
          <a:effectLst/>
        </p:spPr>
      </p:pic>
      <p:sp>
        <p:nvSpPr>
          <p:cNvPr id="18" name="TextBox 17"/>
          <p:cNvSpPr txBox="1"/>
          <p:nvPr/>
        </p:nvSpPr>
        <p:spPr>
          <a:xfrm>
            <a:off x="2285988" y="6781804"/>
            <a:ext cx="5410201" cy="738551"/>
          </a:xfrm>
          <a:prstGeom prst="rect">
            <a:avLst/>
          </a:prstGeom>
          <a:noFill/>
        </p:spPr>
        <p:txBody>
          <a:bodyPr wrap="square" lIns="91328" tIns="45664" rIns="91328" bIns="45664" rtlCol="0">
            <a:spAutoFit/>
          </a:bodyPr>
          <a:lstStyle/>
          <a:p>
            <a:pPr algn="r" rtl="1"/>
            <a:r>
              <a:rPr lang="fa-IR" sz="2100" dirty="0">
                <a:cs typeface="B Kamran" pitchFamily="2" charset="-78"/>
              </a:rPr>
              <a:t>- تیر برق</a:t>
            </a:r>
          </a:p>
          <a:p>
            <a:pPr algn="r" rtl="1"/>
            <a:endParaRPr lang="en-US" sz="2100" dirty="0">
              <a:cs typeface="B Kamran" pitchFamily="2" charset="-78"/>
            </a:endParaRPr>
          </a:p>
        </p:txBody>
      </p:sp>
      <p:pic>
        <p:nvPicPr>
          <p:cNvPr id="162822" name="Picture 6" descr="C:\DRIVE\information\UNIVERSIRY\tarahi shahri\mahdoode\Pix\205SSCAM\STA40037.JPG"/>
          <p:cNvPicPr>
            <a:picLocks noChangeAspect="1" noChangeArrowheads="1"/>
          </p:cNvPicPr>
          <p:nvPr/>
        </p:nvPicPr>
        <p:blipFill>
          <a:blip r:embed="rId10" cstate="screen">
            <a:extLst>
              <a:ext uri="{28A0092B-C50C-407E-A947-70E740481C1C}">
                <a14:useLocalDpi xmlns:a14="http://schemas.microsoft.com/office/drawing/2010/main"/>
              </a:ext>
            </a:extLst>
          </a:blip>
          <a:srcRect/>
          <a:stretch>
            <a:fillRect/>
          </a:stretch>
        </p:blipFill>
        <p:spPr bwMode="auto">
          <a:xfrm rot="5400000">
            <a:off x="4719622" y="7119940"/>
            <a:ext cx="1981202" cy="1457324"/>
          </a:xfrm>
          <a:prstGeom prst="roundRect">
            <a:avLst>
              <a:gd name="adj" fmla="val 8594"/>
            </a:avLst>
          </a:prstGeom>
          <a:solidFill>
            <a:srgbClr val="FFFFFF">
              <a:shade val="85000"/>
            </a:srgbClr>
          </a:solidFill>
          <a:ln>
            <a:noFill/>
          </a:ln>
          <a:effectLst/>
        </p:spPr>
      </p:pic>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
          <p:cNvPicPr>
            <a:picLocks noChangeAspect="1" noChangeArrowheads="1"/>
          </p:cNvPicPr>
          <p:nvPr/>
        </p:nvPicPr>
        <p:blipFill>
          <a:blip r:embed="rId3"/>
          <a:srcRect/>
          <a:stretch>
            <a:fillRect/>
          </a:stretch>
        </p:blipFill>
        <p:spPr bwMode="auto">
          <a:xfrm>
            <a:off x="9" y="-16315"/>
            <a:ext cx="12825413" cy="9625013"/>
          </a:xfrm>
          <a:prstGeom prst="rect">
            <a:avLst/>
          </a:prstGeom>
          <a:noFill/>
          <a:ln w="9525">
            <a:noFill/>
            <a:miter lim="800000"/>
            <a:headEnd/>
            <a:tailEnd/>
          </a:ln>
          <a:effectLst/>
        </p:spPr>
      </p:pic>
      <p:sp>
        <p:nvSpPr>
          <p:cNvPr id="5" name="TextBox 4"/>
          <p:cNvSpPr txBox="1"/>
          <p:nvPr/>
        </p:nvSpPr>
        <p:spPr>
          <a:xfrm>
            <a:off x="3448049" y="1295401"/>
            <a:ext cx="9281160" cy="821438"/>
          </a:xfrm>
          <a:prstGeom prst="rect">
            <a:avLst/>
          </a:prstGeom>
          <a:noFill/>
        </p:spPr>
        <p:txBody>
          <a:bodyPr wrap="square" lIns="127662" tIns="63847" rIns="127662" bIns="63847" rtlCol="1">
            <a:spAutoFit/>
          </a:bodyPr>
          <a:lstStyle/>
          <a:p>
            <a:pPr algn="r" rtl="1"/>
            <a:r>
              <a:rPr lang="fa-IR" sz="4500" dirty="0">
                <a:ln w="18415" cmpd="sng">
                  <a:solidFill>
                    <a:sysClr val="windowText" lastClr="000000">
                      <a:alpha val="37000"/>
                    </a:sysClr>
                  </a:solidFill>
                  <a:prstDash val="solid"/>
                </a:ln>
                <a:solidFill>
                  <a:srgbClr val="FFFFFF"/>
                </a:solidFill>
                <a:effectLst>
                  <a:outerShdw blurRad="63500" dir="3600000" algn="tl" rotWithShape="0">
                    <a:srgbClr val="000000">
                      <a:alpha val="70000"/>
                    </a:srgbClr>
                  </a:outerShdw>
                </a:effectLst>
                <a:cs typeface="B Kamran" pitchFamily="2" charset="-78"/>
              </a:rPr>
              <a:t>2-3 محیط ادراکی-ذهنی(منظر ذهنی)</a:t>
            </a:r>
          </a:p>
        </p:txBody>
      </p:sp>
      <p:sp>
        <p:nvSpPr>
          <p:cNvPr id="6" name="TextBox 5"/>
          <p:cNvSpPr txBox="1"/>
          <p:nvPr/>
        </p:nvSpPr>
        <p:spPr>
          <a:xfrm>
            <a:off x="7543800" y="2456830"/>
            <a:ext cx="5028003" cy="6001370"/>
          </a:xfrm>
          <a:prstGeom prst="rect">
            <a:avLst/>
          </a:prstGeom>
          <a:noFill/>
        </p:spPr>
        <p:txBody>
          <a:bodyPr wrap="square" lIns="91171" tIns="45585" rIns="91171" bIns="45585" rtlCol="0">
            <a:spAutoFit/>
          </a:bodyPr>
          <a:lstStyle/>
          <a:p>
            <a:pPr algn="justLow" rtl="1"/>
            <a:r>
              <a:rPr lang="fa-IR" sz="2400" dirty="0">
                <a:cs typeface="B Kamran" pitchFamily="2" charset="-78"/>
              </a:rPr>
              <a:t>بشر به عنوان گیرنده، اطلاعات را از طریق حواس دریافت کرده و در مغز خود به تجزیه و تحلیل آنها می پردازد و آنها را با معانی ذهنی خود تطبیق می دهد.در این تجزیه و تحلیل است که عوامل اجتماعی و روانی مانند شخصیت فردی و تجارب فردی و جمعی نقش اساسی پیدا می کند و منجر به ایجاد تصویریا منظری ذهنی از واقعیت می شود که به آن سیما نیز می گویند.در این قسمت به بررسی عناصر شکل دهنده سیمای شهری یا همان </a:t>
            </a:r>
            <a:r>
              <a:rPr lang="fa-IR" sz="2400" b="1" dirty="0">
                <a:effectLst>
                  <a:outerShdw blurRad="38100" dist="38100" dir="2700000" algn="tl">
                    <a:srgbClr val="000000">
                      <a:alpha val="43137"/>
                    </a:srgbClr>
                  </a:outerShdw>
                </a:effectLst>
                <a:cs typeface="B Kamran" pitchFamily="2" charset="-78"/>
              </a:rPr>
              <a:t>عناصر لینچ </a:t>
            </a:r>
            <a:r>
              <a:rPr lang="fa-IR" sz="2400" dirty="0">
                <a:cs typeface="B Kamran" pitchFamily="2" charset="-78"/>
              </a:rPr>
              <a:t>یعنی گره، لبه، نشانه،راه </a:t>
            </a:r>
            <a:r>
              <a:rPr lang="fa-IR" sz="2400" b="1" dirty="0">
                <a:effectLst>
                  <a:outerShdw blurRad="38100" dist="38100" dir="2700000" algn="tl">
                    <a:srgbClr val="000000">
                      <a:alpha val="43137"/>
                    </a:srgbClr>
                  </a:outerShdw>
                </a:effectLst>
                <a:cs typeface="B Kamran" pitchFamily="2" charset="-78"/>
              </a:rPr>
              <a:t>وعناصر خاطره انگیز </a:t>
            </a:r>
            <a:r>
              <a:rPr lang="fa-IR" sz="2400" dirty="0">
                <a:cs typeface="B Kamran" pitchFamily="2" charset="-78"/>
              </a:rPr>
              <a:t>میپردازیم و از بررسی عنصر محله به دلیل ماهیت محدوده مورد بررسی صرف نظر می نماییم.لازم به ذکر است در این قسمت از طریق مصاحبه با مردم و پرکردن فرم و ترسیم کروکی توسط آنها از ادراک و تلقی شهروندان از محیط شهری مطلع می شویم و علاوه بر این خود نیز عناصری را به عنوان عناصر لینچ بدون توجه به نظریات مردم و با نظرات کارشناسانه خود برداشت نموده ایم لذا امکان مقایسه و شناخت نقاط مناسب برای طراحی از این طریق فراهم می آید.</a:t>
            </a:r>
            <a:endParaRPr lang="fa-IR" sz="2400" b="1" dirty="0">
              <a:effectLst>
                <a:outerShdw blurRad="38100" dist="38100" dir="2700000" algn="tl">
                  <a:srgbClr val="000000">
                    <a:alpha val="43137"/>
                  </a:srgbClr>
                </a:outerShdw>
              </a:effectLst>
              <a:cs typeface="B Kamran" pitchFamily="2" charset="-78"/>
            </a:endParaRPr>
          </a:p>
        </p:txBody>
      </p:sp>
      <p:grpSp>
        <p:nvGrpSpPr>
          <p:cNvPr id="13" name="Group 12"/>
          <p:cNvGrpSpPr/>
          <p:nvPr/>
        </p:nvGrpSpPr>
        <p:grpSpPr>
          <a:xfrm>
            <a:off x="3093720" y="152400"/>
            <a:ext cx="3733800" cy="3048000"/>
            <a:chOff x="2935356" y="357804"/>
            <a:chExt cx="3962400" cy="3048000"/>
          </a:xfrm>
        </p:grpSpPr>
        <p:grpSp>
          <p:nvGrpSpPr>
            <p:cNvPr id="14" name="Group 4"/>
            <p:cNvGrpSpPr/>
            <p:nvPr/>
          </p:nvGrpSpPr>
          <p:grpSpPr>
            <a:xfrm>
              <a:off x="2935356" y="357804"/>
              <a:ext cx="3962400" cy="3048000"/>
              <a:chOff x="8367198" y="1600200"/>
              <a:chExt cx="4063818" cy="3048000"/>
            </a:xfrm>
          </p:grpSpPr>
          <p:pic>
            <p:nvPicPr>
              <p:cNvPr id="16" name="Picture 5" descr="C:\DRIVE\information\UNIVERSIRY\tarahi shahri\mahdoode\ravand\6.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8367198" y="1600200"/>
                <a:ext cx="4063818" cy="3048000"/>
              </a:xfrm>
              <a:prstGeom prst="rect">
                <a:avLst/>
              </a:prstGeom>
              <a:noFill/>
            </p:spPr>
          </p:pic>
          <p:sp>
            <p:nvSpPr>
              <p:cNvPr id="17" name="Rectangle 16"/>
              <p:cNvSpPr/>
              <p:nvPr/>
            </p:nvSpPr>
            <p:spPr>
              <a:xfrm>
                <a:off x="11060983" y="2392680"/>
                <a:ext cx="533400" cy="274320"/>
              </a:xfrm>
              <a:prstGeom prst="rect">
                <a:avLst/>
              </a:prstGeom>
              <a:solidFill>
                <a:srgbClr val="FF9999">
                  <a:alpha val="2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Rectangle 17"/>
              <p:cNvSpPr/>
              <p:nvPr/>
            </p:nvSpPr>
            <p:spPr>
              <a:xfrm>
                <a:off x="11066336" y="2003012"/>
                <a:ext cx="533400" cy="274320"/>
              </a:xfrm>
              <a:prstGeom prst="rect">
                <a:avLst/>
              </a:prstGeom>
              <a:solidFill>
                <a:srgbClr val="FF9999">
                  <a:alpha val="2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15" name="Rectangle 14"/>
            <p:cNvSpPr/>
            <p:nvPr/>
          </p:nvSpPr>
          <p:spPr>
            <a:xfrm>
              <a:off x="5701597" y="2345444"/>
              <a:ext cx="520088" cy="233624"/>
            </a:xfrm>
            <a:prstGeom prst="rect">
              <a:avLst/>
            </a:prstGeom>
            <a:solidFill>
              <a:srgbClr val="FF9999">
                <a:alpha val="2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1" descr="C:\DRIVE\information\UNIVERSIRY\tarahi shahri\mahdoode\ravand\back1.jpg"/>
          <p:cNvPicPr>
            <a:picLocks noChangeArrowheads="1"/>
          </p:cNvPicPr>
          <p:nvPr/>
        </p:nvPicPr>
        <p:blipFill>
          <a:blip r:embed="rId3"/>
          <a:srcRect/>
          <a:stretch>
            <a:fillRect/>
          </a:stretch>
        </p:blipFill>
        <p:spPr bwMode="auto">
          <a:xfrm>
            <a:off x="-9133" y="-29306"/>
            <a:ext cx="12801600" cy="9701784"/>
          </a:xfrm>
          <a:prstGeom prst="rect">
            <a:avLst/>
          </a:prstGeom>
          <a:noFill/>
        </p:spPr>
      </p:pic>
      <p:sp>
        <p:nvSpPr>
          <p:cNvPr id="5" name="TextBox 4"/>
          <p:cNvSpPr txBox="1"/>
          <p:nvPr/>
        </p:nvSpPr>
        <p:spPr>
          <a:xfrm>
            <a:off x="3276601" y="304800"/>
            <a:ext cx="9281160" cy="744494"/>
          </a:xfrm>
          <a:prstGeom prst="rect">
            <a:avLst/>
          </a:prstGeom>
          <a:noFill/>
        </p:spPr>
        <p:txBody>
          <a:bodyPr wrap="square" lIns="127662" tIns="63847" rIns="127662" bIns="63847" rtlCol="1">
            <a:spAutoFit/>
          </a:bodyPr>
          <a:lstStyle/>
          <a:p>
            <a:pPr algn="justLow" rtl="1"/>
            <a:r>
              <a:rPr lang="fa-IR" sz="4000" b="1" dirty="0">
                <a:effectLst>
                  <a:glow rad="101600">
                    <a:schemeClr val="bg1">
                      <a:lumMod val="75000"/>
                      <a:alpha val="40000"/>
                    </a:schemeClr>
                  </a:glow>
                  <a:outerShdw blurRad="50800" dist="38100" dir="5400000" algn="t" rotWithShape="0">
                    <a:prstClr val="black">
                      <a:alpha val="40000"/>
                    </a:prstClr>
                  </a:outerShdw>
                </a:effectLst>
                <a:cs typeface="B Kamran" pitchFamily="2" charset="-78"/>
              </a:rPr>
              <a:t> بررسی تصور ذهنی مردم</a:t>
            </a:r>
          </a:p>
        </p:txBody>
      </p:sp>
      <p:sp>
        <p:nvSpPr>
          <p:cNvPr id="7" name="TextBox 6"/>
          <p:cNvSpPr txBox="1"/>
          <p:nvPr/>
        </p:nvSpPr>
        <p:spPr>
          <a:xfrm>
            <a:off x="4038597" y="1295409"/>
            <a:ext cx="8534403" cy="6426193"/>
          </a:xfrm>
          <a:prstGeom prst="rect">
            <a:avLst/>
          </a:prstGeom>
          <a:noFill/>
        </p:spPr>
        <p:txBody>
          <a:bodyPr wrap="square" lIns="91260" tIns="45630" rIns="91260" bIns="45630" rtlCol="0">
            <a:spAutoFit/>
          </a:bodyPr>
          <a:lstStyle/>
          <a:p>
            <a:pPr algn="justLow" defTabSz="1473020" rtl="1">
              <a:lnSpc>
                <a:spcPct val="130000"/>
              </a:lnSpc>
              <a:spcBef>
                <a:spcPct val="50000"/>
              </a:spcBef>
            </a:pPr>
            <a:r>
              <a:rPr lang="fa-IR" sz="2100" dirty="0">
                <a:cs typeface="B Kamran" pitchFamily="2" charset="-78"/>
              </a:rPr>
              <a:t>برای اطلاع از ادراک و تصور ذهنی مردم از محدوده مورد بررسی و شناخت نقاط مناسب برای طراحی، پرسشنامه ای شامل سؤالات زیر به طور تصادفی در میان حاضرین پخش شد که نتایج آن در صفحات بعدی خواهد آمد:</a:t>
            </a:r>
          </a:p>
          <a:p>
            <a:pPr algn="justLow" defTabSz="1473020" rtl="1">
              <a:lnSpc>
                <a:spcPct val="130000"/>
              </a:lnSpc>
              <a:spcBef>
                <a:spcPct val="50000"/>
              </a:spcBef>
              <a:buFont typeface="Wingdings" pitchFamily="2" charset="2"/>
              <a:buChar char="ü"/>
            </a:pPr>
            <a:r>
              <a:rPr lang="fa-IR" sz="2100" dirty="0">
                <a:cs typeface="B Kamran" pitchFamily="2" charset="-78"/>
              </a:rPr>
              <a:t> وقتی نام خیابان تهران یا خیابان اما رضا را می شنوید فوراً چه نکته ای به ذهن شما می رسد؟</a:t>
            </a:r>
          </a:p>
          <a:p>
            <a:pPr algn="justLow" defTabSz="1473020" rtl="1">
              <a:lnSpc>
                <a:spcPct val="130000"/>
              </a:lnSpc>
              <a:spcBef>
                <a:spcPct val="50000"/>
              </a:spcBef>
              <a:buFont typeface="Wingdings" pitchFamily="2" charset="2"/>
              <a:buChar char="ü"/>
            </a:pPr>
            <a:r>
              <a:rPr lang="fa-IR" sz="2100" dirty="0">
                <a:cs typeface="B Kamran" pitchFamily="2" charset="-78"/>
              </a:rPr>
              <a:t> اگر بخواهید این محدوده را برای یک زائر یا فر د غریبه توصیف کنید از چه نقاط مهمی برای آدرس دادن استفاده می کنید؟به چه نقاط و مکان های مهمی اشاره می کنید؟</a:t>
            </a:r>
          </a:p>
          <a:p>
            <a:pPr algn="justLow" defTabSz="1473020" rtl="1">
              <a:lnSpc>
                <a:spcPct val="130000"/>
              </a:lnSpc>
              <a:spcBef>
                <a:spcPct val="50000"/>
              </a:spcBef>
              <a:buFont typeface="Wingdings" pitchFamily="2" charset="2"/>
              <a:buChar char="ü"/>
            </a:pPr>
            <a:r>
              <a:rPr lang="fa-IR" sz="2100" dirty="0">
                <a:cs typeface="B Kamran" pitchFamily="2" charset="-78"/>
              </a:rPr>
              <a:t> چرا برای مشرف شدن به حرم این مسیر را انتخاب می کنید؟اگر بخواهید پیاده به حرم مشرف شوید آیا باز هم این مسیر را انتخاب می کنید؟اگر قرار باشد با اتومبیل بروید چطور؟چرا؟</a:t>
            </a:r>
          </a:p>
          <a:p>
            <a:pPr algn="justLow" defTabSz="1473020" rtl="1">
              <a:lnSpc>
                <a:spcPct val="130000"/>
              </a:lnSpc>
              <a:spcBef>
                <a:spcPct val="50000"/>
              </a:spcBef>
              <a:buFont typeface="Wingdings" pitchFamily="2" charset="2"/>
              <a:buChar char="ü"/>
            </a:pPr>
            <a:r>
              <a:rPr lang="fa-IR" sz="2100" dirty="0">
                <a:cs typeface="B Kamran" pitchFamily="2" charset="-78"/>
              </a:rPr>
              <a:t> آیا نسبت به این خیابان احساس خاصی دارید؟یا خاطره ای دارید؟</a:t>
            </a:r>
          </a:p>
          <a:p>
            <a:pPr algn="justLow" defTabSz="1473020" rtl="1">
              <a:lnSpc>
                <a:spcPct val="130000"/>
              </a:lnSpc>
              <a:spcBef>
                <a:spcPct val="50000"/>
              </a:spcBef>
              <a:buFont typeface="Wingdings" pitchFamily="2" charset="2"/>
              <a:buChar char="ü"/>
            </a:pPr>
            <a:r>
              <a:rPr lang="fa-IR" sz="2100" dirty="0">
                <a:cs typeface="B Kamran" pitchFamily="2" charset="-78"/>
              </a:rPr>
              <a:t> مهم ترین راه هایی که به این خیابان می رسند کدامند؟</a:t>
            </a:r>
          </a:p>
          <a:p>
            <a:pPr algn="justLow" defTabSz="1473020" rtl="1">
              <a:lnSpc>
                <a:spcPct val="130000"/>
              </a:lnSpc>
              <a:spcBef>
                <a:spcPct val="50000"/>
              </a:spcBef>
              <a:buFont typeface="Wingdings" pitchFamily="2" charset="2"/>
              <a:buChar char="ü"/>
            </a:pPr>
            <a:r>
              <a:rPr lang="fa-IR" sz="2100" dirty="0">
                <a:cs typeface="B Kamran" pitchFamily="2" charset="-78"/>
              </a:rPr>
              <a:t> در تجسم این فضا چه زمانی را به طور ناخودآگاه تصور می کنید؟(صبح، ظهر یا شب)</a:t>
            </a:r>
          </a:p>
          <a:p>
            <a:pPr algn="justLow" defTabSz="1473020" rtl="1">
              <a:lnSpc>
                <a:spcPct val="130000"/>
              </a:lnSpc>
              <a:spcBef>
                <a:spcPct val="50000"/>
              </a:spcBef>
              <a:buFont typeface="Wingdings" pitchFamily="2" charset="2"/>
              <a:buChar char="ü"/>
            </a:pPr>
            <a:r>
              <a:rPr lang="fa-IR" sz="2100" dirty="0">
                <a:cs typeface="B Kamran" pitchFamily="2" charset="-78"/>
              </a:rPr>
              <a:t> آیا تصور ذهنی شما از محدوده در طی سال های اخیر دگرگون شده است؟به چه دلیل؟</a:t>
            </a:r>
          </a:p>
          <a:p>
            <a:pPr algn="justLow" defTabSz="1473020" rtl="1">
              <a:lnSpc>
                <a:spcPct val="130000"/>
              </a:lnSpc>
              <a:spcBef>
                <a:spcPct val="50000"/>
              </a:spcBef>
              <a:buFont typeface="Wingdings" pitchFamily="2" charset="2"/>
              <a:buChar char="ü"/>
            </a:pPr>
            <a:endParaRPr lang="fa-IR" sz="2100" dirty="0">
              <a:cs typeface="B Kamran" pitchFamily="2" charset="-78"/>
            </a:endParaRPr>
          </a:p>
        </p:txBody>
      </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1" descr="C:\DRIVE\information\UNIVERSIRY\tarahi shahri\mahdoode\ravand\back1.jpg"/>
          <p:cNvPicPr>
            <a:picLocks noChangeArrowheads="1"/>
          </p:cNvPicPr>
          <p:nvPr/>
        </p:nvPicPr>
        <p:blipFill>
          <a:blip r:embed="rId3"/>
          <a:srcRect/>
          <a:stretch>
            <a:fillRect/>
          </a:stretch>
        </p:blipFill>
        <p:spPr bwMode="auto">
          <a:xfrm>
            <a:off x="-9133" y="-29306"/>
            <a:ext cx="12801600" cy="9701784"/>
          </a:xfrm>
          <a:prstGeom prst="rect">
            <a:avLst/>
          </a:prstGeom>
          <a:noFill/>
        </p:spPr>
      </p:pic>
      <p:sp>
        <p:nvSpPr>
          <p:cNvPr id="3" name="TextBox 2"/>
          <p:cNvSpPr txBox="1"/>
          <p:nvPr/>
        </p:nvSpPr>
        <p:spPr>
          <a:xfrm>
            <a:off x="4191000" y="1383725"/>
            <a:ext cx="8382000" cy="6555368"/>
          </a:xfrm>
          <a:prstGeom prst="rect">
            <a:avLst/>
          </a:prstGeom>
          <a:noFill/>
        </p:spPr>
        <p:txBody>
          <a:bodyPr wrap="square" lIns="91171" tIns="45585" rIns="91171" bIns="45585" rtlCol="0">
            <a:spAutoFit/>
          </a:bodyPr>
          <a:lstStyle/>
          <a:p>
            <a:pPr algn="justLow" rtl="1"/>
            <a:r>
              <a:rPr lang="fa-IR" sz="2100" dirty="0">
                <a:cs typeface="B Kamran" pitchFamily="2" charset="-78"/>
              </a:rPr>
              <a:t>بیشتر افراد یعنی بیش از نیمی از آنها از شنیدن نام خیابان امام رضا یا همان خیابان تهران فوراً حرم مطهر امام رضا در ذهنشان نقش می بندد البته پاسخ به این سؤالات تا حدود زیادی به میزان رفت و امد و حضور افراد در محدوده بستگی دارد.افرادی که روزانه و همیشگی به این محدوده رفت و آمد دارند ویا شاغلین این خیابان هستند کمتر به حرم مطهر اشاره می کنند و موضوعاتی که اخیراً با آن سروکار دارند بیشتر به ذهنشان می آید مثلاً نکته ای که به ذهنشان می آید شلوغی، ترافیک، تجمع، ازدحام و... است.</a:t>
            </a:r>
          </a:p>
          <a:p>
            <a:pPr algn="justLow" rtl="1"/>
            <a:r>
              <a:rPr lang="fa-IR" sz="2100" dirty="0">
                <a:cs typeface="B Kamran" pitchFamily="2" charset="-78"/>
              </a:rPr>
              <a:t>در پاسخ به سؤال دوم که از چه نقاطی برای آدرس دادن و مشخص کردن این محدوده یا توصیف آن برای یک فرد غریبه استفاده می کنید ،اکثراً به هتل های موجود در محدوده اشاره کرده اند یعنی محدوده را این گونه توصیف می کنند :خیابانی مملوء از هتل های گوناگون.تعدادی هم معتقدند که وقتی فرد از همان لحظه ای که وارد شهر مشهد می شود یعنی از همان مقابل ترمینال حرم مطهر را در محور دید خود دارد دیگر نیازی به توصیف نیست و بهترین و مهمترین نقطه همان حرم مطهر است.افرادی که خیابان را به خوبی می شناختند به پمپ بنزین و بیمارستان موسی بن جعفر نیز اشاره کردند.</a:t>
            </a:r>
          </a:p>
          <a:p>
            <a:pPr algn="justLow" rtl="1"/>
            <a:r>
              <a:rPr lang="fa-IR" sz="2100" dirty="0">
                <a:cs typeface="B Kamran" pitchFamily="2" charset="-78"/>
              </a:rPr>
              <a:t>سؤال چرا برای مشرف شدن به حرم این مسیر را انتخاب می کنید این گونه پاسخ داده شده است که چون رو به حرم دارد و مستقیم است و از هر نقطه خیابان حرم در دید قرارا دارد و علاوه بر اینها تنها خیابان منتهی به حرم که حالت بولوار دارد و عرض آن نیز قابل توجه است همین خیابان امام رضا می باشد.</a:t>
            </a:r>
          </a:p>
          <a:p>
            <a:pPr algn="justLow" rtl="1"/>
            <a:r>
              <a:rPr lang="fa-IR" sz="2100" dirty="0">
                <a:cs typeface="B Kamran" pitchFamily="2" charset="-78"/>
              </a:rPr>
              <a:t>احساس خاصی که نسبت به این خیابان در بیشتر افراد وجود داشت همان حس معنویت و احترام خاص به امام رضا و شادی روح بود.</a:t>
            </a:r>
          </a:p>
          <a:p>
            <a:pPr algn="justLow" rtl="1"/>
            <a:r>
              <a:rPr lang="fa-IR" sz="2100" dirty="0">
                <a:cs typeface="B Kamran" pitchFamily="2" charset="-78"/>
              </a:rPr>
              <a:t>طبق نتایج حاصله به ترتیب مهمترین راههایی که به این خیابان می رسد خیابان های بهار، خسروی، عنصری، دانش و نخریسی بوده است.</a:t>
            </a:r>
          </a:p>
          <a:p>
            <a:pPr algn="justLow" rtl="1"/>
            <a:r>
              <a:rPr lang="fa-IR" sz="2100" dirty="0">
                <a:cs typeface="B Kamran" pitchFamily="2" charset="-78"/>
              </a:rPr>
              <a:t>اگر افراد پاسخ دهنده شاغلین و یا ساکنین در این محدوده بوده اند ارتباط بین این فضا و محدوده زندگی آنها همان محل کار و یا زندگی بوده است ولی اگر به صورت گذرا در این محدوده حضور داشته اند ارتباط بین این خیابان با زندگی آنها همان حرم مطهر بوده است.</a:t>
            </a:r>
            <a:endParaRPr lang="en-US" sz="2100" dirty="0">
              <a:cs typeface="B Kamran" pitchFamily="2" charset="-78"/>
            </a:endParaRPr>
          </a:p>
        </p:txBody>
      </p:sp>
      <p:sp>
        <p:nvSpPr>
          <p:cNvPr id="8" name="TextBox 7"/>
          <p:cNvSpPr txBox="1"/>
          <p:nvPr/>
        </p:nvSpPr>
        <p:spPr>
          <a:xfrm>
            <a:off x="4191000" y="7819201"/>
            <a:ext cx="8382000" cy="738391"/>
          </a:xfrm>
          <a:prstGeom prst="rect">
            <a:avLst/>
          </a:prstGeom>
          <a:noFill/>
        </p:spPr>
        <p:txBody>
          <a:bodyPr wrap="square" lIns="91171" tIns="45585" rIns="91171" bIns="45585" rtlCol="0">
            <a:spAutoFit/>
          </a:bodyPr>
          <a:lstStyle/>
          <a:p>
            <a:pPr algn="justLow" rtl="1"/>
            <a:r>
              <a:rPr lang="fa-IR" sz="2100" dirty="0">
                <a:cs typeface="B Kamran" pitchFamily="2" charset="-78"/>
              </a:rPr>
              <a:t>بیشتر افراد در تجسم این فضا بیشتر هنگام غروب و شب این خیابان را در ذهن داشتند و اگر زائر بودند و در این محدوده اقامت داشتند به هنگام اذان صبح نیز اشاره کردند.</a:t>
            </a:r>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1" descr="C:\DRIVE\information\UNIVERSIRY\tarahi shahri\mahdoode\ravand\back1.jpg"/>
          <p:cNvPicPr>
            <a:picLocks noChangeArrowheads="1"/>
          </p:cNvPicPr>
          <p:nvPr/>
        </p:nvPicPr>
        <p:blipFill>
          <a:blip r:embed="rId3"/>
          <a:srcRect/>
          <a:stretch>
            <a:fillRect/>
          </a:stretch>
        </p:blipFill>
        <p:spPr bwMode="auto">
          <a:xfrm>
            <a:off x="-9133" y="-29306"/>
            <a:ext cx="12801600" cy="9701784"/>
          </a:xfrm>
          <a:prstGeom prst="rect">
            <a:avLst/>
          </a:prstGeom>
          <a:noFill/>
        </p:spPr>
      </p:pic>
      <p:sp>
        <p:nvSpPr>
          <p:cNvPr id="3" name="TextBox 2"/>
          <p:cNvSpPr txBox="1"/>
          <p:nvPr/>
        </p:nvSpPr>
        <p:spPr>
          <a:xfrm>
            <a:off x="3962401" y="1143001"/>
            <a:ext cx="8610601" cy="2031053"/>
          </a:xfrm>
          <a:prstGeom prst="rect">
            <a:avLst/>
          </a:prstGeom>
          <a:noFill/>
        </p:spPr>
        <p:txBody>
          <a:bodyPr wrap="square" lIns="91171" tIns="45585" rIns="91171" bIns="45585" rtlCol="0">
            <a:spAutoFit/>
          </a:bodyPr>
          <a:lstStyle/>
          <a:p>
            <a:pPr algn="justLow" rtl="1"/>
            <a:endParaRPr lang="fa-IR" sz="2100" dirty="0">
              <a:cs typeface="B Kamran" pitchFamily="2" charset="-78"/>
            </a:endParaRPr>
          </a:p>
          <a:p>
            <a:pPr algn="justLow" rtl="1"/>
            <a:r>
              <a:rPr lang="fa-IR" sz="2100" dirty="0">
                <a:cs typeface="B Kamran" pitchFamily="2" charset="-78"/>
              </a:rPr>
              <a:t>تصویر ذهنی افراد از محدوده در طی سال های اخیر به دلیل ساخت و سازها و تغییراتی که در بدنه ایجاد شده است دگرگون گردیده اما خیلی کم و بیشتر معتقدند خود خیابان باز هم به دلیل قرار داشتن حرم در محور دید تغییر چندانی نکرده است.</a:t>
            </a:r>
          </a:p>
          <a:p>
            <a:pPr algn="justLow" rtl="1"/>
            <a:r>
              <a:rPr lang="fa-IR" sz="2100" dirty="0">
                <a:cs typeface="B Kamran" pitchFamily="2" charset="-78"/>
              </a:rPr>
              <a:t>در آخر از افراد خواسته شد تا کروکی هایی از محدوده یعنی حدفاصل میدان برق و چهارراه دانش ترسیم کنند اما هیچ یک نتوانستند تفکیکی قائل شوند و کروکی های ترسیم شده  همان طور که از چند نمونه زیر پیداست از کل محور امام رضا یعنی از ترمینال تا حرم ترسیم گشته اند که در صفحه بعد نقشه ای از مجموع کروکی ها ترسیم شده است.</a:t>
            </a:r>
            <a:endParaRPr lang="en-US" sz="2100" dirty="0">
              <a:cs typeface="B Kamran" pitchFamily="2" charset="-78"/>
            </a:endParaRPr>
          </a:p>
        </p:txBody>
      </p:sp>
      <p:pic>
        <p:nvPicPr>
          <p:cNvPr id="6147" name="Picture 3" descr="C:\Ati's Univ Projz\6th Term\Tarahi Shahri Dr Abbas\MainProj\Emam reza St\Pix\DSC00015.JPG"/>
          <p:cNvPicPr>
            <a:picLocks noChangeAspect="1" noChangeArrowheads="1"/>
          </p:cNvPicPr>
          <p:nvPr/>
        </p:nvPicPr>
        <p:blipFill>
          <a:blip r:embed="rId4" cstate="screen">
            <a:lum bright="20000" contrast="40000"/>
            <a:extLst>
              <a:ext uri="{28A0092B-C50C-407E-A947-70E740481C1C}">
                <a14:useLocalDpi xmlns:a14="http://schemas.microsoft.com/office/drawing/2010/main"/>
              </a:ext>
            </a:extLst>
          </a:blip>
          <a:srcRect/>
          <a:stretch>
            <a:fillRect/>
          </a:stretch>
        </p:blipFill>
        <p:spPr bwMode="auto">
          <a:xfrm>
            <a:off x="8458200" y="5926666"/>
            <a:ext cx="3810000" cy="1693334"/>
          </a:xfrm>
          <a:prstGeom prst="rect">
            <a:avLst/>
          </a:prstGeom>
          <a:ln>
            <a:solidFill>
              <a:schemeClr val="tx1">
                <a:alpha val="70000"/>
              </a:schemeClr>
            </a:solidFill>
          </a:ln>
          <a:effectLst/>
        </p:spPr>
      </p:pic>
      <p:pic>
        <p:nvPicPr>
          <p:cNvPr id="6148" name="Picture 4" descr="C:\Ati's Univ Projz\6th Term\Tarahi Shahri Dr Abbas\MainProj\Emam reza St\Pix\DSC00017.JPG"/>
          <p:cNvPicPr>
            <a:picLocks noChangeAspect="1" noChangeArrowheads="1"/>
          </p:cNvPicPr>
          <p:nvPr/>
        </p:nvPicPr>
        <p:blipFill>
          <a:blip r:embed="rId5" cstate="screen">
            <a:lum bright="20000" contrast="40000"/>
            <a:extLst>
              <a:ext uri="{28A0092B-C50C-407E-A947-70E740481C1C}">
                <a14:useLocalDpi xmlns:a14="http://schemas.microsoft.com/office/drawing/2010/main"/>
              </a:ext>
            </a:extLst>
          </a:blip>
          <a:srcRect/>
          <a:stretch>
            <a:fillRect/>
          </a:stretch>
        </p:blipFill>
        <p:spPr bwMode="auto">
          <a:xfrm>
            <a:off x="4160520" y="7086600"/>
            <a:ext cx="3840480" cy="1691640"/>
          </a:xfrm>
          <a:prstGeom prst="rect">
            <a:avLst/>
          </a:prstGeom>
          <a:ln>
            <a:solidFill>
              <a:schemeClr val="tx1">
                <a:alpha val="70000"/>
              </a:schemeClr>
            </a:solidFill>
          </a:ln>
          <a:effectLst/>
        </p:spPr>
      </p:pic>
      <p:pic>
        <p:nvPicPr>
          <p:cNvPr id="6149" name="Picture 5" descr="C:\Ati's Univ Projz\6th Term\Tarahi Shahri Dr Abbas\MainProj\Emam reza St\Pix\DSC00018.JPG"/>
          <p:cNvPicPr>
            <a:picLocks noChangeAspect="1" noChangeArrowheads="1"/>
          </p:cNvPicPr>
          <p:nvPr/>
        </p:nvPicPr>
        <p:blipFill>
          <a:blip r:embed="rId6" cstate="screen">
            <a:lum bright="20000" contrast="40000"/>
            <a:extLst>
              <a:ext uri="{28A0092B-C50C-407E-A947-70E740481C1C}">
                <a14:useLocalDpi xmlns:a14="http://schemas.microsoft.com/office/drawing/2010/main"/>
              </a:ext>
            </a:extLst>
          </a:blip>
          <a:srcRect/>
          <a:stretch>
            <a:fillRect/>
          </a:stretch>
        </p:blipFill>
        <p:spPr bwMode="auto">
          <a:xfrm>
            <a:off x="8458201" y="3352800"/>
            <a:ext cx="3821655" cy="1295400"/>
          </a:xfrm>
          <a:prstGeom prst="rect">
            <a:avLst/>
          </a:prstGeom>
          <a:ln>
            <a:solidFill>
              <a:schemeClr val="tx1">
                <a:alpha val="70000"/>
              </a:schemeClr>
            </a:solidFill>
          </a:ln>
          <a:effectLst/>
        </p:spPr>
      </p:pic>
      <p:pic>
        <p:nvPicPr>
          <p:cNvPr id="6150" name="Picture 6" descr="C:\Ati's Univ Projz\6th Term\Tarahi Shahri Dr Abbas\MainProj\Emam reza St\Pix\DSC00020.JPG"/>
          <p:cNvPicPr>
            <a:picLocks noChangeAspect="1" noChangeArrowheads="1"/>
          </p:cNvPicPr>
          <p:nvPr/>
        </p:nvPicPr>
        <p:blipFill>
          <a:blip r:embed="rId7" cstate="screen">
            <a:lum bright="20000" contrast="40000"/>
            <a:extLst>
              <a:ext uri="{28A0092B-C50C-407E-A947-70E740481C1C}">
                <a14:useLocalDpi xmlns:a14="http://schemas.microsoft.com/office/drawing/2010/main"/>
              </a:ext>
            </a:extLst>
          </a:blip>
          <a:srcRect/>
          <a:stretch>
            <a:fillRect/>
          </a:stretch>
        </p:blipFill>
        <p:spPr bwMode="auto">
          <a:xfrm>
            <a:off x="4495802" y="3736033"/>
            <a:ext cx="3291839" cy="2026920"/>
          </a:xfrm>
          <a:prstGeom prst="rect">
            <a:avLst/>
          </a:prstGeom>
          <a:ln>
            <a:solidFill>
              <a:schemeClr val="tx1">
                <a:alpha val="70000"/>
              </a:schemeClr>
            </a:solidFill>
          </a:ln>
          <a:effectLst/>
        </p:spPr>
      </p:pic>
      <p:sp>
        <p:nvSpPr>
          <p:cNvPr id="12" name="TextBox 11"/>
          <p:cNvSpPr txBox="1"/>
          <p:nvPr/>
        </p:nvSpPr>
        <p:spPr>
          <a:xfrm>
            <a:off x="8202283" y="4756030"/>
            <a:ext cx="4099560" cy="821481"/>
          </a:xfrm>
          <a:prstGeom prst="rect">
            <a:avLst/>
          </a:prstGeom>
          <a:noFill/>
        </p:spPr>
        <p:txBody>
          <a:bodyPr wrap="square" lIns="127708" tIns="63868" rIns="127708" bIns="63868" rtlCol="1">
            <a:spAutoFit/>
          </a:bodyPr>
          <a:lstStyle/>
          <a:p>
            <a:pPr algn="r" rtl="1"/>
            <a:r>
              <a:rPr lang="fa-IR" sz="1500" dirty="0">
                <a:cs typeface="B Kamran" pitchFamily="2" charset="-78"/>
              </a:rPr>
              <a:t>کروکی فوق توسط فروشنده کیوسک محصولات رضوی با سن 25 سال و تحصیلات سیکل ترسیم شده است .از آنجایی که محل  کار او( باجه محصولات رضوی) در محدوده واقع شده در کروکی به باجه نیز اشاره کرده است.</a:t>
            </a:r>
          </a:p>
        </p:txBody>
      </p:sp>
      <p:pic>
        <p:nvPicPr>
          <p:cNvPr id="13" name="Picture 12"/>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rot="10800000">
            <a:off x="12246682" y="4859414"/>
            <a:ext cx="135148" cy="154294"/>
          </a:xfrm>
          <a:prstGeom prst="rect">
            <a:avLst/>
          </a:prstGeom>
          <a:noFill/>
          <a:ln w="9525">
            <a:noFill/>
            <a:miter lim="800000"/>
            <a:headEnd/>
            <a:tailEnd/>
          </a:ln>
          <a:effectLst/>
        </p:spPr>
      </p:pic>
      <p:sp>
        <p:nvSpPr>
          <p:cNvPr id="14" name="TextBox 13"/>
          <p:cNvSpPr txBox="1"/>
          <p:nvPr/>
        </p:nvSpPr>
        <p:spPr>
          <a:xfrm>
            <a:off x="4419602" y="5810152"/>
            <a:ext cx="3349012" cy="590648"/>
          </a:xfrm>
          <a:prstGeom prst="rect">
            <a:avLst/>
          </a:prstGeom>
          <a:noFill/>
        </p:spPr>
        <p:txBody>
          <a:bodyPr wrap="square" lIns="127708" tIns="63868" rIns="127708" bIns="63868" rtlCol="1">
            <a:spAutoFit/>
          </a:bodyPr>
          <a:lstStyle/>
          <a:p>
            <a:pPr algn="r" rtl="1"/>
            <a:r>
              <a:rPr lang="fa-IR" sz="1500" dirty="0">
                <a:cs typeface="B Kamran" pitchFamily="2" charset="-78"/>
              </a:rPr>
              <a:t>این کروکی توسط خانمی از منتظرین در ایستگاه اتوبوس ترسیم شده است</a:t>
            </a:r>
          </a:p>
        </p:txBody>
      </p:sp>
      <p:pic>
        <p:nvPicPr>
          <p:cNvPr id="15" name="Picture 14"/>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rot="10800000">
            <a:off x="7713453" y="5913537"/>
            <a:ext cx="135148" cy="154294"/>
          </a:xfrm>
          <a:prstGeom prst="rect">
            <a:avLst/>
          </a:prstGeom>
          <a:noFill/>
          <a:ln w="9525">
            <a:noFill/>
            <a:miter lim="800000"/>
            <a:headEnd/>
            <a:tailEnd/>
          </a:ln>
          <a:effectLst/>
        </p:spPr>
      </p:pic>
      <p:sp>
        <p:nvSpPr>
          <p:cNvPr id="16" name="TextBox 15"/>
          <p:cNvSpPr txBox="1"/>
          <p:nvPr/>
        </p:nvSpPr>
        <p:spPr>
          <a:xfrm>
            <a:off x="3962400" y="8779719"/>
            <a:ext cx="4099560" cy="590648"/>
          </a:xfrm>
          <a:prstGeom prst="rect">
            <a:avLst/>
          </a:prstGeom>
          <a:noFill/>
        </p:spPr>
        <p:txBody>
          <a:bodyPr wrap="square" lIns="127708" tIns="63868" rIns="127708" bIns="63868" rtlCol="1">
            <a:spAutoFit/>
          </a:bodyPr>
          <a:lstStyle/>
          <a:p>
            <a:pPr algn="r" rtl="1"/>
            <a:r>
              <a:rPr lang="fa-IR" sz="1500" dirty="0">
                <a:cs typeface="B Kamran" pitchFamily="2" charset="-78"/>
              </a:rPr>
              <a:t>کروکی فوق توسط راننده تاکسی که سالهاست مسیر رفت و آمدش از این محدوده می گذرد و به خوبی با این خیابان آشناست ترسیم شده است.</a:t>
            </a:r>
          </a:p>
        </p:txBody>
      </p:sp>
      <p:pic>
        <p:nvPicPr>
          <p:cNvPr id="17" name="Picture 16"/>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rot="10800000">
            <a:off x="8006799" y="8883104"/>
            <a:ext cx="135148" cy="154294"/>
          </a:xfrm>
          <a:prstGeom prst="rect">
            <a:avLst/>
          </a:prstGeom>
          <a:noFill/>
          <a:ln w="9525">
            <a:noFill/>
            <a:miter lim="800000"/>
            <a:headEnd/>
            <a:tailEnd/>
          </a:ln>
          <a:effectLst/>
        </p:spPr>
      </p:pic>
      <p:sp>
        <p:nvSpPr>
          <p:cNvPr id="18" name="TextBox 17"/>
          <p:cNvSpPr txBox="1"/>
          <p:nvPr/>
        </p:nvSpPr>
        <p:spPr>
          <a:xfrm>
            <a:off x="8241053" y="7712919"/>
            <a:ext cx="4099560" cy="590648"/>
          </a:xfrm>
          <a:prstGeom prst="rect">
            <a:avLst/>
          </a:prstGeom>
          <a:noFill/>
        </p:spPr>
        <p:txBody>
          <a:bodyPr wrap="square" lIns="127708" tIns="63868" rIns="127708" bIns="63868" rtlCol="1">
            <a:spAutoFit/>
          </a:bodyPr>
          <a:lstStyle/>
          <a:p>
            <a:pPr algn="r" rtl="1"/>
            <a:r>
              <a:rPr lang="fa-IR" sz="1500" dirty="0">
                <a:cs typeface="B Kamran" pitchFamily="2" charset="-78"/>
              </a:rPr>
              <a:t>کروکی فوق توسط مغازه دار جوانی که فروشنده زعفران و نبات بود رسم شده است.</a:t>
            </a:r>
          </a:p>
        </p:txBody>
      </p:sp>
      <p:pic>
        <p:nvPicPr>
          <p:cNvPr id="19" name="Picture 18"/>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rot="10800000">
            <a:off x="12285453" y="7816304"/>
            <a:ext cx="135148" cy="154294"/>
          </a:xfrm>
          <a:prstGeom prst="rect">
            <a:avLst/>
          </a:prstGeom>
          <a:noFill/>
          <a:ln w="9525">
            <a:noFill/>
            <a:miter lim="800000"/>
            <a:headEnd/>
            <a:tailEnd/>
          </a:ln>
          <a:effectLst/>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Picture 1" descr="C:\DRIVE\information\UNIVERSIRY\tarahi shahri\mahdoode\ravand\back1.jpg"/>
          <p:cNvPicPr>
            <a:picLocks noChangeArrowheads="1"/>
          </p:cNvPicPr>
          <p:nvPr/>
        </p:nvPicPr>
        <p:blipFill>
          <a:blip r:embed="rId3"/>
          <a:srcRect/>
          <a:stretch>
            <a:fillRect/>
          </a:stretch>
        </p:blipFill>
        <p:spPr bwMode="auto">
          <a:xfrm>
            <a:off x="-9133" y="-29306"/>
            <a:ext cx="12801600" cy="9701784"/>
          </a:xfrm>
          <a:prstGeom prst="rect">
            <a:avLst/>
          </a:prstGeom>
          <a:noFill/>
        </p:spPr>
      </p:pic>
      <p:pic>
        <p:nvPicPr>
          <p:cNvPr id="1028" name="Picture 4" descr="C:\Ati's Univ Projz\6th Term\Tarahi Shahri Dr Abbas\MainProj\Emam reza St\Mantaghe-Khali.jpg"/>
          <p:cNvPicPr>
            <a:picLocks noChangeAspect="1" noChangeArrowheads="1"/>
          </p:cNvPicPr>
          <p:nvPr/>
        </p:nvPicPr>
        <p:blipFill>
          <a:blip r:embed="rId4" cstate="screen">
            <a:clrChange>
              <a:clrFrom>
                <a:srgbClr val="FFFFDD"/>
              </a:clrFrom>
              <a:clrTo>
                <a:srgbClr val="FFFFDD">
                  <a:alpha val="0"/>
                </a:srgbClr>
              </a:clrTo>
            </a:clrChange>
            <a:extLst>
              <a:ext uri="{28A0092B-C50C-407E-A947-70E740481C1C}">
                <a14:useLocalDpi xmlns:a14="http://schemas.microsoft.com/office/drawing/2010/main"/>
              </a:ext>
            </a:extLst>
          </a:blip>
          <a:srcRect/>
          <a:stretch>
            <a:fillRect/>
          </a:stretch>
        </p:blipFill>
        <p:spPr bwMode="auto">
          <a:xfrm>
            <a:off x="5440680" y="3200400"/>
            <a:ext cx="3947160" cy="384048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3074" name="Picture 2" descr="C:\Ati's Univ Projz\6th Term\Tarahi Shahri Dr Abbas\MainProj\Emam reza St\Take It.jp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8839201" y="6248400"/>
            <a:ext cx="3463555" cy="3024000"/>
          </a:xfrm>
          <a:prstGeom prst="rect">
            <a:avLst/>
          </a:prstGeom>
          <a:ln>
            <a:noFill/>
          </a:ln>
          <a:effectLst>
            <a:outerShdw blurRad="292100" dist="139700" dir="2700000" algn="tl" rotWithShape="0">
              <a:srgbClr val="333333">
                <a:alpha val="65000"/>
              </a:srgbClr>
            </a:outerShdw>
          </a:effectLst>
        </p:spPr>
      </p:pic>
      <p:pic>
        <p:nvPicPr>
          <p:cNvPr id="6" name="Picture 5" descr="C:\Ati's Univ Projz\6th Term\Tarahi Shahri Dr Abbas\MainProj\Emam reza St\Googly\4.jpg"/>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2617209" y="426720"/>
            <a:ext cx="3463555" cy="3024000"/>
          </a:xfrm>
          <a:prstGeom prst="rect">
            <a:avLst/>
          </a:prstGeom>
          <a:ln>
            <a:noFill/>
          </a:ln>
          <a:effectLst>
            <a:outerShdw blurRad="292100" dist="139700" dir="2700000" algn="tl" rotWithShape="0">
              <a:srgbClr val="333333">
                <a:alpha val="65000"/>
              </a:srgbClr>
            </a:outerShdw>
          </a:effectLst>
        </p:spPr>
      </p:pic>
      <p:pic>
        <p:nvPicPr>
          <p:cNvPr id="1026" name="Picture 2" descr="C:\Ati's Univ Projz\6th Term\Tarahi Shahri Dr Abbas\MainProj\Emam reza St\Pix\Night\DSC00061.JPG"/>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2560320" y="4886961"/>
            <a:ext cx="3307080" cy="4409440"/>
          </a:xfrm>
          <a:prstGeom prst="rect">
            <a:avLst/>
          </a:prstGeom>
          <a:ln>
            <a:noFill/>
          </a:ln>
          <a:effectLst>
            <a:outerShdw blurRad="292100" dist="139700" dir="2700000" algn="tl" rotWithShape="0">
              <a:srgbClr val="333333">
                <a:alpha val="65000"/>
              </a:srgbClr>
            </a:outerShdw>
          </a:effectLst>
        </p:spPr>
      </p:pic>
      <p:cxnSp>
        <p:nvCxnSpPr>
          <p:cNvPr id="8" name="Straight Arrow Connector 7"/>
          <p:cNvCxnSpPr/>
          <p:nvPr/>
        </p:nvCxnSpPr>
        <p:spPr>
          <a:xfrm rot="5400000" flipH="1" flipV="1">
            <a:off x="7147560" y="3413761"/>
            <a:ext cx="2346960" cy="1493520"/>
          </a:xfrm>
          <a:prstGeom prst="straightConnector1">
            <a:avLst/>
          </a:prstGeom>
          <a:ln w="38100">
            <a:solidFill>
              <a:srgbClr val="FF5050"/>
            </a:solidFill>
            <a:tailEnd type="arrow"/>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p:nvPr/>
        </p:nvCxnSpPr>
        <p:spPr>
          <a:xfrm rot="5400000">
            <a:off x="5334000" y="6080760"/>
            <a:ext cx="2346960" cy="1706880"/>
          </a:xfrm>
          <a:prstGeom prst="straightConnector1">
            <a:avLst/>
          </a:prstGeom>
          <a:ln w="38100">
            <a:solidFill>
              <a:srgbClr val="FF5050"/>
            </a:solidFill>
            <a:tailEnd type="arrow"/>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14" name="Oval 13"/>
          <p:cNvSpPr/>
          <p:nvPr/>
        </p:nvSpPr>
        <p:spPr>
          <a:xfrm>
            <a:off x="8107681" y="3840480"/>
            <a:ext cx="533400" cy="533400"/>
          </a:xfrm>
          <a:prstGeom prst="ellipse">
            <a:avLst/>
          </a:prstGeom>
          <a:noFill/>
          <a:ln w="38100">
            <a:solidFill>
              <a:srgbClr val="5FB5CD"/>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127662" tIns="63847" rIns="127662" bIns="63847" rtlCol="1" anchor="ctr"/>
          <a:lstStyle/>
          <a:p>
            <a:pPr algn="ctr"/>
            <a:endParaRPr lang="fa-IR"/>
          </a:p>
        </p:txBody>
      </p:sp>
      <p:sp>
        <p:nvSpPr>
          <p:cNvPr id="15" name="Oval 14"/>
          <p:cNvSpPr/>
          <p:nvPr/>
        </p:nvSpPr>
        <p:spPr>
          <a:xfrm>
            <a:off x="6507480" y="6294120"/>
            <a:ext cx="640080" cy="640080"/>
          </a:xfrm>
          <a:prstGeom prst="ellipse">
            <a:avLst/>
          </a:prstGeom>
          <a:noFill/>
          <a:ln w="38100">
            <a:solidFill>
              <a:srgbClr val="5FB5CD"/>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127662" tIns="63847" rIns="127662" bIns="63847" rtlCol="1" anchor="ctr"/>
          <a:lstStyle/>
          <a:p>
            <a:pPr algn="ctr"/>
            <a:endParaRPr lang="fa-IR"/>
          </a:p>
        </p:txBody>
      </p:sp>
      <p:cxnSp>
        <p:nvCxnSpPr>
          <p:cNvPr id="17" name="Curved Connector 16"/>
          <p:cNvCxnSpPr>
            <a:stCxn id="14" idx="2"/>
          </p:cNvCxnSpPr>
          <p:nvPr/>
        </p:nvCxnSpPr>
        <p:spPr>
          <a:xfrm rot="10800000">
            <a:off x="6187440" y="3200400"/>
            <a:ext cx="1920240" cy="906780"/>
          </a:xfrm>
          <a:prstGeom prst="curvedConnector3">
            <a:avLst>
              <a:gd name="adj1" fmla="val 52116"/>
            </a:avLst>
          </a:prstGeom>
          <a:ln w="28575">
            <a:solidFill>
              <a:schemeClr val="accent5">
                <a:lumMod val="60000"/>
                <a:lumOff val="40000"/>
              </a:schemeClr>
            </a:solidFill>
            <a:tailEnd type="arrow"/>
          </a:ln>
          <a:effectLst>
            <a:outerShdw blurRad="50800" dist="38100" dir="2700000" algn="tl" rotWithShape="0">
              <a:prstClr val="black">
                <a:alpha val="40000"/>
              </a:prstClr>
            </a:outerShdw>
          </a:effectLst>
          <a:scene3d>
            <a:camera prst="orthographicFront"/>
            <a:lightRig rig="threePt" dir="t"/>
          </a:scene3d>
          <a:sp3d>
            <a:bevelT/>
          </a:sp3d>
        </p:spPr>
        <p:style>
          <a:lnRef idx="1">
            <a:schemeClr val="accent1"/>
          </a:lnRef>
          <a:fillRef idx="0">
            <a:schemeClr val="accent1"/>
          </a:fillRef>
          <a:effectRef idx="0">
            <a:schemeClr val="accent1"/>
          </a:effectRef>
          <a:fontRef idx="minor">
            <a:schemeClr val="tx1"/>
          </a:fontRef>
        </p:style>
      </p:cxnSp>
      <p:cxnSp>
        <p:nvCxnSpPr>
          <p:cNvPr id="25" name="Curved Connector 24"/>
          <p:cNvCxnSpPr>
            <a:stCxn id="15" idx="6"/>
          </p:cNvCxnSpPr>
          <p:nvPr/>
        </p:nvCxnSpPr>
        <p:spPr>
          <a:xfrm>
            <a:off x="7147560" y="6614160"/>
            <a:ext cx="1600200" cy="640080"/>
          </a:xfrm>
          <a:prstGeom prst="curvedConnector3">
            <a:avLst>
              <a:gd name="adj1" fmla="val 50000"/>
            </a:avLst>
          </a:prstGeom>
          <a:ln w="28575">
            <a:solidFill>
              <a:schemeClr val="accent5">
                <a:lumMod val="60000"/>
                <a:lumOff val="40000"/>
              </a:schemeClr>
            </a:solidFill>
            <a:tailEnd type="arrow"/>
          </a:ln>
          <a:effectLst>
            <a:outerShdw blurRad="50800" dist="38100" dir="2700000" algn="tl" rotWithShape="0">
              <a:prstClr val="black">
                <a:alpha val="40000"/>
              </a:prstClr>
            </a:outerShdw>
          </a:effectLst>
          <a:scene3d>
            <a:camera prst="orthographicFront"/>
            <a:lightRig rig="threePt" dir="t"/>
          </a:scene3d>
          <a:sp3d>
            <a:bevelT/>
          </a:sp3d>
        </p:spPr>
        <p:style>
          <a:lnRef idx="1">
            <a:schemeClr val="accent1"/>
          </a:lnRef>
          <a:fillRef idx="0">
            <a:schemeClr val="accent1"/>
          </a:fillRef>
          <a:effectRef idx="0">
            <a:schemeClr val="accent1"/>
          </a:effectRef>
          <a:fontRef idx="minor">
            <a:schemeClr val="tx1"/>
          </a:fontRef>
        </p:style>
      </p:cxnSp>
      <p:pic>
        <p:nvPicPr>
          <p:cNvPr id="3075" name="Picture 3" descr="C:\Ati's Univ Projz\6th Term\Tarahi Shahri Dr Abbas\MainProj\Emam reza St\Pix\pictures\PICT0122.JPG"/>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rot="16200000">
            <a:off x="8536941" y="1826261"/>
            <a:ext cx="4246880" cy="3185160"/>
          </a:xfrm>
          <a:prstGeom prst="rect">
            <a:avLst/>
          </a:prstGeom>
          <a:ln>
            <a:noFill/>
          </a:ln>
          <a:effectLst>
            <a:outerShdw blurRad="292100" dist="139700" dir="2700000" algn="tl" rotWithShape="0">
              <a:srgbClr val="333333">
                <a:alpha val="65000"/>
              </a:srgbClr>
            </a:outerShdw>
          </a:effectLst>
        </p:spPr>
      </p:pic>
      <p:sp>
        <p:nvSpPr>
          <p:cNvPr id="19" name="TextBox 18"/>
          <p:cNvSpPr txBox="1"/>
          <p:nvPr/>
        </p:nvSpPr>
        <p:spPr>
          <a:xfrm>
            <a:off x="3276601" y="304800"/>
            <a:ext cx="9281160" cy="713716"/>
          </a:xfrm>
          <a:prstGeom prst="rect">
            <a:avLst/>
          </a:prstGeom>
          <a:noFill/>
        </p:spPr>
        <p:txBody>
          <a:bodyPr wrap="square" lIns="127662" tIns="63847" rIns="127662" bIns="63847" rtlCol="1">
            <a:spAutoFit/>
          </a:bodyPr>
          <a:lstStyle/>
          <a:p>
            <a:pPr algn="justLow" rtl="1"/>
            <a:r>
              <a:rPr lang="fa-IR" sz="3800" b="1" dirty="0">
                <a:effectLst>
                  <a:glow rad="101600">
                    <a:schemeClr val="bg1">
                      <a:lumMod val="75000"/>
                      <a:alpha val="40000"/>
                    </a:schemeClr>
                  </a:glow>
                  <a:outerShdw blurRad="50800" dist="38100" dir="5400000" algn="t" rotWithShape="0">
                    <a:prstClr val="black">
                      <a:alpha val="40000"/>
                    </a:prstClr>
                  </a:outerShdw>
                </a:effectLst>
                <a:cs typeface="B Kamran" pitchFamily="2" charset="-78"/>
              </a:rPr>
              <a:t>معرفی تصویری محدوده</a:t>
            </a:r>
          </a:p>
        </p:txBody>
      </p:sp>
      <p:pic>
        <p:nvPicPr>
          <p:cNvPr id="20" name="Picture 19"/>
          <p:cNvPicPr>
            <a:picLocks noChangeAspect="1" noChangeArrowheads="1"/>
          </p:cNvPicPr>
          <p:nvPr/>
        </p:nvPicPr>
        <p:blipFill>
          <a:blip r:embed="rId9" cstate="screen">
            <a:extLst>
              <a:ext uri="{28A0092B-C50C-407E-A947-70E740481C1C}">
                <a14:useLocalDpi xmlns:a14="http://schemas.microsoft.com/office/drawing/2010/main"/>
              </a:ext>
            </a:extLst>
          </a:blip>
          <a:srcRect/>
          <a:stretch>
            <a:fillRect/>
          </a:stretch>
        </p:blipFill>
        <p:spPr bwMode="auto">
          <a:xfrm>
            <a:off x="6248400" y="2688592"/>
            <a:ext cx="228600" cy="260985"/>
          </a:xfrm>
          <a:prstGeom prst="rect">
            <a:avLst/>
          </a:prstGeom>
          <a:noFill/>
          <a:ln w="9525">
            <a:noFill/>
            <a:miter lim="800000"/>
            <a:headEnd/>
            <a:tailEnd/>
          </a:ln>
          <a:effectLst/>
        </p:spPr>
      </p:pic>
      <p:sp>
        <p:nvSpPr>
          <p:cNvPr id="21" name="TextBox 20"/>
          <p:cNvSpPr txBox="1"/>
          <p:nvPr/>
        </p:nvSpPr>
        <p:spPr>
          <a:xfrm>
            <a:off x="3581401" y="2590801"/>
            <a:ext cx="3886200" cy="415238"/>
          </a:xfrm>
          <a:prstGeom prst="rect">
            <a:avLst/>
          </a:prstGeom>
          <a:noFill/>
        </p:spPr>
        <p:txBody>
          <a:bodyPr wrap="square" lIns="91182" tIns="45591" rIns="91182" bIns="45591" rtlCol="0">
            <a:spAutoFit/>
          </a:bodyPr>
          <a:lstStyle/>
          <a:p>
            <a:pPr algn="r" rtl="1"/>
            <a:r>
              <a:rPr lang="fa-IR" sz="2100" dirty="0">
                <a:cs typeface="B Kamran" pitchFamily="2" charset="-78"/>
              </a:rPr>
              <a:t>چهارراه دانش</a:t>
            </a:r>
            <a:endParaRPr lang="en-US" sz="2100" dirty="0">
              <a:cs typeface="B Kamran" pitchFamily="2" charset="-78"/>
            </a:endParaRPr>
          </a:p>
        </p:txBody>
      </p:sp>
      <p:pic>
        <p:nvPicPr>
          <p:cNvPr id="22" name="Picture 21"/>
          <p:cNvPicPr>
            <a:picLocks noChangeAspect="1" noChangeArrowheads="1"/>
          </p:cNvPicPr>
          <p:nvPr/>
        </p:nvPicPr>
        <p:blipFill>
          <a:blip r:embed="rId9" cstate="screen">
            <a:extLst>
              <a:ext uri="{28A0092B-C50C-407E-A947-70E740481C1C}">
                <a14:useLocalDpi xmlns:a14="http://schemas.microsoft.com/office/drawing/2010/main"/>
              </a:ext>
            </a:extLst>
          </a:blip>
          <a:srcRect/>
          <a:stretch>
            <a:fillRect/>
          </a:stretch>
        </p:blipFill>
        <p:spPr bwMode="auto">
          <a:xfrm rot="10800000">
            <a:off x="8534403" y="8991605"/>
            <a:ext cx="228600" cy="260985"/>
          </a:xfrm>
          <a:prstGeom prst="rect">
            <a:avLst/>
          </a:prstGeom>
          <a:noFill/>
          <a:ln w="9525">
            <a:noFill/>
            <a:miter lim="800000"/>
            <a:headEnd/>
            <a:tailEnd/>
          </a:ln>
          <a:effectLst/>
        </p:spPr>
      </p:pic>
      <p:sp>
        <p:nvSpPr>
          <p:cNvPr id="23" name="TextBox 22"/>
          <p:cNvSpPr txBox="1"/>
          <p:nvPr/>
        </p:nvSpPr>
        <p:spPr>
          <a:xfrm>
            <a:off x="4667253" y="8953503"/>
            <a:ext cx="3886200" cy="415238"/>
          </a:xfrm>
          <a:prstGeom prst="rect">
            <a:avLst/>
          </a:prstGeom>
          <a:noFill/>
        </p:spPr>
        <p:txBody>
          <a:bodyPr wrap="square" lIns="91182" tIns="45591" rIns="91182" bIns="45591" rtlCol="0">
            <a:spAutoFit/>
          </a:bodyPr>
          <a:lstStyle/>
          <a:p>
            <a:pPr algn="r" rtl="1"/>
            <a:r>
              <a:rPr lang="fa-IR" sz="2100" dirty="0">
                <a:cs typeface="B Kamran" pitchFamily="2" charset="-78"/>
              </a:rPr>
              <a:t>میدان برق</a:t>
            </a:r>
            <a:endParaRPr lang="en-US" sz="2100" dirty="0">
              <a:cs typeface="B Kamran" pitchFamily="2" charset="-78"/>
            </a:endParaRPr>
          </a:p>
        </p:txBody>
      </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1" descr="C:\DRIVE\information\UNIVERSIRY\tarahi shahri\mahdoode\ravand\back1.jpg"/>
          <p:cNvPicPr>
            <a:picLocks noChangeArrowheads="1"/>
          </p:cNvPicPr>
          <p:nvPr/>
        </p:nvPicPr>
        <p:blipFill>
          <a:blip r:embed="rId3"/>
          <a:srcRect/>
          <a:stretch>
            <a:fillRect/>
          </a:stretch>
        </p:blipFill>
        <p:spPr bwMode="auto">
          <a:xfrm>
            <a:off x="-9133" y="-29306"/>
            <a:ext cx="12801600" cy="9701784"/>
          </a:xfrm>
          <a:prstGeom prst="rect">
            <a:avLst/>
          </a:prstGeom>
          <a:noFill/>
        </p:spPr>
      </p:pic>
      <p:sp>
        <p:nvSpPr>
          <p:cNvPr id="5" name="TextBox 4"/>
          <p:cNvSpPr txBox="1"/>
          <p:nvPr/>
        </p:nvSpPr>
        <p:spPr>
          <a:xfrm>
            <a:off x="3276601" y="304800"/>
            <a:ext cx="9281160" cy="744494"/>
          </a:xfrm>
          <a:prstGeom prst="rect">
            <a:avLst/>
          </a:prstGeom>
          <a:noFill/>
        </p:spPr>
        <p:txBody>
          <a:bodyPr wrap="square" lIns="127662" tIns="63847" rIns="127662" bIns="63847" rtlCol="1">
            <a:spAutoFit/>
          </a:bodyPr>
          <a:lstStyle/>
          <a:p>
            <a:pPr algn="justLow" rtl="1"/>
            <a:r>
              <a:rPr lang="fa-IR" sz="4000" b="1" dirty="0">
                <a:effectLst>
                  <a:glow rad="101600">
                    <a:schemeClr val="bg1">
                      <a:lumMod val="75000"/>
                      <a:alpha val="40000"/>
                    </a:schemeClr>
                  </a:glow>
                  <a:outerShdw blurRad="50800" dist="38100" dir="5400000" algn="t" rotWithShape="0">
                    <a:prstClr val="black">
                      <a:alpha val="40000"/>
                    </a:prstClr>
                  </a:outerShdw>
                </a:effectLst>
                <a:cs typeface="B Kamran" pitchFamily="2" charset="-78"/>
              </a:rPr>
              <a:t>آنالیز تصور ذهنی مردم</a:t>
            </a:r>
          </a:p>
        </p:txBody>
      </p:sp>
      <p:graphicFrame>
        <p:nvGraphicFramePr>
          <p:cNvPr id="8" name="Table 7"/>
          <p:cNvGraphicFramePr>
            <a:graphicFrameLocks noGrp="1"/>
          </p:cNvGraphicFramePr>
          <p:nvPr/>
        </p:nvGraphicFramePr>
        <p:xfrm>
          <a:off x="4495799" y="1752600"/>
          <a:ext cx="7315201" cy="6781797"/>
        </p:xfrm>
        <a:graphic>
          <a:graphicData uri="http://schemas.openxmlformats.org/drawingml/2006/table">
            <a:tbl>
              <a:tblPr rtl="1"/>
              <a:tblGrid>
                <a:gridCol w="1630680">
                  <a:extLst>
                    <a:ext uri="{9D8B030D-6E8A-4147-A177-3AD203B41FA5}">
                      <a16:colId xmlns:a16="http://schemas.microsoft.com/office/drawing/2014/main" xmlns="" val="20000"/>
                    </a:ext>
                  </a:extLst>
                </a:gridCol>
                <a:gridCol w="1722120">
                  <a:extLst>
                    <a:ext uri="{9D8B030D-6E8A-4147-A177-3AD203B41FA5}">
                      <a16:colId xmlns:a16="http://schemas.microsoft.com/office/drawing/2014/main" xmlns="" val="20001"/>
                    </a:ext>
                  </a:extLst>
                </a:gridCol>
                <a:gridCol w="3962401">
                  <a:extLst>
                    <a:ext uri="{9D8B030D-6E8A-4147-A177-3AD203B41FA5}">
                      <a16:colId xmlns:a16="http://schemas.microsoft.com/office/drawing/2014/main" xmlns="" val="20002"/>
                    </a:ext>
                  </a:extLst>
                </a:gridCol>
              </a:tblGrid>
              <a:tr h="873461">
                <a:tc>
                  <a:txBody>
                    <a:bodyPr/>
                    <a:lstStyle/>
                    <a:p>
                      <a:pPr algn="ctr" rtl="1" fontAlgn="ctr"/>
                      <a:r>
                        <a:rPr lang="fa-IR" sz="2100" b="1" i="0" u="none" strike="noStrike" dirty="0">
                          <a:solidFill>
                            <a:srgbClr val="000000"/>
                          </a:solidFill>
                          <a:latin typeface="B Kamran"/>
                          <a:cs typeface="B Kamran" pitchFamily="2" charset="-78"/>
                        </a:rPr>
                        <a:t>عناصر موجود در محدوده </a:t>
                      </a:r>
                      <a:r>
                        <a:rPr lang="fa-IR" sz="2100" b="0" i="0" u="none" strike="noStrike" dirty="0">
                          <a:solidFill>
                            <a:srgbClr val="000000"/>
                          </a:solidFill>
                          <a:latin typeface="B Kamran"/>
                          <a:cs typeface="B Kamran" pitchFamily="2" charset="-78"/>
                        </a:rPr>
                        <a:t>( از نظر کارشناس )</a:t>
                      </a:r>
                    </a:p>
                  </a:txBody>
                  <a:tcPr marL="7720" marR="7720" marT="77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cell3D prstMaterial="dkEdge">
                      <a:bevel/>
                      <a:lightRig rig="flood" dir="t"/>
                    </a:cell3D>
                    <a:solidFill>
                      <a:srgbClr val="D8CECF"/>
                    </a:solidFill>
                  </a:tcPr>
                </a:tc>
                <a:tc>
                  <a:txBody>
                    <a:bodyPr/>
                    <a:lstStyle/>
                    <a:p>
                      <a:pPr algn="ctr" rtl="1" fontAlgn="ctr"/>
                      <a:r>
                        <a:rPr lang="fa-IR" sz="2100" b="1" i="0" u="none" strike="noStrike" dirty="0">
                          <a:solidFill>
                            <a:srgbClr val="000000"/>
                          </a:solidFill>
                          <a:latin typeface="B Kamran"/>
                          <a:cs typeface="B Kamran" pitchFamily="2" charset="-78"/>
                        </a:rPr>
                        <a:t>عناصر موجود در محدوده</a:t>
                      </a:r>
                      <a:r>
                        <a:rPr lang="fa-IR" sz="2100" b="0" i="0" u="none" strike="noStrike" dirty="0">
                          <a:solidFill>
                            <a:srgbClr val="000000"/>
                          </a:solidFill>
                          <a:latin typeface="B Kamran"/>
                          <a:cs typeface="B Kamran" pitchFamily="2" charset="-78"/>
                        </a:rPr>
                        <a:t> ( از نظر مردم )</a:t>
                      </a:r>
                    </a:p>
                  </a:txBody>
                  <a:tcPr marL="7720" marR="7720" marT="77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cell3D prstMaterial="dkEdge">
                      <a:bevel/>
                      <a:lightRig rig="flood" dir="t"/>
                    </a:cell3D>
                    <a:solidFill>
                      <a:srgbClr val="D8CECF"/>
                    </a:solidFill>
                  </a:tcPr>
                </a:tc>
                <a:tc>
                  <a:txBody>
                    <a:bodyPr/>
                    <a:lstStyle/>
                    <a:p>
                      <a:pPr algn="ctr" rtl="1" fontAlgn="ctr"/>
                      <a:r>
                        <a:rPr lang="fa-IR" sz="2100" b="1" i="0" u="none" strike="noStrike" dirty="0">
                          <a:solidFill>
                            <a:srgbClr val="000000"/>
                          </a:solidFill>
                          <a:latin typeface="B Kamran"/>
                          <a:cs typeface="B Kamran" pitchFamily="2" charset="-78"/>
                        </a:rPr>
                        <a:t>دلایل اهمیت عنصر از نظر مردم</a:t>
                      </a:r>
                    </a:p>
                  </a:txBody>
                  <a:tcPr marL="7720" marR="7720" marT="77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cell3D prstMaterial="dkEdge">
                      <a:bevel/>
                      <a:lightRig rig="flood" dir="t"/>
                    </a:cell3D>
                    <a:solidFill>
                      <a:srgbClr val="D8CECF"/>
                    </a:solidFill>
                  </a:tcPr>
                </a:tc>
                <a:extLst>
                  <a:ext uri="{0D108BD9-81ED-4DB2-BD59-A6C34878D82A}">
                    <a16:rowId xmlns:a16="http://schemas.microsoft.com/office/drawing/2014/main" xmlns="" val="10000"/>
                  </a:ext>
                </a:extLst>
              </a:tr>
              <a:tr h="576304">
                <a:tc>
                  <a:txBody>
                    <a:bodyPr/>
                    <a:lstStyle/>
                    <a:p>
                      <a:pPr algn="ctr" rtl="1" fontAlgn="ctr"/>
                      <a:r>
                        <a:rPr lang="fa-IR" sz="2100" b="0" i="0" u="none" strike="noStrike" dirty="0">
                          <a:solidFill>
                            <a:srgbClr val="000000"/>
                          </a:solidFill>
                          <a:latin typeface="B Kamran"/>
                          <a:cs typeface="B Kamran" pitchFamily="2" charset="-78"/>
                        </a:rPr>
                        <a:t>حرم مطهر</a:t>
                      </a:r>
                    </a:p>
                  </a:txBody>
                  <a:tcPr marL="7720" marR="7720" marT="77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cell3D prstMaterial="dkEdge">
                      <a:bevel/>
                      <a:lightRig rig="flood" dir="t"/>
                    </a:cell3D>
                    <a:solidFill>
                      <a:srgbClr val="DDD5D6">
                        <a:alpha val="46000"/>
                      </a:srgbClr>
                    </a:solidFill>
                  </a:tcPr>
                </a:tc>
                <a:tc>
                  <a:txBody>
                    <a:bodyPr/>
                    <a:lstStyle/>
                    <a:p>
                      <a:pPr algn="ctr" rtl="1" fontAlgn="ctr"/>
                      <a:r>
                        <a:rPr lang="fa-IR" sz="2100" b="0" i="0" u="none" strike="noStrike" dirty="0">
                          <a:solidFill>
                            <a:srgbClr val="000000"/>
                          </a:solidFill>
                          <a:latin typeface="B Kamran"/>
                          <a:cs typeface="B Kamran" pitchFamily="2" charset="-78"/>
                        </a:rPr>
                        <a:t>حرم مطهر</a:t>
                      </a:r>
                    </a:p>
                  </a:txBody>
                  <a:tcPr marL="7720" marR="7720" marT="77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cell3D prstMaterial="dkEdge">
                      <a:bevel/>
                      <a:lightRig rig="flood" dir="t"/>
                    </a:cell3D>
                    <a:solidFill>
                      <a:srgbClr val="DDD5D6">
                        <a:alpha val="46000"/>
                      </a:srgbClr>
                    </a:solidFill>
                  </a:tcPr>
                </a:tc>
                <a:tc>
                  <a:txBody>
                    <a:bodyPr/>
                    <a:lstStyle/>
                    <a:p>
                      <a:pPr algn="ctr" rtl="1" fontAlgn="ctr"/>
                      <a:r>
                        <a:rPr lang="fa-IR" sz="2100" b="0" i="0" u="none" strike="noStrike" dirty="0">
                          <a:solidFill>
                            <a:srgbClr val="000000"/>
                          </a:solidFill>
                          <a:latin typeface="B Kamran"/>
                          <a:cs typeface="B Kamran" pitchFamily="2" charset="-78"/>
                        </a:rPr>
                        <a:t>ارزش های مذهبی </a:t>
                      </a:r>
                    </a:p>
                  </a:txBody>
                  <a:tcPr marL="7720" marR="7720" marT="77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cell3D prstMaterial="dkEdge">
                      <a:bevel/>
                      <a:lightRig rig="flood" dir="t"/>
                    </a:cell3D>
                    <a:solidFill>
                      <a:srgbClr val="DDD5D6">
                        <a:alpha val="46000"/>
                      </a:srgbClr>
                    </a:solidFill>
                  </a:tcPr>
                </a:tc>
                <a:extLst>
                  <a:ext uri="{0D108BD9-81ED-4DB2-BD59-A6C34878D82A}">
                    <a16:rowId xmlns:a16="http://schemas.microsoft.com/office/drawing/2014/main" xmlns="" val="10001"/>
                  </a:ext>
                </a:extLst>
              </a:tr>
              <a:tr h="576304">
                <a:tc>
                  <a:txBody>
                    <a:bodyPr/>
                    <a:lstStyle/>
                    <a:p>
                      <a:pPr algn="ctr" rtl="1" fontAlgn="ctr"/>
                      <a:r>
                        <a:rPr lang="fa-IR" sz="2100" b="0" i="0" u="none" strike="noStrike" dirty="0">
                          <a:solidFill>
                            <a:srgbClr val="000000"/>
                          </a:solidFill>
                          <a:latin typeface="B Kamran"/>
                          <a:cs typeface="B Kamran" pitchFamily="2" charset="-78"/>
                        </a:rPr>
                        <a:t>هتل قصر</a:t>
                      </a:r>
                    </a:p>
                  </a:txBody>
                  <a:tcPr marL="7720" marR="7720" marT="77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cell3D prstMaterial="dkEdge">
                      <a:bevel/>
                      <a:lightRig rig="flood" dir="t"/>
                    </a:cell3D>
                    <a:solidFill>
                      <a:srgbClr val="DDD5D6">
                        <a:alpha val="46000"/>
                      </a:srgbClr>
                    </a:solidFill>
                  </a:tcPr>
                </a:tc>
                <a:tc>
                  <a:txBody>
                    <a:bodyPr/>
                    <a:lstStyle/>
                    <a:p>
                      <a:pPr algn="ctr" rtl="1" fontAlgn="ctr"/>
                      <a:r>
                        <a:rPr lang="fa-IR" sz="2100" b="0" i="0" u="none" strike="noStrike" dirty="0">
                          <a:solidFill>
                            <a:srgbClr val="000000"/>
                          </a:solidFill>
                          <a:latin typeface="B Kamran"/>
                          <a:cs typeface="B Kamran" pitchFamily="2" charset="-78"/>
                        </a:rPr>
                        <a:t>هتل قصر</a:t>
                      </a:r>
                    </a:p>
                  </a:txBody>
                  <a:tcPr marL="7720" marR="7720" marT="77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cell3D prstMaterial="dkEdge">
                      <a:bevel/>
                      <a:lightRig rig="flood" dir="t"/>
                    </a:cell3D>
                    <a:solidFill>
                      <a:srgbClr val="DDD5D6">
                        <a:alpha val="46000"/>
                      </a:srgbClr>
                    </a:solidFill>
                  </a:tcPr>
                </a:tc>
                <a:tc>
                  <a:txBody>
                    <a:bodyPr/>
                    <a:lstStyle/>
                    <a:p>
                      <a:pPr algn="ctr" rtl="1" fontAlgn="ctr"/>
                      <a:r>
                        <a:rPr lang="fa-IR" sz="2100" b="0" i="0" u="none" strike="noStrike" dirty="0">
                          <a:solidFill>
                            <a:srgbClr val="000000"/>
                          </a:solidFill>
                          <a:latin typeface="B Kamran"/>
                          <a:cs typeface="B Kamran" pitchFamily="2" charset="-78"/>
                        </a:rPr>
                        <a:t>نوع خاص معماری، کیفیت هتل و بین اللملی بودن</a:t>
                      </a:r>
                    </a:p>
                  </a:txBody>
                  <a:tcPr marL="7720" marR="7720" marT="77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cell3D prstMaterial="dkEdge">
                      <a:bevel/>
                      <a:lightRig rig="flood" dir="t"/>
                    </a:cell3D>
                    <a:solidFill>
                      <a:srgbClr val="DDD5D6">
                        <a:alpha val="46000"/>
                      </a:srgbClr>
                    </a:solidFill>
                  </a:tcPr>
                </a:tc>
                <a:extLst>
                  <a:ext uri="{0D108BD9-81ED-4DB2-BD59-A6C34878D82A}">
                    <a16:rowId xmlns:a16="http://schemas.microsoft.com/office/drawing/2014/main" xmlns="" val="10002"/>
                  </a:ext>
                </a:extLst>
              </a:tr>
              <a:tr h="576304">
                <a:tc>
                  <a:txBody>
                    <a:bodyPr/>
                    <a:lstStyle/>
                    <a:p>
                      <a:pPr algn="ctr" rtl="1" fontAlgn="ctr"/>
                      <a:r>
                        <a:rPr lang="fa-IR" sz="2100" b="0" i="0" u="none" strike="noStrike" dirty="0">
                          <a:solidFill>
                            <a:srgbClr val="000000"/>
                          </a:solidFill>
                          <a:latin typeface="B Kamran"/>
                          <a:cs typeface="B Kamran" pitchFamily="2" charset="-78"/>
                        </a:rPr>
                        <a:t>پمپ بنزین</a:t>
                      </a:r>
                    </a:p>
                  </a:txBody>
                  <a:tcPr marL="7720" marR="7720" marT="77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cell3D prstMaterial="dkEdge">
                      <a:bevel/>
                      <a:lightRig rig="flood" dir="t"/>
                    </a:cell3D>
                    <a:solidFill>
                      <a:srgbClr val="DDD5D6">
                        <a:alpha val="46000"/>
                      </a:srgbClr>
                    </a:solidFill>
                  </a:tcPr>
                </a:tc>
                <a:tc>
                  <a:txBody>
                    <a:bodyPr/>
                    <a:lstStyle/>
                    <a:p>
                      <a:pPr algn="ctr" rtl="1" fontAlgn="ctr"/>
                      <a:r>
                        <a:rPr lang="fa-IR" sz="2100" b="0" i="0" u="none" strike="noStrike" dirty="0">
                          <a:solidFill>
                            <a:srgbClr val="000000"/>
                          </a:solidFill>
                          <a:latin typeface="B Kamran"/>
                          <a:cs typeface="B Kamran" pitchFamily="2" charset="-78"/>
                        </a:rPr>
                        <a:t>پمپ بنزین</a:t>
                      </a:r>
                    </a:p>
                  </a:txBody>
                  <a:tcPr marL="7720" marR="7720" marT="77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cell3D prstMaterial="dkEdge">
                      <a:bevel/>
                      <a:lightRig rig="flood" dir="t"/>
                    </a:cell3D>
                    <a:solidFill>
                      <a:srgbClr val="DDD5D6">
                        <a:alpha val="46000"/>
                      </a:srgbClr>
                    </a:solidFill>
                  </a:tcPr>
                </a:tc>
                <a:tc>
                  <a:txBody>
                    <a:bodyPr/>
                    <a:lstStyle/>
                    <a:p>
                      <a:pPr algn="ctr" rtl="1" fontAlgn="ctr"/>
                      <a:r>
                        <a:rPr lang="fa-IR" sz="2100" b="0" i="0" u="none" strike="noStrike" dirty="0">
                          <a:solidFill>
                            <a:srgbClr val="000000"/>
                          </a:solidFill>
                          <a:latin typeface="B Kamran"/>
                          <a:cs typeface="B Kamran" pitchFamily="2" charset="-78"/>
                        </a:rPr>
                        <a:t>عملکرد خاص</a:t>
                      </a:r>
                    </a:p>
                  </a:txBody>
                  <a:tcPr marL="7720" marR="7720" marT="77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cell3D prstMaterial="dkEdge">
                      <a:bevel/>
                      <a:lightRig rig="flood" dir="t"/>
                    </a:cell3D>
                    <a:solidFill>
                      <a:srgbClr val="DDD5D6">
                        <a:alpha val="46000"/>
                      </a:srgbClr>
                    </a:solidFill>
                  </a:tcPr>
                </a:tc>
                <a:extLst>
                  <a:ext uri="{0D108BD9-81ED-4DB2-BD59-A6C34878D82A}">
                    <a16:rowId xmlns:a16="http://schemas.microsoft.com/office/drawing/2014/main" xmlns="" val="10003"/>
                  </a:ext>
                </a:extLst>
              </a:tr>
              <a:tr h="648952">
                <a:tc>
                  <a:txBody>
                    <a:bodyPr/>
                    <a:lstStyle/>
                    <a:p>
                      <a:pPr algn="ctr" rtl="1" fontAlgn="ctr"/>
                      <a:r>
                        <a:rPr lang="fa-IR" sz="2100" b="0" i="0" u="none" strike="noStrike" dirty="0">
                          <a:solidFill>
                            <a:srgbClr val="000000"/>
                          </a:solidFill>
                          <a:latin typeface="B Kamran"/>
                          <a:cs typeface="B Kamran" pitchFamily="2" charset="-78"/>
                        </a:rPr>
                        <a:t>بیمارستان موسی بن جعفر</a:t>
                      </a:r>
                    </a:p>
                  </a:txBody>
                  <a:tcPr marL="7720" marR="7720" marT="77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cell3D prstMaterial="dkEdge">
                      <a:bevel/>
                      <a:lightRig rig="flood" dir="t"/>
                    </a:cell3D>
                    <a:solidFill>
                      <a:srgbClr val="DDD5D6">
                        <a:alpha val="46000"/>
                      </a:srgbClr>
                    </a:solidFill>
                  </a:tcPr>
                </a:tc>
                <a:tc>
                  <a:txBody>
                    <a:bodyPr/>
                    <a:lstStyle/>
                    <a:p>
                      <a:pPr algn="ctr" rtl="1" fontAlgn="ctr"/>
                      <a:r>
                        <a:rPr lang="fa-IR" sz="2100" b="0" i="0" u="none" strike="noStrike" dirty="0">
                          <a:solidFill>
                            <a:srgbClr val="000000"/>
                          </a:solidFill>
                          <a:latin typeface="B Kamran"/>
                          <a:cs typeface="B Kamran" pitchFamily="2" charset="-78"/>
                        </a:rPr>
                        <a:t>بیمارستان موسی بن جعفر</a:t>
                      </a:r>
                    </a:p>
                  </a:txBody>
                  <a:tcPr marL="7720" marR="7720" marT="77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cell3D prstMaterial="dkEdge">
                      <a:bevel/>
                      <a:lightRig rig="flood" dir="t"/>
                    </a:cell3D>
                    <a:solidFill>
                      <a:srgbClr val="DDD5D6">
                        <a:alpha val="46000"/>
                      </a:srgbClr>
                    </a:solidFill>
                  </a:tcPr>
                </a:tc>
                <a:tc>
                  <a:txBody>
                    <a:bodyPr/>
                    <a:lstStyle/>
                    <a:p>
                      <a:pPr algn="ctr" rtl="1" fontAlgn="ctr"/>
                      <a:r>
                        <a:rPr lang="fa-IR" sz="2100" b="0" i="0" u="none" strike="noStrike">
                          <a:solidFill>
                            <a:srgbClr val="000000"/>
                          </a:solidFill>
                          <a:latin typeface="B Kamran"/>
                          <a:cs typeface="B Kamran" pitchFamily="2" charset="-78"/>
                        </a:rPr>
                        <a:t>عملکرد خاص و ازدحام جمعیت و شلو غی اطراف بیمارستان</a:t>
                      </a:r>
                    </a:p>
                  </a:txBody>
                  <a:tcPr marL="7720" marR="7720" marT="77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cell3D prstMaterial="dkEdge">
                      <a:bevel/>
                      <a:lightRig rig="flood" dir="t"/>
                    </a:cell3D>
                    <a:solidFill>
                      <a:srgbClr val="DDD5D6">
                        <a:alpha val="46000"/>
                      </a:srgbClr>
                    </a:solidFill>
                  </a:tcPr>
                </a:tc>
                <a:extLst>
                  <a:ext uri="{0D108BD9-81ED-4DB2-BD59-A6C34878D82A}">
                    <a16:rowId xmlns:a16="http://schemas.microsoft.com/office/drawing/2014/main" xmlns="" val="10004"/>
                  </a:ext>
                </a:extLst>
              </a:tr>
              <a:tr h="576304">
                <a:tc>
                  <a:txBody>
                    <a:bodyPr/>
                    <a:lstStyle/>
                    <a:p>
                      <a:pPr algn="ctr" rtl="1" fontAlgn="ctr"/>
                      <a:r>
                        <a:rPr lang="fa-IR" sz="2100" b="0" i="0" u="none" strike="noStrike" dirty="0">
                          <a:solidFill>
                            <a:srgbClr val="000000"/>
                          </a:solidFill>
                          <a:latin typeface="B Kamran"/>
                          <a:cs typeface="B Kamran" pitchFamily="2" charset="-78"/>
                        </a:rPr>
                        <a:t>فلکه های آب و برق</a:t>
                      </a:r>
                    </a:p>
                  </a:txBody>
                  <a:tcPr marL="7720" marR="7720" marT="77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cell3D prstMaterial="dkEdge">
                      <a:bevel/>
                      <a:lightRig rig="flood" dir="t"/>
                    </a:cell3D>
                    <a:solidFill>
                      <a:srgbClr val="DDD5D6">
                        <a:alpha val="46000"/>
                      </a:srgbClr>
                    </a:solidFill>
                  </a:tcPr>
                </a:tc>
                <a:tc>
                  <a:txBody>
                    <a:bodyPr/>
                    <a:lstStyle/>
                    <a:p>
                      <a:pPr algn="ctr" rtl="1" fontAlgn="ctr"/>
                      <a:r>
                        <a:rPr lang="fa-IR" sz="2100" b="0" i="0" u="none" strike="noStrike" dirty="0">
                          <a:solidFill>
                            <a:srgbClr val="000000"/>
                          </a:solidFill>
                          <a:latin typeface="B Kamran"/>
                          <a:cs typeface="B Kamran" pitchFamily="2" charset="-78"/>
                        </a:rPr>
                        <a:t>فلکه های آب و برق</a:t>
                      </a:r>
                    </a:p>
                  </a:txBody>
                  <a:tcPr marL="7720" marR="7720" marT="77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cell3D prstMaterial="dkEdge">
                      <a:bevel/>
                      <a:lightRig rig="flood" dir="t"/>
                    </a:cell3D>
                    <a:solidFill>
                      <a:srgbClr val="DDD5D6">
                        <a:alpha val="46000"/>
                      </a:srgbClr>
                    </a:solidFill>
                  </a:tcPr>
                </a:tc>
                <a:tc>
                  <a:txBody>
                    <a:bodyPr/>
                    <a:lstStyle/>
                    <a:p>
                      <a:pPr algn="ctr" rtl="1" fontAlgn="ctr"/>
                      <a:r>
                        <a:rPr lang="fa-IR" sz="2100" b="0" i="0" u="none" strike="noStrike" dirty="0">
                          <a:solidFill>
                            <a:srgbClr val="000000"/>
                          </a:solidFill>
                          <a:latin typeface="B Kamran"/>
                          <a:cs typeface="B Kamran" pitchFamily="2" charset="-78"/>
                        </a:rPr>
                        <a:t>آدرس دهی و شناخته شده بودن</a:t>
                      </a:r>
                    </a:p>
                  </a:txBody>
                  <a:tcPr marL="7720" marR="7720" marT="77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cell3D prstMaterial="dkEdge">
                      <a:bevel/>
                      <a:lightRig rig="flood" dir="t"/>
                    </a:cell3D>
                    <a:solidFill>
                      <a:srgbClr val="DDD5D6">
                        <a:alpha val="46000"/>
                      </a:srgbClr>
                    </a:solidFill>
                  </a:tcPr>
                </a:tc>
                <a:extLst>
                  <a:ext uri="{0D108BD9-81ED-4DB2-BD59-A6C34878D82A}">
                    <a16:rowId xmlns:a16="http://schemas.microsoft.com/office/drawing/2014/main" xmlns="" val="10005"/>
                  </a:ext>
                </a:extLst>
              </a:tr>
              <a:tr h="576304">
                <a:tc>
                  <a:txBody>
                    <a:bodyPr/>
                    <a:lstStyle/>
                    <a:p>
                      <a:pPr algn="ctr" rtl="1" fontAlgn="ctr"/>
                      <a:r>
                        <a:rPr lang="fa-IR" sz="2100" b="0" i="0" u="none" strike="noStrike" dirty="0">
                          <a:solidFill>
                            <a:srgbClr val="000000"/>
                          </a:solidFill>
                          <a:latin typeface="B Kamran"/>
                          <a:cs typeface="B Kamran" pitchFamily="2" charset="-78"/>
                        </a:rPr>
                        <a:t>خیابان بهار</a:t>
                      </a:r>
                    </a:p>
                  </a:txBody>
                  <a:tcPr marL="7720" marR="7720" marT="77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cell3D prstMaterial="dkEdge">
                      <a:bevel/>
                      <a:lightRig rig="flood" dir="t"/>
                    </a:cell3D>
                    <a:solidFill>
                      <a:srgbClr val="DDD5D6">
                        <a:alpha val="46000"/>
                      </a:srgbClr>
                    </a:solidFill>
                  </a:tcPr>
                </a:tc>
                <a:tc>
                  <a:txBody>
                    <a:bodyPr/>
                    <a:lstStyle/>
                    <a:p>
                      <a:pPr algn="ctr" rtl="1" fontAlgn="ctr"/>
                      <a:r>
                        <a:rPr lang="fa-IR" sz="2100" b="0" i="0" u="none" strike="noStrike" dirty="0">
                          <a:solidFill>
                            <a:srgbClr val="000000"/>
                          </a:solidFill>
                          <a:latin typeface="B Kamran"/>
                          <a:cs typeface="B Kamran" pitchFamily="2" charset="-78"/>
                        </a:rPr>
                        <a:t>خیابان بهار</a:t>
                      </a:r>
                    </a:p>
                  </a:txBody>
                  <a:tcPr marL="7720" marR="7720" marT="77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cell3D prstMaterial="dkEdge">
                      <a:bevel/>
                      <a:lightRig rig="flood" dir="t"/>
                    </a:cell3D>
                    <a:solidFill>
                      <a:srgbClr val="DDD5D6">
                        <a:alpha val="46000"/>
                      </a:srgbClr>
                    </a:solidFill>
                  </a:tcPr>
                </a:tc>
                <a:tc>
                  <a:txBody>
                    <a:bodyPr/>
                    <a:lstStyle/>
                    <a:p>
                      <a:pPr algn="ctr" rtl="1" fontAlgn="ctr"/>
                      <a:r>
                        <a:rPr lang="fa-IR" sz="2100" b="0" i="0" u="none" strike="noStrike" dirty="0">
                          <a:solidFill>
                            <a:srgbClr val="000000"/>
                          </a:solidFill>
                          <a:latin typeface="B Kamran"/>
                          <a:cs typeface="B Kamran" pitchFamily="2" charset="-78"/>
                        </a:rPr>
                        <a:t>آدرس دهی ومنتهی شدن به محدوده</a:t>
                      </a:r>
                    </a:p>
                  </a:txBody>
                  <a:tcPr marL="7720" marR="7720" marT="77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cell3D prstMaterial="dkEdge">
                      <a:bevel/>
                      <a:lightRig rig="flood" dir="t"/>
                    </a:cell3D>
                    <a:solidFill>
                      <a:srgbClr val="DDD5D6">
                        <a:alpha val="46000"/>
                      </a:srgbClr>
                    </a:solidFill>
                  </a:tcPr>
                </a:tc>
                <a:extLst>
                  <a:ext uri="{0D108BD9-81ED-4DB2-BD59-A6C34878D82A}">
                    <a16:rowId xmlns:a16="http://schemas.microsoft.com/office/drawing/2014/main" xmlns="" val="10006"/>
                  </a:ext>
                </a:extLst>
              </a:tr>
              <a:tr h="648952">
                <a:tc>
                  <a:txBody>
                    <a:bodyPr/>
                    <a:lstStyle/>
                    <a:p>
                      <a:pPr algn="ctr" rtl="1" fontAlgn="ctr"/>
                      <a:r>
                        <a:rPr lang="fa-IR" sz="2100" b="0" i="0" u="none" strike="noStrike" dirty="0">
                          <a:solidFill>
                            <a:srgbClr val="000000"/>
                          </a:solidFill>
                          <a:latin typeface="B Kamran"/>
                          <a:cs typeface="B Kamran" pitchFamily="2" charset="-78"/>
                        </a:rPr>
                        <a:t>خیابان خسروی</a:t>
                      </a:r>
                    </a:p>
                  </a:txBody>
                  <a:tcPr marL="7720" marR="7720" marT="77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cell3D prstMaterial="dkEdge">
                      <a:bevel/>
                      <a:lightRig rig="flood" dir="t"/>
                    </a:cell3D>
                    <a:solidFill>
                      <a:srgbClr val="DDD5D6">
                        <a:alpha val="46000"/>
                      </a:srgbClr>
                    </a:solidFill>
                  </a:tcPr>
                </a:tc>
                <a:tc>
                  <a:txBody>
                    <a:bodyPr/>
                    <a:lstStyle/>
                    <a:p>
                      <a:pPr algn="ctr" rtl="1" fontAlgn="ctr"/>
                      <a:r>
                        <a:rPr lang="fa-IR" sz="2100" b="0" i="0" u="none" strike="noStrike" dirty="0">
                          <a:solidFill>
                            <a:srgbClr val="000000"/>
                          </a:solidFill>
                          <a:latin typeface="B Kamran"/>
                          <a:cs typeface="B Kamran" pitchFamily="2" charset="-78"/>
                        </a:rPr>
                        <a:t>خیابان خسروی</a:t>
                      </a:r>
                    </a:p>
                  </a:txBody>
                  <a:tcPr marL="7720" marR="7720" marT="77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cell3D prstMaterial="dkEdge">
                      <a:bevel/>
                      <a:lightRig rig="flood" dir="t"/>
                    </a:cell3D>
                    <a:solidFill>
                      <a:srgbClr val="DDD5D6">
                        <a:alpha val="46000"/>
                      </a:srgbClr>
                    </a:solidFill>
                  </a:tcPr>
                </a:tc>
                <a:tc>
                  <a:txBody>
                    <a:bodyPr/>
                    <a:lstStyle/>
                    <a:p>
                      <a:pPr algn="ctr" rtl="1" fontAlgn="ctr"/>
                      <a:r>
                        <a:rPr lang="fa-IR" sz="2100" b="0" i="0" u="none" strike="noStrike" dirty="0">
                          <a:solidFill>
                            <a:srgbClr val="000000"/>
                          </a:solidFill>
                          <a:latin typeface="B Kamran"/>
                          <a:cs typeface="B Kamran" pitchFamily="2" charset="-78"/>
                        </a:rPr>
                        <a:t>آدرس دهی، شناخته شده بودن و منتهی شدن به محدوده</a:t>
                      </a:r>
                    </a:p>
                  </a:txBody>
                  <a:tcPr marL="7720" marR="7720" marT="77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cell3D prstMaterial="dkEdge">
                      <a:bevel/>
                      <a:lightRig rig="flood" dir="t"/>
                    </a:cell3D>
                    <a:solidFill>
                      <a:srgbClr val="DDD5D6">
                        <a:alpha val="46000"/>
                      </a:srgbClr>
                    </a:solidFill>
                  </a:tcPr>
                </a:tc>
                <a:extLst>
                  <a:ext uri="{0D108BD9-81ED-4DB2-BD59-A6C34878D82A}">
                    <a16:rowId xmlns:a16="http://schemas.microsoft.com/office/drawing/2014/main" xmlns="" val="10007"/>
                  </a:ext>
                </a:extLst>
              </a:tr>
              <a:tr h="576304">
                <a:tc>
                  <a:txBody>
                    <a:bodyPr/>
                    <a:lstStyle/>
                    <a:p>
                      <a:pPr algn="ctr" rtl="1" fontAlgn="ctr"/>
                      <a:r>
                        <a:rPr lang="fa-IR" sz="2100" b="0" i="0" u="none" strike="noStrike" dirty="0">
                          <a:solidFill>
                            <a:srgbClr val="000000"/>
                          </a:solidFill>
                          <a:latin typeface="B Kamran"/>
                          <a:cs typeface="B Kamran" pitchFamily="2" charset="-78"/>
                        </a:rPr>
                        <a:t>خیابان 17 شهریور</a:t>
                      </a:r>
                    </a:p>
                  </a:txBody>
                  <a:tcPr marL="7720" marR="7720" marT="77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cell3D prstMaterial="dkEdge">
                      <a:bevel/>
                      <a:lightRig rig="flood" dir="t"/>
                    </a:cell3D>
                    <a:solidFill>
                      <a:srgbClr val="DDD5D6">
                        <a:alpha val="46000"/>
                      </a:srgbClr>
                    </a:solidFill>
                  </a:tcPr>
                </a:tc>
                <a:tc>
                  <a:txBody>
                    <a:bodyPr/>
                    <a:lstStyle/>
                    <a:p>
                      <a:pPr algn="ctr" rtl="1" fontAlgn="ctr"/>
                      <a:r>
                        <a:rPr lang="fa-IR" sz="2100" b="0" i="0" u="none" strike="noStrike">
                          <a:solidFill>
                            <a:srgbClr val="000000"/>
                          </a:solidFill>
                          <a:latin typeface="B Kamran"/>
                          <a:cs typeface="B Kamran" pitchFamily="2" charset="-78"/>
                        </a:rPr>
                        <a:t>خیابان 17 شهریور</a:t>
                      </a:r>
                    </a:p>
                  </a:txBody>
                  <a:tcPr marL="7720" marR="7720" marT="77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cell3D prstMaterial="dkEdge">
                      <a:bevel/>
                      <a:lightRig rig="flood" dir="t"/>
                    </a:cell3D>
                    <a:solidFill>
                      <a:srgbClr val="DDD5D6">
                        <a:alpha val="46000"/>
                      </a:srgbClr>
                    </a:solidFill>
                  </a:tcPr>
                </a:tc>
                <a:tc>
                  <a:txBody>
                    <a:bodyPr/>
                    <a:lstStyle/>
                    <a:p>
                      <a:pPr algn="ctr" rtl="1" fontAlgn="ctr"/>
                      <a:r>
                        <a:rPr lang="fa-IR" sz="2100" b="0" i="0" u="none" strike="noStrike" dirty="0">
                          <a:solidFill>
                            <a:srgbClr val="000000"/>
                          </a:solidFill>
                          <a:latin typeface="B Kamran"/>
                          <a:cs typeface="B Kamran" pitchFamily="2" charset="-78"/>
                        </a:rPr>
                        <a:t>آدرس دهی و منتهی شدن به محدوده</a:t>
                      </a:r>
                    </a:p>
                  </a:txBody>
                  <a:tcPr marL="7720" marR="7720" marT="77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cell3D prstMaterial="dkEdge">
                      <a:bevel/>
                      <a:lightRig rig="flood" dir="t"/>
                    </a:cell3D>
                    <a:solidFill>
                      <a:srgbClr val="DDD5D6">
                        <a:alpha val="46000"/>
                      </a:srgbClr>
                    </a:solidFill>
                  </a:tcPr>
                </a:tc>
                <a:extLst>
                  <a:ext uri="{0D108BD9-81ED-4DB2-BD59-A6C34878D82A}">
                    <a16:rowId xmlns:a16="http://schemas.microsoft.com/office/drawing/2014/main" xmlns="" val="10008"/>
                  </a:ext>
                </a:extLst>
              </a:tr>
              <a:tr h="576304">
                <a:tc>
                  <a:txBody>
                    <a:bodyPr/>
                    <a:lstStyle/>
                    <a:p>
                      <a:pPr algn="ctr" rtl="1" fontAlgn="ctr"/>
                      <a:r>
                        <a:rPr lang="fa-IR" sz="2100" b="0" i="0" u="none" strike="noStrike" dirty="0">
                          <a:solidFill>
                            <a:srgbClr val="000000"/>
                          </a:solidFill>
                          <a:latin typeface="B Kamran"/>
                          <a:cs typeface="B Kamran" pitchFamily="2" charset="-78"/>
                        </a:rPr>
                        <a:t>چهار راه دانش</a:t>
                      </a:r>
                    </a:p>
                  </a:txBody>
                  <a:tcPr marL="7720" marR="7720" marT="77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cell3D prstMaterial="dkEdge">
                      <a:bevel/>
                      <a:lightRig rig="flood" dir="t"/>
                    </a:cell3D>
                    <a:solidFill>
                      <a:srgbClr val="DDD5D6">
                        <a:alpha val="46000"/>
                      </a:srgbClr>
                    </a:solidFill>
                  </a:tcPr>
                </a:tc>
                <a:tc>
                  <a:txBody>
                    <a:bodyPr/>
                    <a:lstStyle/>
                    <a:p>
                      <a:pPr algn="ctr" rtl="1" fontAlgn="ctr"/>
                      <a:r>
                        <a:rPr lang="fa-IR" sz="2100" b="0" i="0" u="none" strike="noStrike">
                          <a:solidFill>
                            <a:srgbClr val="000000"/>
                          </a:solidFill>
                          <a:latin typeface="B Kamran"/>
                          <a:cs typeface="B Kamran" pitchFamily="2" charset="-78"/>
                        </a:rPr>
                        <a:t>چهار راه دانش</a:t>
                      </a:r>
                    </a:p>
                  </a:txBody>
                  <a:tcPr marL="7720" marR="7720" marT="77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cell3D prstMaterial="dkEdge">
                      <a:bevel/>
                      <a:lightRig rig="flood" dir="t"/>
                    </a:cell3D>
                    <a:solidFill>
                      <a:srgbClr val="DDD5D6">
                        <a:alpha val="46000"/>
                      </a:srgbClr>
                    </a:solidFill>
                  </a:tcPr>
                </a:tc>
                <a:tc>
                  <a:txBody>
                    <a:bodyPr/>
                    <a:lstStyle/>
                    <a:p>
                      <a:pPr algn="ctr" rtl="1" fontAlgn="ctr"/>
                      <a:r>
                        <a:rPr lang="fa-IR" sz="2100" b="0" i="0" u="none" strike="noStrike" dirty="0">
                          <a:solidFill>
                            <a:srgbClr val="000000"/>
                          </a:solidFill>
                          <a:latin typeface="B Kamran"/>
                          <a:cs typeface="B Kamran" pitchFamily="2" charset="-78"/>
                        </a:rPr>
                        <a:t>آدرس دهی و شناخته شده بودن</a:t>
                      </a:r>
                    </a:p>
                  </a:txBody>
                  <a:tcPr marL="7720" marR="7720" marT="77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cell3D prstMaterial="dkEdge">
                      <a:bevel/>
                      <a:lightRig rig="flood" dir="t"/>
                    </a:cell3D>
                    <a:solidFill>
                      <a:srgbClr val="DDD5D6">
                        <a:alpha val="46000"/>
                      </a:srgbClr>
                    </a:solidFill>
                  </a:tcPr>
                </a:tc>
                <a:extLst>
                  <a:ext uri="{0D108BD9-81ED-4DB2-BD59-A6C34878D82A}">
                    <a16:rowId xmlns:a16="http://schemas.microsoft.com/office/drawing/2014/main" xmlns="" val="10009"/>
                  </a:ext>
                </a:extLst>
              </a:tr>
              <a:tr h="576304">
                <a:tc>
                  <a:txBody>
                    <a:bodyPr/>
                    <a:lstStyle/>
                    <a:p>
                      <a:pPr algn="ctr" rtl="0" fontAlgn="ctr"/>
                      <a:r>
                        <a:rPr lang="en-US" sz="2100" b="0" i="0" u="none" strike="noStrike" dirty="0">
                          <a:solidFill>
                            <a:srgbClr val="000000"/>
                          </a:solidFill>
                          <a:latin typeface="B Kamran"/>
                          <a:cs typeface="B Kamran" pitchFamily="2" charset="-78"/>
                        </a:rPr>
                        <a:t> </a:t>
                      </a:r>
                    </a:p>
                  </a:txBody>
                  <a:tcPr marL="7720" marR="7720" marT="77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cell3D prstMaterial="dkEdge">
                      <a:bevel/>
                      <a:lightRig rig="flood" dir="t"/>
                    </a:cell3D>
                    <a:solidFill>
                      <a:srgbClr val="DDD5D6">
                        <a:alpha val="46000"/>
                      </a:srgbClr>
                    </a:solidFill>
                  </a:tcPr>
                </a:tc>
                <a:tc>
                  <a:txBody>
                    <a:bodyPr/>
                    <a:lstStyle/>
                    <a:p>
                      <a:pPr algn="ctr" rtl="1" fontAlgn="ctr"/>
                      <a:r>
                        <a:rPr lang="fa-IR" sz="2100" b="0" i="0" u="none" strike="noStrike">
                          <a:solidFill>
                            <a:srgbClr val="000000"/>
                          </a:solidFill>
                          <a:latin typeface="B Kamran"/>
                          <a:cs typeface="B Kamran" pitchFamily="2" charset="-78"/>
                        </a:rPr>
                        <a:t>خیابان عنصری</a:t>
                      </a:r>
                    </a:p>
                  </a:txBody>
                  <a:tcPr marL="7720" marR="7720" marT="77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cell3D prstMaterial="dkEdge">
                      <a:bevel/>
                      <a:lightRig rig="flood" dir="t"/>
                    </a:cell3D>
                    <a:solidFill>
                      <a:srgbClr val="DDD5D6">
                        <a:alpha val="46000"/>
                      </a:srgbClr>
                    </a:solidFill>
                  </a:tcPr>
                </a:tc>
                <a:tc>
                  <a:txBody>
                    <a:bodyPr/>
                    <a:lstStyle/>
                    <a:p>
                      <a:pPr algn="ctr" rtl="1" fontAlgn="ctr"/>
                      <a:r>
                        <a:rPr lang="fa-IR" sz="2100" b="0" i="0" u="none" strike="noStrike" dirty="0">
                          <a:solidFill>
                            <a:srgbClr val="000000"/>
                          </a:solidFill>
                          <a:latin typeface="B Kamran"/>
                          <a:cs typeface="B Kamran" pitchFamily="2" charset="-78"/>
                        </a:rPr>
                        <a:t>آدرس دهی و شناخته شده بودن</a:t>
                      </a:r>
                    </a:p>
                  </a:txBody>
                  <a:tcPr marL="7720" marR="7720" marT="77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cell3D prstMaterial="dkEdge">
                      <a:bevel/>
                      <a:lightRig rig="flood" dir="t"/>
                    </a:cell3D>
                    <a:solidFill>
                      <a:srgbClr val="DDD5D6">
                        <a:alpha val="46000"/>
                      </a:srgbClr>
                    </a:solidFill>
                  </a:tcPr>
                </a:tc>
                <a:extLst>
                  <a:ext uri="{0D108BD9-81ED-4DB2-BD59-A6C34878D82A}">
                    <a16:rowId xmlns:a16="http://schemas.microsoft.com/office/drawing/2014/main" xmlns="" val="10010"/>
                  </a:ext>
                </a:extLst>
              </a:tr>
            </a:tbl>
          </a:graphicData>
        </a:graphic>
      </p:graphicFrame>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 descr="C:\DRIVE\information\UNIVERSIRY\tarahi shahri\mahdoode\ravand\back1.jpg"/>
          <p:cNvPicPr>
            <a:picLocks noChangeArrowheads="1"/>
          </p:cNvPicPr>
          <p:nvPr/>
        </p:nvPicPr>
        <p:blipFill>
          <a:blip r:embed="rId3"/>
          <a:srcRect/>
          <a:stretch>
            <a:fillRect/>
          </a:stretch>
        </p:blipFill>
        <p:spPr bwMode="auto">
          <a:xfrm>
            <a:off x="-9133" y="-29306"/>
            <a:ext cx="12801600" cy="9701784"/>
          </a:xfrm>
          <a:prstGeom prst="rect">
            <a:avLst/>
          </a:prstGeom>
          <a:noFill/>
        </p:spPr>
      </p:pic>
      <p:sp>
        <p:nvSpPr>
          <p:cNvPr id="5" name="TextBox 4"/>
          <p:cNvSpPr txBox="1"/>
          <p:nvPr/>
        </p:nvSpPr>
        <p:spPr>
          <a:xfrm>
            <a:off x="4191000" y="1383725"/>
            <a:ext cx="8382000" cy="8063473"/>
          </a:xfrm>
          <a:prstGeom prst="rect">
            <a:avLst/>
          </a:prstGeom>
          <a:noFill/>
        </p:spPr>
        <p:txBody>
          <a:bodyPr wrap="square" lIns="91171" tIns="45585" rIns="91171" bIns="45585" rtlCol="0">
            <a:spAutoFit/>
          </a:bodyPr>
          <a:lstStyle/>
          <a:p>
            <a:pPr algn="justLow" rtl="1"/>
            <a:r>
              <a:rPr lang="fa-IR" sz="2100" dirty="0">
                <a:cs typeface="B Kamran" pitchFamily="2" charset="-78"/>
              </a:rPr>
              <a:t>به نظر می رسد برای هر شهری تصویر و سیمائی کلی موجود باشد که با تصویری که اشخاص مختلف دیگر از آن در ذهن دارند کاملا مطابقت نکند یا شاید بتوان گفت چندین « تصویر کلی » از هر شهر موجود است که هر کدام از آن ها در ذهن شمار زیاری از ساکنین آن به وجود آمده است. اگر شخص بخواهد در محیط خود با موفقیت کار و زندگی کند و ازتعاون همشهریان خود برخوردار گردد، وجود چنین تصاویر کلی لازم است. تصویری که هر فرد از سیمای شهر دارد، منحصر به فرد است و پاره ای از قسمت های هرگز و یا به ندرت به دیگران القاء گشته است. با این همه تا اندازه ای شبیه تصویر کلی از سیمای موجود شهرهاست و ممکن است کم یا بیش جذاب و یا کم یا بیش ناراحت کننده باشد. تجزیه و تحلیل حاضر محدود به تأثیر مظاهر جسمی و رؤیت پذیر شهر است.  </a:t>
            </a:r>
          </a:p>
          <a:p>
            <a:pPr algn="justLow" rtl="1"/>
            <a:r>
              <a:rPr lang="fa-IR" sz="2100" dirty="0">
                <a:cs typeface="B Kamran" pitchFamily="2" charset="-78"/>
              </a:rPr>
              <a:t>سیمای شهر را، بر مبنای عوامل جسمی شهر، می توان بر اساس پنج عامل استوار دانست: « راه »، « لبه »، « محله »، « گره » و « نشانه ». در مطالعه موجود، با توجه به محدوده مورد بررسی عامل « محله » در بر گرفته نمی شود که در اینجا به بررسی آن نمی پردازیم. دیگر عوامل را به شرح زیر تعریف می کنیم: </a:t>
            </a:r>
          </a:p>
          <a:p>
            <a:pPr marL="457200" indent="-457200" algn="justLow" rtl="1"/>
            <a:r>
              <a:rPr lang="fa-IR" sz="2800" b="1" dirty="0">
                <a:cs typeface="B Kamran" pitchFamily="2" charset="-78"/>
              </a:rPr>
              <a:t>1- راه :</a:t>
            </a:r>
            <a:r>
              <a:rPr lang="fa-IR" sz="2100" dirty="0">
                <a:cs typeface="B Kamran" pitchFamily="2" charset="-78"/>
              </a:rPr>
              <a:t> راه عاملی است که معمولا با استفاده از آن حرکت بالفعل یا بالقوه میسر می شود. از این رو راه ممکن است خیابان، پیاده رو، جاده، خطوط زیرزمینی تراموا و یا خطوط راه آهن باشد.راه مهمترین عامل در تصویر شهر هستند. مردم در حالی که در شهر حرکت می کنند به مشاهده آن می پردازند، و در امتداد راه ها است که عوامل محیط های گوناگون قرار می گیرند و با یکدیگر بستگی پیدا می کنند و ارتباط می یابند. طبق نقشه ای که در ادامه ارائه می شود در پروژه حاضر خیابان امام رضا (ع) به عنوان عامل راه در نظر گرفته شده است.</a:t>
            </a:r>
          </a:p>
          <a:p>
            <a:pPr marL="457200" indent="-457200" algn="justLow" rtl="1"/>
            <a:r>
              <a:rPr lang="fa-IR" sz="2800" b="1" dirty="0">
                <a:cs typeface="B Kamran" pitchFamily="2" charset="-78"/>
              </a:rPr>
              <a:t>2- لبه : </a:t>
            </a:r>
            <a:r>
              <a:rPr lang="fa-IR" sz="2100" dirty="0">
                <a:cs typeface="B Kamran" pitchFamily="2" charset="-78"/>
              </a:rPr>
              <a:t>لبه عاملی است خطی که به دیده ناظر با راه تفاوت دارد. مرز بین دو قسمت، شکافی، در امتداد طول و بین دو قسمت پیوسته شهر، حد مجموعه ساختمانی و یا دیوار را می توان به عنوان مثال هایی ار لبه در سیمای شهر را ذکر می کنند. عامل لبه، اگرچه تأثیرش به اندازه عامل راه نیست، اما برای اکثر مردم عاملی است که در سیمای شهر، سامانی به وجود می آورد و خاصه در متصل داشتن اجزاء قسمت هائی نظیر حدود یک شهر با عواملی چون آب و یادیوار، نقش مؤثر دارد. جداره های خیابان امام رضا به عنوان لبه معین شده است. </a:t>
            </a:r>
          </a:p>
          <a:p>
            <a:pPr marL="457200" indent="-457200" algn="justLow" rtl="1"/>
            <a:endParaRPr lang="fa-IR" sz="2100" dirty="0">
              <a:cs typeface="B Kamran" pitchFamily="2" charset="-78"/>
            </a:endParaRPr>
          </a:p>
          <a:p>
            <a:pPr marL="457200" indent="-457200" algn="justLow" rtl="1">
              <a:buAutoNum type="arabicPeriod"/>
            </a:pPr>
            <a:endParaRPr lang="fa-IR" sz="2100" dirty="0">
              <a:cs typeface="B Kamran" pitchFamily="2" charset="-78"/>
            </a:endParaRPr>
          </a:p>
          <a:p>
            <a:pPr marL="457200" indent="-457200" algn="justLow" rtl="1">
              <a:buAutoNum type="arabicPeriod"/>
            </a:pPr>
            <a:endParaRPr lang="en-US" sz="2100" dirty="0">
              <a:cs typeface="B Kamran" pitchFamily="2" charset="-78"/>
            </a:endParaRPr>
          </a:p>
          <a:p>
            <a:pPr algn="justLow" rtl="1"/>
            <a:endParaRPr lang="fa-IR" sz="2100" dirty="0">
              <a:cs typeface="B Kamran" pitchFamily="2" charset="-78"/>
            </a:endParaRPr>
          </a:p>
        </p:txBody>
      </p:sp>
      <p:sp>
        <p:nvSpPr>
          <p:cNvPr id="7" name="TextBox 6"/>
          <p:cNvSpPr txBox="1"/>
          <p:nvPr/>
        </p:nvSpPr>
        <p:spPr>
          <a:xfrm>
            <a:off x="3276601" y="304800"/>
            <a:ext cx="9281160" cy="744494"/>
          </a:xfrm>
          <a:prstGeom prst="rect">
            <a:avLst/>
          </a:prstGeom>
          <a:noFill/>
        </p:spPr>
        <p:txBody>
          <a:bodyPr wrap="square" lIns="127662" tIns="63847" rIns="127662" bIns="63847" rtlCol="1">
            <a:spAutoFit/>
          </a:bodyPr>
          <a:lstStyle/>
          <a:p>
            <a:pPr algn="justLow" rtl="1"/>
            <a:r>
              <a:rPr lang="fa-IR" sz="4000" b="1" dirty="0">
                <a:effectLst>
                  <a:glow rad="101600">
                    <a:schemeClr val="bg1">
                      <a:lumMod val="75000"/>
                      <a:alpha val="40000"/>
                    </a:schemeClr>
                  </a:glow>
                  <a:outerShdw blurRad="50800" dist="38100" dir="5400000" algn="t" rotWithShape="0">
                    <a:prstClr val="black">
                      <a:alpha val="40000"/>
                    </a:prstClr>
                  </a:outerShdw>
                </a:effectLst>
                <a:cs typeface="B Kamran" pitchFamily="2" charset="-78"/>
              </a:rPr>
              <a:t> عوامل سازنده سیمای شهر</a:t>
            </a:r>
          </a:p>
        </p:txBody>
      </p:sp>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 descr="C:\DRIVE\information\UNIVERSIRY\tarahi shahri\mahdoode\ravand\back1.jpg"/>
          <p:cNvPicPr>
            <a:picLocks noChangeArrowheads="1"/>
          </p:cNvPicPr>
          <p:nvPr/>
        </p:nvPicPr>
        <p:blipFill>
          <a:blip r:embed="rId3"/>
          <a:srcRect/>
          <a:stretch>
            <a:fillRect/>
          </a:stretch>
        </p:blipFill>
        <p:spPr bwMode="auto">
          <a:xfrm>
            <a:off x="-9133" y="-29306"/>
            <a:ext cx="12801600" cy="9701784"/>
          </a:xfrm>
          <a:prstGeom prst="rect">
            <a:avLst/>
          </a:prstGeom>
          <a:noFill/>
        </p:spPr>
      </p:pic>
      <p:sp>
        <p:nvSpPr>
          <p:cNvPr id="5" name="TextBox 4"/>
          <p:cNvSpPr txBox="1"/>
          <p:nvPr/>
        </p:nvSpPr>
        <p:spPr>
          <a:xfrm>
            <a:off x="4191000" y="1383725"/>
            <a:ext cx="8382000" cy="5801316"/>
          </a:xfrm>
          <a:prstGeom prst="rect">
            <a:avLst/>
          </a:prstGeom>
          <a:noFill/>
        </p:spPr>
        <p:txBody>
          <a:bodyPr wrap="square" lIns="91171" tIns="45585" rIns="91171" bIns="45585" rtlCol="0">
            <a:spAutoFit/>
          </a:bodyPr>
          <a:lstStyle/>
          <a:p>
            <a:pPr marL="457200" indent="-457200" algn="justLow" rtl="1"/>
            <a:r>
              <a:rPr lang="fa-IR" sz="2800" b="1" dirty="0">
                <a:cs typeface="B Kamran" pitchFamily="2" charset="-78"/>
              </a:rPr>
              <a:t>3- گره : </a:t>
            </a:r>
            <a:r>
              <a:rPr lang="fa-IR" sz="2100" dirty="0">
                <a:cs typeface="B Kamran" pitchFamily="2" charset="-78"/>
              </a:rPr>
              <a:t>گره ها نقاطی حساس در شهر هستند که ناظر می تواند به درون آن ها وارد شود و کانون هائی که مبدأ و مقصد حرکت او را به وجود می آورند. ممکن است صرفا محل تقاطع دو خیابان یا دو جاده باشند، جائی باشند که خطوط حمل و نقل تغییر مسیر می دهند، نقطه ای که چند راه به یکدیگر می رسند یا از کنار یکدیگر می گذرند، لحظاتی هستند که در آن ها تغییر از یک ساختمان به ساختمانی دیگر صورت می پذیرد و یا ممکن است محل تمرکز باشند و اهمیت آنها به سبب تراکم پاره ای از امور و یا خصوصیات در نقطه ای باشند. بسیاری از گره ها هم محل تقاطع دو راه و هم محل تمرکز و تراکم پاره ای از فعالیت ها هستند. گره موجود در فلکه برق و چهار راه دانش از این نوع است. </a:t>
            </a:r>
          </a:p>
          <a:p>
            <a:pPr marL="457200" indent="-457200" algn="justLow" rtl="1"/>
            <a:r>
              <a:rPr lang="fa-IR" sz="2800" b="1" dirty="0">
                <a:cs typeface="B Kamran" pitchFamily="2" charset="-78"/>
              </a:rPr>
              <a:t>4- نشانه : </a:t>
            </a:r>
            <a:r>
              <a:rPr lang="fa-IR" sz="2100" dirty="0">
                <a:cs typeface="B Kamran" pitchFamily="2" charset="-78"/>
              </a:rPr>
              <a:t>نشانه ها نیز عواملی در تشخیص قسمت های مختلف شهر هستند، با این تفاوت که ناظر به درون آن ها راه نمی یابد. معمولا اشیائی که ظاهری مشخص دارند : مانند ساختمان ها، علائم، فروشگاه ها و یا حتی یک کوه می تواند نشانه باشد. خصوصیات نشانه باید چنان باشد که بتوان آن را از میان عوامل بسیار باز شناخت. پاره ای از نشانه ها را که بر پاره ای عوامل کوچک قد بر افراشته ان می توان از دور به زوایای مختلف تمییز داد و در جهت یابی، آن ها را از تمام جوانب مورد استفاده قرار داد. تک برج ها، گنبد های طلائی و تپه های گران پیکر مثال هایی هستند که معرف نشانه در سیمای شهراند. هر چقدر مسیر حرکت برای ناظر آشناتر باشد بیشتر مورد استفاده قرار می گیرد.در محدوده مورد بررسی ، ساختمان هتل قصر، بیمارستان موسی بن جعفر و پمپ بنزین به عنوان نشانه در نظر گفته شده اند.</a:t>
            </a:r>
          </a:p>
          <a:p>
            <a:pPr marL="457200" indent="-457200" algn="justLow" rtl="1"/>
            <a:endParaRPr lang="fa-IR" sz="2100" dirty="0">
              <a:cs typeface="B Kamran" pitchFamily="2" charset="-78"/>
            </a:endParaRPr>
          </a:p>
          <a:p>
            <a:pPr marL="457200" indent="-457200" algn="justLow" rtl="1">
              <a:buAutoNum type="arabicPeriod"/>
            </a:pPr>
            <a:endParaRPr lang="fa-IR" sz="2100" dirty="0">
              <a:cs typeface="B Kamran" pitchFamily="2" charset="-78"/>
            </a:endParaRPr>
          </a:p>
          <a:p>
            <a:pPr marL="457200" indent="-457200" algn="justLow" rtl="1">
              <a:buAutoNum type="arabicPeriod"/>
            </a:pPr>
            <a:endParaRPr lang="en-US" sz="2100" dirty="0">
              <a:cs typeface="B Kamran" pitchFamily="2" charset="-78"/>
            </a:endParaRPr>
          </a:p>
          <a:p>
            <a:pPr algn="justLow" rtl="1"/>
            <a:endParaRPr lang="fa-IR" sz="2100" dirty="0">
              <a:cs typeface="B Kamran" pitchFamily="2" charset="-78"/>
            </a:endParaRPr>
          </a:p>
        </p:txBody>
      </p:sp>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0" y="15"/>
            <a:ext cx="12801600" cy="9601199"/>
          </a:xfrm>
          <a:prstGeom prst="rect">
            <a:avLst/>
          </a:prstGeom>
          <a:noFill/>
          <a:ln w="9525">
            <a:noFill/>
            <a:miter lim="800000"/>
            <a:headEnd/>
            <a:tailEnd/>
          </a:ln>
          <a:effectLst/>
        </p:spPr>
      </p:pic>
      <p:sp>
        <p:nvSpPr>
          <p:cNvPr id="7" name="TextBox 6"/>
          <p:cNvSpPr txBox="1"/>
          <p:nvPr/>
        </p:nvSpPr>
        <p:spPr>
          <a:xfrm>
            <a:off x="-1280160" y="43547"/>
            <a:ext cx="9281160" cy="1052271"/>
          </a:xfrm>
          <a:prstGeom prst="rect">
            <a:avLst/>
          </a:prstGeom>
          <a:noFill/>
        </p:spPr>
        <p:txBody>
          <a:bodyPr wrap="square" lIns="127662" tIns="63847" rIns="127662" bIns="63847" rtlCol="1">
            <a:spAutoFit/>
          </a:bodyPr>
          <a:lstStyle/>
          <a:p>
            <a:pPr algn="r" rtl="1"/>
            <a:r>
              <a:rPr lang="fa-IR" sz="6000" dirty="0">
                <a:ln w="18415" cmpd="sng">
                  <a:solidFill>
                    <a:sysClr val="windowText" lastClr="000000">
                      <a:alpha val="37000"/>
                    </a:sysClr>
                  </a:solidFill>
                  <a:prstDash val="solid"/>
                </a:ln>
                <a:solidFill>
                  <a:srgbClr val="FFFFFF"/>
                </a:solidFill>
                <a:effectLst>
                  <a:outerShdw blurRad="63500" dir="3600000" algn="tl" rotWithShape="0">
                    <a:srgbClr val="000000">
                      <a:alpha val="70000"/>
                    </a:srgbClr>
                  </a:outerShdw>
                </a:effectLst>
                <a:cs typeface="B Kamran" pitchFamily="2" charset="-78"/>
              </a:rPr>
              <a:t>3- کیفیات زیست محیطی</a:t>
            </a:r>
          </a:p>
        </p:txBody>
      </p:sp>
      <p:sp>
        <p:nvSpPr>
          <p:cNvPr id="4" name="TextBox 3"/>
          <p:cNvSpPr txBox="1"/>
          <p:nvPr/>
        </p:nvSpPr>
        <p:spPr>
          <a:xfrm>
            <a:off x="2438400" y="1143015"/>
            <a:ext cx="5867400" cy="399984"/>
          </a:xfrm>
          <a:prstGeom prst="rect">
            <a:avLst/>
          </a:prstGeom>
          <a:noFill/>
        </p:spPr>
        <p:txBody>
          <a:bodyPr wrap="square" lIns="91316" tIns="45658" rIns="91316" bIns="45658" rtlCol="0">
            <a:spAutoFit/>
          </a:bodyPr>
          <a:lstStyle/>
          <a:p>
            <a:pPr algn="ctr" rtl="1"/>
            <a:r>
              <a:rPr lang="en-US" sz="2000" dirty="0">
                <a:ln w="18415" cmpd="sng">
                  <a:solidFill>
                    <a:sysClr val="windowText" lastClr="000000">
                      <a:alpha val="37000"/>
                    </a:sysClr>
                  </a:solidFill>
                  <a:prstDash val="solid"/>
                </a:ln>
                <a:solidFill>
                  <a:srgbClr val="FFFFFF"/>
                </a:solidFill>
                <a:effectLst>
                  <a:outerShdw blurRad="63500" dir="3600000" algn="tl" rotWithShape="0">
                    <a:srgbClr val="000000">
                      <a:alpha val="70000"/>
                    </a:srgbClr>
                  </a:outerShdw>
                </a:effectLst>
                <a:latin typeface="Comic Sans MS" pitchFamily="66" charset="0"/>
                <a:cs typeface="B Kamran" pitchFamily="2" charset="-78"/>
              </a:rPr>
              <a:t>ENVIRONMENTAL QUALITIES</a:t>
            </a:r>
            <a:endParaRPr lang="fa-IR" sz="2000" dirty="0">
              <a:ln w="18415" cmpd="sng">
                <a:solidFill>
                  <a:sysClr val="windowText" lastClr="000000">
                    <a:alpha val="37000"/>
                  </a:sysClr>
                </a:solidFill>
                <a:prstDash val="solid"/>
              </a:ln>
              <a:solidFill>
                <a:srgbClr val="FFFFFF"/>
              </a:solidFill>
              <a:effectLst>
                <a:outerShdw blurRad="63500" dir="3600000" algn="tl" rotWithShape="0">
                  <a:srgbClr val="000000">
                    <a:alpha val="70000"/>
                  </a:srgbClr>
                </a:outerShdw>
              </a:effectLst>
              <a:latin typeface="Comic Sans MS" pitchFamily="66" charset="0"/>
              <a:cs typeface="B Kamran" pitchFamily="2" charset="-78"/>
            </a:endParaRPr>
          </a:p>
        </p:txBody>
      </p:sp>
      <p:sp>
        <p:nvSpPr>
          <p:cNvPr id="6" name="TextBox 5"/>
          <p:cNvSpPr txBox="1"/>
          <p:nvPr/>
        </p:nvSpPr>
        <p:spPr>
          <a:xfrm>
            <a:off x="7467600" y="5528536"/>
            <a:ext cx="5029200" cy="3539158"/>
          </a:xfrm>
          <a:prstGeom prst="rect">
            <a:avLst/>
          </a:prstGeom>
          <a:noFill/>
        </p:spPr>
        <p:txBody>
          <a:bodyPr wrap="square" lIns="91171" tIns="45585" rIns="91171" bIns="45585" rtlCol="0">
            <a:spAutoFit/>
          </a:bodyPr>
          <a:lstStyle/>
          <a:p>
            <a:pPr algn="justLow" rtl="1"/>
            <a:r>
              <a:rPr lang="fa-IR" sz="3200" dirty="0">
                <a:cs typeface="B Kamran" pitchFamily="2" charset="-78"/>
              </a:rPr>
              <a:t>کیفیات زیست محیطی طراحی شهری در بعد خرد آن دربرگیرنده مقولاتی همچون حصول اطمینان از آفتاب کافی،جریان هوا، سایه، نور طبیعی، سروصدا، محافظت در مقابل نزولات جوی و .. و در بعد کلان دغدغه پایداری زیست محیطی (اکولوژیک)را داشته و به حفظ و احیای منابع محیطی در چارچوب طرح های شهری می پردازد.</a:t>
            </a:r>
            <a:endParaRPr lang="en-US" sz="3200" dirty="0"/>
          </a:p>
        </p:txBody>
      </p:sp>
      <p:grpSp>
        <p:nvGrpSpPr>
          <p:cNvPr id="8" name="Group 7"/>
          <p:cNvGrpSpPr>
            <a:grpSpLocks noChangeAspect="1"/>
          </p:cNvGrpSpPr>
          <p:nvPr/>
        </p:nvGrpSpPr>
        <p:grpSpPr>
          <a:xfrm>
            <a:off x="7772400" y="1447800"/>
            <a:ext cx="4876583" cy="3657600"/>
            <a:chOff x="8367198" y="1600200"/>
            <a:chExt cx="4063818" cy="3048000"/>
          </a:xfrm>
        </p:grpSpPr>
        <p:pic>
          <p:nvPicPr>
            <p:cNvPr id="9" name="Picture 5" descr="C:\DRIVE\information\UNIVERSIRY\tarahi shahri\mahdoode\ravand\6.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8367198" y="1600200"/>
              <a:ext cx="4063818" cy="3048000"/>
            </a:xfrm>
            <a:prstGeom prst="rect">
              <a:avLst/>
            </a:prstGeom>
            <a:noFill/>
          </p:spPr>
        </p:pic>
        <p:sp>
          <p:nvSpPr>
            <p:cNvPr id="10" name="Rectangle 9"/>
            <p:cNvSpPr/>
            <p:nvPr/>
          </p:nvSpPr>
          <p:spPr>
            <a:xfrm>
              <a:off x="10401994" y="2392680"/>
              <a:ext cx="533400" cy="274320"/>
            </a:xfrm>
            <a:prstGeom prst="rect">
              <a:avLst/>
            </a:prstGeom>
            <a:solidFill>
              <a:srgbClr val="FF9999">
                <a:alpha val="2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p:cNvSpPr/>
            <p:nvPr/>
          </p:nvSpPr>
          <p:spPr>
            <a:xfrm>
              <a:off x="11066336" y="2003012"/>
              <a:ext cx="533400" cy="274320"/>
            </a:xfrm>
            <a:prstGeom prst="rect">
              <a:avLst/>
            </a:prstGeom>
            <a:solidFill>
              <a:srgbClr val="FF9999">
                <a:alpha val="2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
          <p:cNvPicPr>
            <a:picLocks noChangeAspect="1" noChangeArrowheads="1"/>
          </p:cNvPicPr>
          <p:nvPr/>
        </p:nvPicPr>
        <p:blipFill>
          <a:blip r:embed="rId3"/>
          <a:srcRect/>
          <a:stretch>
            <a:fillRect/>
          </a:stretch>
        </p:blipFill>
        <p:spPr bwMode="auto">
          <a:xfrm>
            <a:off x="9" y="-36486"/>
            <a:ext cx="12825413" cy="9625013"/>
          </a:xfrm>
          <a:prstGeom prst="rect">
            <a:avLst/>
          </a:prstGeom>
          <a:noFill/>
          <a:ln w="9525">
            <a:noFill/>
            <a:miter lim="800000"/>
            <a:headEnd/>
            <a:tailEnd/>
          </a:ln>
          <a:effectLst/>
        </p:spPr>
      </p:pic>
      <p:sp>
        <p:nvSpPr>
          <p:cNvPr id="5" name="TextBox 4"/>
          <p:cNvSpPr txBox="1"/>
          <p:nvPr/>
        </p:nvSpPr>
        <p:spPr>
          <a:xfrm>
            <a:off x="3429000" y="1311277"/>
            <a:ext cx="9281160" cy="821438"/>
          </a:xfrm>
          <a:prstGeom prst="rect">
            <a:avLst/>
          </a:prstGeom>
          <a:noFill/>
        </p:spPr>
        <p:txBody>
          <a:bodyPr wrap="square" lIns="127662" tIns="63847" rIns="127662" bIns="63847" rtlCol="1">
            <a:spAutoFit/>
          </a:bodyPr>
          <a:lstStyle/>
          <a:p>
            <a:pPr algn="r" rtl="1"/>
            <a:r>
              <a:rPr lang="fa-IR" sz="4500" dirty="0">
                <a:ln w="18415" cmpd="sng">
                  <a:solidFill>
                    <a:sysClr val="windowText" lastClr="000000">
                      <a:alpha val="37000"/>
                    </a:sysClr>
                  </a:solidFill>
                  <a:prstDash val="solid"/>
                </a:ln>
                <a:solidFill>
                  <a:srgbClr val="FFFFFF"/>
                </a:solidFill>
                <a:effectLst>
                  <a:outerShdw blurRad="63500" dir="3600000" algn="tl" rotWithShape="0">
                    <a:srgbClr val="000000">
                      <a:alpha val="70000"/>
                    </a:srgbClr>
                  </a:outerShdw>
                </a:effectLst>
                <a:cs typeface="B Kamran" pitchFamily="2" charset="-78"/>
              </a:rPr>
              <a:t>3-1 آسایش اقلیمی</a:t>
            </a:r>
          </a:p>
        </p:txBody>
      </p:sp>
      <p:sp>
        <p:nvSpPr>
          <p:cNvPr id="6" name="TextBox 5"/>
          <p:cNvSpPr txBox="1"/>
          <p:nvPr/>
        </p:nvSpPr>
        <p:spPr>
          <a:xfrm>
            <a:off x="7391401" y="2368187"/>
            <a:ext cx="5190467" cy="1569388"/>
          </a:xfrm>
          <a:prstGeom prst="rect">
            <a:avLst/>
          </a:prstGeom>
          <a:noFill/>
        </p:spPr>
        <p:txBody>
          <a:bodyPr wrap="square" lIns="91171" tIns="45585" rIns="91171" bIns="45585" rtlCol="0">
            <a:spAutoFit/>
          </a:bodyPr>
          <a:lstStyle/>
          <a:p>
            <a:pPr algn="justLow" rtl="1"/>
            <a:r>
              <a:rPr lang="fa-IR" sz="2400" dirty="0">
                <a:cs typeface="B Kamran" pitchFamily="2" charset="-78"/>
              </a:rPr>
              <a:t>در این بخش برای بررسی کیفیت اقلیم خرد فضاهای شهری چگونگی آفتاب گیری و سایه اندازی با توجه به زاویه تابش و ارتفاع ساختمان ها و تهیه </a:t>
            </a:r>
            <a:r>
              <a:rPr lang="fa-IR" sz="2400" b="1" dirty="0">
                <a:effectLst>
                  <a:outerShdw blurRad="38100" dist="38100" dir="2700000" algn="tl">
                    <a:srgbClr val="000000">
                      <a:alpha val="43137"/>
                    </a:srgbClr>
                  </a:outerShdw>
                </a:effectLst>
                <a:cs typeface="B Kamran" pitchFamily="2" charset="-78"/>
              </a:rPr>
              <a:t>پلان سایه اندازی</a:t>
            </a:r>
            <a:r>
              <a:rPr lang="fa-IR" sz="2400" dirty="0">
                <a:cs typeface="B Kamran" pitchFamily="2" charset="-78"/>
              </a:rPr>
              <a:t>، </a:t>
            </a:r>
            <a:r>
              <a:rPr lang="fa-IR" sz="2400" b="1" dirty="0">
                <a:effectLst>
                  <a:outerShdw blurRad="38100" dist="38100" dir="2700000" algn="tl">
                    <a:srgbClr val="000000">
                      <a:alpha val="43137"/>
                    </a:srgbClr>
                  </a:outerShdw>
                </a:effectLst>
                <a:cs typeface="B Kamran" pitchFamily="2" charset="-78"/>
              </a:rPr>
              <a:t>باد و جهت آن</a:t>
            </a:r>
            <a:r>
              <a:rPr lang="fa-IR" sz="2400" dirty="0">
                <a:cs typeface="B Kamran" pitchFamily="2" charset="-78"/>
              </a:rPr>
              <a:t>، </a:t>
            </a:r>
            <a:r>
              <a:rPr lang="fa-IR" sz="2400" b="1" dirty="0">
                <a:effectLst>
                  <a:outerShdw blurRad="38100" dist="38100" dir="2700000" algn="tl">
                    <a:srgbClr val="000000">
                      <a:alpha val="43137"/>
                    </a:srgbClr>
                  </a:outerShdw>
                </a:effectLst>
                <a:cs typeface="B Kamran" pitchFamily="2" charset="-78"/>
              </a:rPr>
              <a:t>رطوبت</a:t>
            </a:r>
            <a:r>
              <a:rPr lang="fa-IR" sz="2400" dirty="0">
                <a:cs typeface="B Kamran" pitchFamily="2" charset="-78"/>
              </a:rPr>
              <a:t>، درجه حرارت و بارندگی بررسی شده است.</a:t>
            </a:r>
            <a:endParaRPr lang="fa-IR" sz="2400" b="1" dirty="0">
              <a:effectLst>
                <a:outerShdw blurRad="38100" dist="38100" dir="2700000" algn="tl">
                  <a:srgbClr val="000000">
                    <a:alpha val="43137"/>
                  </a:srgbClr>
                </a:outerShdw>
              </a:effectLst>
              <a:cs typeface="B Kamran" pitchFamily="2" charset="-78"/>
            </a:endParaRPr>
          </a:p>
        </p:txBody>
      </p:sp>
      <p:grpSp>
        <p:nvGrpSpPr>
          <p:cNvPr id="7" name="Group 6"/>
          <p:cNvGrpSpPr/>
          <p:nvPr/>
        </p:nvGrpSpPr>
        <p:grpSpPr>
          <a:xfrm>
            <a:off x="3093720" y="152400"/>
            <a:ext cx="3733800" cy="3048000"/>
            <a:chOff x="2935356" y="357804"/>
            <a:chExt cx="3962400" cy="3048000"/>
          </a:xfrm>
        </p:grpSpPr>
        <p:grpSp>
          <p:nvGrpSpPr>
            <p:cNvPr id="8" name="Group 4"/>
            <p:cNvGrpSpPr/>
            <p:nvPr/>
          </p:nvGrpSpPr>
          <p:grpSpPr>
            <a:xfrm>
              <a:off x="2935356" y="357804"/>
              <a:ext cx="3962400" cy="3048000"/>
              <a:chOff x="8367198" y="1600200"/>
              <a:chExt cx="4063818" cy="3048000"/>
            </a:xfrm>
          </p:grpSpPr>
          <p:pic>
            <p:nvPicPr>
              <p:cNvPr id="10" name="Picture 5" descr="C:\DRIVE\information\UNIVERSIRY\tarahi shahri\mahdoode\ravand\6.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8367198" y="1600200"/>
                <a:ext cx="4063818" cy="3048000"/>
              </a:xfrm>
              <a:prstGeom prst="rect">
                <a:avLst/>
              </a:prstGeom>
              <a:noFill/>
            </p:spPr>
          </p:pic>
          <p:sp>
            <p:nvSpPr>
              <p:cNvPr id="11" name="Rectangle 10"/>
              <p:cNvSpPr/>
              <p:nvPr/>
            </p:nvSpPr>
            <p:spPr>
              <a:xfrm>
                <a:off x="10399678" y="2392680"/>
                <a:ext cx="533400" cy="274320"/>
              </a:xfrm>
              <a:prstGeom prst="rect">
                <a:avLst/>
              </a:prstGeom>
              <a:solidFill>
                <a:srgbClr val="FF9999">
                  <a:alpha val="2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ectangle 11"/>
              <p:cNvSpPr/>
              <p:nvPr/>
            </p:nvSpPr>
            <p:spPr>
              <a:xfrm>
                <a:off x="11066336" y="2003012"/>
                <a:ext cx="533400" cy="274320"/>
              </a:xfrm>
              <a:prstGeom prst="rect">
                <a:avLst/>
              </a:prstGeom>
              <a:solidFill>
                <a:srgbClr val="FF9999">
                  <a:alpha val="2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9" name="Rectangle 8"/>
            <p:cNvSpPr/>
            <p:nvPr/>
          </p:nvSpPr>
          <p:spPr>
            <a:xfrm>
              <a:off x="5014218" y="1568072"/>
              <a:ext cx="520088" cy="233624"/>
            </a:xfrm>
            <a:prstGeom prst="rect">
              <a:avLst/>
            </a:prstGeom>
            <a:solidFill>
              <a:srgbClr val="FF9999">
                <a:alpha val="2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1" descr="C:\DRIVE\information\UNIVERSIRY\tarahi shahri\mahdoode\ravand\back1.jpg"/>
          <p:cNvPicPr>
            <a:picLocks noChangeArrowheads="1"/>
          </p:cNvPicPr>
          <p:nvPr/>
        </p:nvPicPr>
        <p:blipFill>
          <a:blip r:embed="rId3"/>
          <a:srcRect/>
          <a:stretch>
            <a:fillRect/>
          </a:stretch>
        </p:blipFill>
        <p:spPr bwMode="auto">
          <a:xfrm>
            <a:off x="-9133" y="-29306"/>
            <a:ext cx="12801600" cy="9701784"/>
          </a:xfrm>
          <a:prstGeom prst="rect">
            <a:avLst/>
          </a:prstGeom>
          <a:noFill/>
        </p:spPr>
      </p:pic>
      <p:sp>
        <p:nvSpPr>
          <p:cNvPr id="3" name="TextBox 2"/>
          <p:cNvSpPr txBox="1"/>
          <p:nvPr/>
        </p:nvSpPr>
        <p:spPr>
          <a:xfrm>
            <a:off x="3962400" y="1461259"/>
            <a:ext cx="8610603" cy="4954930"/>
          </a:xfrm>
          <a:prstGeom prst="rect">
            <a:avLst/>
          </a:prstGeom>
          <a:noFill/>
        </p:spPr>
        <p:txBody>
          <a:bodyPr wrap="square" lIns="91171" tIns="45585" rIns="91171" bIns="45585" rtlCol="0">
            <a:spAutoFit/>
          </a:bodyPr>
          <a:lstStyle/>
          <a:p>
            <a:pPr algn="r" rtl="1"/>
            <a:r>
              <a:rPr lang="fa-IR" sz="2100" dirty="0">
                <a:cs typeface="B Kamran" pitchFamily="2" charset="-78"/>
              </a:rPr>
              <a:t>برای بررسی اقلیم محدوده مورد مطالعه باید اقلیم شهری که محدوده در آن واقع شده است را بررسی کرد لذا به بررسی اقلیم شهر مشهد می پردازیم:</a:t>
            </a:r>
            <a:endParaRPr lang="en-US" sz="2100" dirty="0">
              <a:cs typeface="B Kamran" pitchFamily="2" charset="-78"/>
            </a:endParaRPr>
          </a:p>
          <a:p>
            <a:pPr algn="r" rtl="1"/>
            <a:r>
              <a:rPr lang="fa-IR" sz="2100" dirty="0">
                <a:cs typeface="B Kamran" pitchFamily="2" charset="-78"/>
              </a:rPr>
              <a:t>عوامل تاثیر گذار بر اقلیم مشهد عبارتند از : عرض جغرافیایی ، هوای گرم و خشک ، کویر «قره قوم» واقع در شمال منطقه و وجود دو رشته کوه مرتفع هزار مسجد و بینالود در شمال و جنوب دشت مشهد . مشهد در اقلیم «استپ عرض میانی نیمه خشک وخنک» واقع است . بر اساس طبقه بندی «دمارتن» اقلیم مشهد از نوع «نیمه خشک» است.</a:t>
            </a:r>
            <a:r>
              <a:rPr lang="fa-IR" sz="2100" b="1" dirty="0">
                <a:cs typeface="B Kamran" pitchFamily="2" charset="-78"/>
              </a:rPr>
              <a:t> </a:t>
            </a:r>
            <a:r>
              <a:rPr lang="fa-IR" sz="2100" dirty="0">
                <a:cs typeface="B Kamran" pitchFamily="2" charset="-78"/>
              </a:rPr>
              <a:t>برای بررسی اقلیم شهر مشهد باید عوامل مؤثر بر اقلیم را بررسی کرد که عبارتند از:</a:t>
            </a:r>
            <a:endParaRPr lang="en-US" sz="2100" dirty="0">
              <a:cs typeface="B Kamran" pitchFamily="2" charset="-78"/>
            </a:endParaRPr>
          </a:p>
          <a:p>
            <a:pPr algn="r" rtl="1"/>
            <a:r>
              <a:rPr lang="fa-IR" sz="2200" b="1" dirty="0">
                <a:effectLst>
                  <a:outerShdw blurRad="38100" dist="38100" dir="2700000" algn="tl">
                    <a:srgbClr val="000000">
                      <a:alpha val="43137"/>
                    </a:srgbClr>
                  </a:outerShdw>
                </a:effectLst>
                <a:cs typeface="B Kamran" pitchFamily="2" charset="-78"/>
              </a:rPr>
              <a:t>رطوبت نسبی:</a:t>
            </a:r>
            <a:endParaRPr lang="en-US" sz="2200" b="1" dirty="0">
              <a:effectLst>
                <a:outerShdw blurRad="38100" dist="38100" dir="2700000" algn="tl">
                  <a:srgbClr val="000000">
                    <a:alpha val="43137"/>
                  </a:srgbClr>
                </a:outerShdw>
              </a:effectLst>
              <a:cs typeface="B Kamran" pitchFamily="2" charset="-78"/>
            </a:endParaRPr>
          </a:p>
          <a:p>
            <a:pPr algn="r" rtl="1"/>
            <a:r>
              <a:rPr lang="fa-IR" sz="2100" dirty="0">
                <a:cs typeface="B Kamran" pitchFamily="2" charset="-78"/>
              </a:rPr>
              <a:t>جهت بررسی عامل رطوبت می توان از عوامل متعددی که همگی به نحوی بیانگر مقدار بخار آب موجود در جو بوده و قابل تبدیل به یکدیگر می باشند مانند :نم نسبی، نم ویژه، فشار بخار، اشباع و ... استفاده نمود.بر این اساس متوسط رطوبت مشهد 56.4% و متوسط حداقل و حداکثر سالانه آن به ترتیب 36.5 % در تیرماه و 71.9 % در دی ماه است. از نمودار رطوبت نسبی مشهد چنین استنباط می گردد که درصد رطوبت هوا با دمای هوا نسبت عکس داشته و همزمان با کاهش میزان رطوبت نسبی میزان تبخیر افزایش می یابد.</a:t>
            </a:r>
            <a:endParaRPr lang="en-US" sz="2100" dirty="0">
              <a:cs typeface="B Kamran" pitchFamily="2" charset="-78"/>
            </a:endParaRPr>
          </a:p>
          <a:p>
            <a:pPr algn="r" rtl="1"/>
            <a:r>
              <a:rPr lang="fa-IR" sz="2100" dirty="0">
                <a:cs typeface="B Kamran" pitchFamily="2" charset="-78"/>
              </a:rPr>
              <a:t>کمبود نسبی رطوبت در مشهد باعث شده که تحمل گرمای تابستان راحت تر باشد و ایجاد سرما در ساختمان ها به وسیله کولرهای آبی امکان پذیر گردد. آمار نشان می دهد که شهر مشهد دارای سه ماه مرطوب ( بهمن، اسفند، فروردین) و دو ماه نیمه خشک ( اردیبهشت و خرداد) و بقیه ماه ها بسیار خشک است. ( تیر، مرداد، شهریور، مهر، آبان، آذر، دی)</a:t>
            </a:r>
            <a:endParaRPr lang="en-US" sz="2100" dirty="0">
              <a:cs typeface="B Kamran" pitchFamily="2" charset="-78"/>
            </a:endParaRPr>
          </a:p>
        </p:txBody>
      </p:sp>
      <p:grpSp>
        <p:nvGrpSpPr>
          <p:cNvPr id="16" name="Group 15"/>
          <p:cNvGrpSpPr/>
          <p:nvPr/>
        </p:nvGrpSpPr>
        <p:grpSpPr>
          <a:xfrm>
            <a:off x="2932044" y="6441338"/>
            <a:ext cx="5297552" cy="3024467"/>
            <a:chOff x="3103205" y="7046377"/>
            <a:chExt cx="4440596" cy="2398686"/>
          </a:xfrm>
        </p:grpSpPr>
        <p:pic>
          <p:nvPicPr>
            <p:cNvPr id="25604" name="Picture 4"/>
            <p:cNvPicPr>
              <a:picLocks noChangeAspect="1" noChangeArrowheads="1"/>
            </p:cNvPicPr>
            <p:nvPr/>
          </p:nvPicPr>
          <p:blipFill>
            <a:blip r:embed="rId4" cstate="print"/>
            <a:srcRect/>
            <a:stretch>
              <a:fillRect/>
            </a:stretch>
          </p:blipFill>
          <p:spPr bwMode="auto">
            <a:xfrm>
              <a:off x="3962401" y="7046377"/>
              <a:ext cx="3581400" cy="2328511"/>
            </a:xfrm>
            <a:prstGeom prst="rect">
              <a:avLst/>
            </a:prstGeom>
            <a:noFill/>
            <a:ln w="9525">
              <a:noFill/>
              <a:miter lim="800000"/>
              <a:headEnd/>
              <a:tailEnd/>
            </a:ln>
            <a:effectLst/>
          </p:spPr>
        </p:pic>
        <p:sp>
          <p:nvSpPr>
            <p:cNvPr id="6" name="TextBox 5"/>
            <p:cNvSpPr txBox="1"/>
            <p:nvPr/>
          </p:nvSpPr>
          <p:spPr>
            <a:xfrm>
              <a:off x="3103205" y="9188979"/>
              <a:ext cx="3962401" cy="256084"/>
            </a:xfrm>
            <a:prstGeom prst="rect">
              <a:avLst/>
            </a:prstGeom>
            <a:noFill/>
          </p:spPr>
          <p:txBody>
            <a:bodyPr wrap="square" lIns="91171" tIns="45585" rIns="91171" bIns="45585" rtlCol="0">
              <a:spAutoFit/>
            </a:bodyPr>
            <a:lstStyle/>
            <a:p>
              <a:pPr algn="r" rtl="1"/>
              <a:r>
                <a:rPr lang="fa-IR" sz="1500" dirty="0">
                  <a:cs typeface="B Kamran" pitchFamily="2" charset="-78"/>
                </a:rPr>
                <a:t>نمودار ماهانه متوسط رطوبت نسبی در سال 1382</a:t>
              </a:r>
              <a:endParaRPr lang="en-US" sz="1500" dirty="0">
                <a:cs typeface="B Kamran" pitchFamily="2" charset="-78"/>
              </a:endParaRPr>
            </a:p>
          </p:txBody>
        </p:sp>
      </p:grpSp>
      <p:grpSp>
        <p:nvGrpSpPr>
          <p:cNvPr id="15" name="Group 14"/>
          <p:cNvGrpSpPr/>
          <p:nvPr/>
        </p:nvGrpSpPr>
        <p:grpSpPr>
          <a:xfrm>
            <a:off x="7467601" y="6496880"/>
            <a:ext cx="4419601" cy="2970000"/>
            <a:chOff x="6340364" y="6970145"/>
            <a:chExt cx="3962400" cy="2620513"/>
          </a:xfrm>
        </p:grpSpPr>
        <p:pic>
          <p:nvPicPr>
            <p:cNvPr id="5" name="Picture 2"/>
            <p:cNvPicPr>
              <a:picLocks noChangeAspect="1" noChangeArrowheads="1"/>
            </p:cNvPicPr>
            <p:nvPr/>
          </p:nvPicPr>
          <p:blipFill>
            <a:blip r:embed="rId5" cstate="print"/>
            <a:srcRect/>
            <a:stretch>
              <a:fillRect/>
            </a:stretch>
          </p:blipFill>
          <p:spPr bwMode="auto">
            <a:xfrm>
              <a:off x="7594215" y="6970145"/>
              <a:ext cx="2616586" cy="2237945"/>
            </a:xfrm>
            <a:prstGeom prst="rect">
              <a:avLst/>
            </a:prstGeom>
            <a:noFill/>
            <a:ln w="9525">
              <a:noFill/>
              <a:miter lim="800000"/>
              <a:headEnd/>
              <a:tailEnd/>
            </a:ln>
            <a:effectLst/>
          </p:spPr>
        </p:pic>
        <p:sp>
          <p:nvSpPr>
            <p:cNvPr id="7" name="TextBox 6"/>
            <p:cNvSpPr txBox="1"/>
            <p:nvPr/>
          </p:nvSpPr>
          <p:spPr>
            <a:xfrm>
              <a:off x="6340364" y="9305761"/>
              <a:ext cx="3962400" cy="284897"/>
            </a:xfrm>
            <a:prstGeom prst="rect">
              <a:avLst/>
            </a:prstGeom>
            <a:noFill/>
          </p:spPr>
          <p:txBody>
            <a:bodyPr wrap="square" lIns="91171" tIns="45585" rIns="91171" bIns="45585" rtlCol="0">
              <a:spAutoFit/>
            </a:bodyPr>
            <a:lstStyle/>
            <a:p>
              <a:pPr algn="r" rtl="1"/>
              <a:r>
                <a:rPr lang="fa-IR" sz="1500" dirty="0">
                  <a:cs typeface="B Kamran" pitchFamily="2" charset="-78"/>
                </a:rPr>
                <a:t>نمودار سالانه متوسط رطوبت دوره آماری(1383-1373)</a:t>
              </a:r>
              <a:endParaRPr lang="en-US" sz="1500" dirty="0">
                <a:cs typeface="B Kamran" pitchFamily="2" charset="-78"/>
              </a:endParaRPr>
            </a:p>
          </p:txBody>
        </p:sp>
      </p:grpSp>
      <p:sp>
        <p:nvSpPr>
          <p:cNvPr id="10" name="TextBox 9"/>
          <p:cNvSpPr txBox="1"/>
          <p:nvPr/>
        </p:nvSpPr>
        <p:spPr>
          <a:xfrm>
            <a:off x="3276601" y="304814"/>
            <a:ext cx="9281160" cy="744494"/>
          </a:xfrm>
          <a:prstGeom prst="rect">
            <a:avLst/>
          </a:prstGeom>
          <a:noFill/>
        </p:spPr>
        <p:txBody>
          <a:bodyPr wrap="square" lIns="127662" tIns="63847" rIns="127662" bIns="63847" rtlCol="1">
            <a:spAutoFit/>
          </a:bodyPr>
          <a:lstStyle/>
          <a:p>
            <a:pPr algn="justLow" rtl="1"/>
            <a:r>
              <a:rPr lang="fa-IR" sz="4000" b="1" dirty="0">
                <a:effectLst>
                  <a:glow rad="101600">
                    <a:schemeClr val="bg1">
                      <a:lumMod val="75000"/>
                      <a:alpha val="40000"/>
                    </a:schemeClr>
                  </a:glow>
                  <a:outerShdw blurRad="50800" dist="38100" dir="5400000" algn="t" rotWithShape="0">
                    <a:prstClr val="black">
                      <a:alpha val="40000"/>
                    </a:prstClr>
                  </a:outerShdw>
                </a:effectLst>
                <a:cs typeface="B Kamran" pitchFamily="2" charset="-78"/>
              </a:rPr>
              <a:t>اقلیم</a:t>
            </a:r>
          </a:p>
        </p:txBody>
      </p:sp>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1" descr="C:\DRIVE\information\UNIVERSIRY\tarahi shahri\mahdoode\ravand\back1.jpg"/>
          <p:cNvPicPr>
            <a:picLocks noChangeArrowheads="1"/>
          </p:cNvPicPr>
          <p:nvPr/>
        </p:nvPicPr>
        <p:blipFill>
          <a:blip r:embed="rId3"/>
          <a:srcRect/>
          <a:stretch>
            <a:fillRect/>
          </a:stretch>
        </p:blipFill>
        <p:spPr bwMode="auto">
          <a:xfrm>
            <a:off x="-9133" y="-29306"/>
            <a:ext cx="12801600" cy="9701784"/>
          </a:xfrm>
          <a:prstGeom prst="rect">
            <a:avLst/>
          </a:prstGeom>
          <a:noFill/>
        </p:spPr>
      </p:pic>
      <p:sp>
        <p:nvSpPr>
          <p:cNvPr id="4" name="TextBox 3"/>
          <p:cNvSpPr txBox="1"/>
          <p:nvPr/>
        </p:nvSpPr>
        <p:spPr>
          <a:xfrm>
            <a:off x="3657603" y="1295415"/>
            <a:ext cx="8915400" cy="3462214"/>
          </a:xfrm>
          <a:prstGeom prst="rect">
            <a:avLst/>
          </a:prstGeom>
          <a:noFill/>
        </p:spPr>
        <p:txBody>
          <a:bodyPr wrap="square" lIns="91171" tIns="45585" rIns="91171" bIns="45585" rtlCol="0">
            <a:spAutoFit/>
          </a:bodyPr>
          <a:lstStyle/>
          <a:p>
            <a:pPr algn="r" rtl="1"/>
            <a:r>
              <a:rPr lang="fa-IR" sz="2200" b="1" dirty="0">
                <a:effectLst>
                  <a:outerShdw blurRad="38100" dist="38100" dir="2700000" algn="tl">
                    <a:srgbClr val="000000">
                      <a:alpha val="43137"/>
                    </a:srgbClr>
                  </a:outerShdw>
                </a:effectLst>
                <a:cs typeface="B Kamran" pitchFamily="2" charset="-78"/>
              </a:rPr>
              <a:t>تابش آفتاب</a:t>
            </a:r>
          </a:p>
          <a:p>
            <a:pPr algn="r" rtl="1"/>
            <a:endParaRPr lang="en-US" sz="800" b="1" dirty="0">
              <a:cs typeface="B Kamran" pitchFamily="2" charset="-78"/>
            </a:endParaRPr>
          </a:p>
          <a:p>
            <a:pPr algn="r" rtl="1"/>
            <a:r>
              <a:rPr lang="fa-IR" sz="2100" dirty="0">
                <a:cs typeface="B Kamran" pitchFamily="2" charset="-78"/>
              </a:rPr>
              <a:t>درجه حرارت یک منطقه بستگی به میزان گرما و سرمای سطح زمین دارد، گرما و سرما نیز به میزان انرژی خورشیدی و شدت و دوام تابش آفتاب در طول سال وابسته است.از این رو میزان نور خورشید و زاویه تابش آن، هم به لحاظ سنجش علمی انواع نیاز های بهداشتی و روانی و هم برای اطلاع از میزان روشنایی طبیعی ساختمان از اهمیت زیادی برخوردار است.شدت تابش آفتاب در هر نقطه از زمین بستگی به موقعیت خورشید و زاویه تابش آن دارد.زاویه تابش خورشید در عرض جغرافیایی 37 درجه (مشهد) در ظهر محلی اول تیرماه برابر 90 درجه و در ظهر محلی اول دی ماه برابر 45 درجه است. </a:t>
            </a:r>
            <a:endParaRPr lang="en-US" sz="2100" dirty="0">
              <a:cs typeface="B Kamran" pitchFamily="2" charset="-78"/>
            </a:endParaRPr>
          </a:p>
          <a:p>
            <a:pPr algn="r" rtl="1"/>
            <a:r>
              <a:rPr lang="fa-IR" sz="2100" dirty="0">
                <a:cs typeface="B Kamran" pitchFamily="2" charset="-78"/>
              </a:rPr>
              <a:t>با توجه به زوایای تابش خورشیدی در ماه های سال  و با بررسی انرژی خورشیدی تایید شده بر سطوح قائم واقع در جهات مختلف در این عرض جغرافیایی نتیجه می شود که در دی ماه  که سردترین ماه سال است بیشترین انرژی خورشیدی بر دیواره های جنوبی و در گرم ترین ماه سال یعنی تیر ماه بر دیواره های شرقی یا غربی می تابد</a:t>
            </a:r>
            <a:r>
              <a:rPr lang="fa-IR" sz="2100" dirty="0"/>
              <a:t>.</a:t>
            </a:r>
            <a:endParaRPr lang="en-US" sz="2100" dirty="0"/>
          </a:p>
          <a:p>
            <a:pPr algn="r"/>
            <a:endParaRPr lang="en-US" sz="2100" dirty="0"/>
          </a:p>
        </p:txBody>
      </p:sp>
      <p:grpSp>
        <p:nvGrpSpPr>
          <p:cNvPr id="10" name="Group 9"/>
          <p:cNvGrpSpPr/>
          <p:nvPr/>
        </p:nvGrpSpPr>
        <p:grpSpPr>
          <a:xfrm>
            <a:off x="5181602" y="4451719"/>
            <a:ext cx="6019799" cy="4598434"/>
            <a:chOff x="4876805" y="5085819"/>
            <a:chExt cx="5562599" cy="4446617"/>
          </a:xfrm>
        </p:grpSpPr>
        <p:pic>
          <p:nvPicPr>
            <p:cNvPr id="1026" name="Picture 2"/>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4876805" y="5085819"/>
              <a:ext cx="5562599" cy="4134394"/>
            </a:xfrm>
            <a:prstGeom prst="rect">
              <a:avLst/>
            </a:prstGeom>
            <a:noFill/>
            <a:ln w="9525">
              <a:noFill/>
              <a:miter lim="800000"/>
              <a:headEnd/>
              <a:tailEnd/>
            </a:ln>
            <a:effectLst/>
          </p:spPr>
        </p:pic>
        <p:sp>
          <p:nvSpPr>
            <p:cNvPr id="6" name="TextBox 5"/>
            <p:cNvSpPr txBox="1"/>
            <p:nvPr/>
          </p:nvSpPr>
          <p:spPr>
            <a:xfrm>
              <a:off x="5334002" y="9220203"/>
              <a:ext cx="3962400" cy="312233"/>
            </a:xfrm>
            <a:prstGeom prst="rect">
              <a:avLst/>
            </a:prstGeom>
            <a:noFill/>
          </p:spPr>
          <p:txBody>
            <a:bodyPr wrap="square" lIns="91171" tIns="45585" rIns="91171" bIns="45585" rtlCol="0">
              <a:spAutoFit/>
            </a:bodyPr>
            <a:lstStyle/>
            <a:p>
              <a:pPr algn="r" rtl="1"/>
              <a:r>
                <a:rPr lang="fa-IR" sz="1500" dirty="0">
                  <a:cs typeface="B Kamran" pitchFamily="2" charset="-78"/>
                </a:rPr>
                <a:t>موقعیت و زوایای تابش خورشید در عرض جغرافیایی 37 درجه</a:t>
              </a:r>
              <a:endParaRPr lang="en-US" sz="1500" dirty="0">
                <a:cs typeface="B Kamran" pitchFamily="2" charset="-78"/>
              </a:endParaRPr>
            </a:p>
          </p:txBody>
        </p:sp>
      </p:grpSp>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1" descr="C:\DRIVE\information\UNIVERSIRY\tarahi shahri\mahdoode\ravand\back1.jpg"/>
          <p:cNvPicPr>
            <a:picLocks noChangeArrowheads="1"/>
          </p:cNvPicPr>
          <p:nvPr/>
        </p:nvPicPr>
        <p:blipFill>
          <a:blip r:embed="rId3"/>
          <a:srcRect/>
          <a:stretch>
            <a:fillRect/>
          </a:stretch>
        </p:blipFill>
        <p:spPr bwMode="auto">
          <a:xfrm>
            <a:off x="-9133" y="-29306"/>
            <a:ext cx="12801600" cy="9701784"/>
          </a:xfrm>
          <a:prstGeom prst="rect">
            <a:avLst/>
          </a:prstGeom>
          <a:noFill/>
        </p:spPr>
      </p:pic>
      <p:sp>
        <p:nvSpPr>
          <p:cNvPr id="5" name="TextBox 4"/>
          <p:cNvSpPr txBox="1"/>
          <p:nvPr/>
        </p:nvSpPr>
        <p:spPr>
          <a:xfrm>
            <a:off x="4038615" y="1198284"/>
            <a:ext cx="8458199" cy="3716198"/>
          </a:xfrm>
          <a:prstGeom prst="rect">
            <a:avLst/>
          </a:prstGeom>
          <a:noFill/>
        </p:spPr>
        <p:txBody>
          <a:bodyPr wrap="square" lIns="91171" tIns="45585" rIns="91171" bIns="45585" rtlCol="0">
            <a:spAutoFit/>
          </a:bodyPr>
          <a:lstStyle/>
          <a:p>
            <a:pPr algn="r" rtl="1"/>
            <a:r>
              <a:rPr lang="fa-IR" sz="2200" b="1" dirty="0">
                <a:effectLst>
                  <a:outerShdw blurRad="38100" dist="38100" dir="2700000" algn="tl">
                    <a:srgbClr val="000000">
                      <a:alpha val="43137"/>
                    </a:srgbClr>
                  </a:outerShdw>
                </a:effectLst>
                <a:cs typeface="B Kamran" pitchFamily="2" charset="-78"/>
              </a:rPr>
              <a:t>باد</a:t>
            </a:r>
            <a:endParaRPr lang="en-US" sz="2200" b="1" dirty="0">
              <a:effectLst>
                <a:outerShdw blurRad="38100" dist="38100" dir="2700000" algn="tl">
                  <a:srgbClr val="000000">
                    <a:alpha val="43137"/>
                  </a:srgbClr>
                </a:outerShdw>
              </a:effectLst>
              <a:cs typeface="B Kamran" pitchFamily="2" charset="-78"/>
            </a:endParaRPr>
          </a:p>
          <a:p>
            <a:pPr algn="justLow" rtl="1"/>
            <a:r>
              <a:rPr lang="fa-IR" sz="2100" dirty="0">
                <a:cs typeface="B Kamran" pitchFamily="2" charset="-78"/>
              </a:rPr>
              <a:t>شهر مشهد از شهرهای سردسیر ایران است و همین بر اهمیت مطالعه درباره جهت باد و سرعت وزش آن در این شهر افزوده است.بررسی آمار وزش بادها در مشهد حاکی از وجود یک سیستم ضعیف محلی است که از وجود ارتفاعات در سراسر حاشیه غرب این شهرستان ناشی می شود.هنگام صبح جهت وزش بادها یه طور عمده شمالی و شمال غربی و بعدازظهرها جنوب شرقی است.وزش این بادها باعث کاهش تراکم آلودگی هوای سطح شهر، تعدیل دمای هوا و کاهش اختلاف دمای شب و روز نسبت به اقلیم های مشابه و افزایش تبخیر در مشهد می گردد.به طور کلی جهت وزش باد غالب در مشهد با توجه به امار سازمان هواشناسی جنوب و جنوب شرقی است.البته نتایج حاصل از بررسی گل بادهای ده سال شهر مشهد نشان می دهد که با تغییر دمای هوا، جهت، سرعت و میزان وزش بادها تغییر می کند.در فصل زمستان، به طور کلی بادهایی که از شمال غربی به جنوب شرقی یا در خلاف این جهت در جریان هستند و نیز باد جنوبی باد غالب به شمار می روند. اما در تابستان بادهای شرقی، شمال شرقی و تا حدود جنوب شرقی بادهای غالب هستند.مقدار وزش باد در زمستان و در سردترین ساعات به حداقل و در گرم ترین ماه به حداکثر می رسد.تحلیل چنین ترکیبی از نظام بادهای غالب در ناحیه مشهد بر استقرار مراکز صنعتی و صنایع آلوده</a:t>
            </a:r>
            <a:endParaRPr lang="en-US" sz="2100" dirty="0">
              <a:cs typeface="B Kamran" pitchFamily="2" charset="-78"/>
            </a:endParaRPr>
          </a:p>
        </p:txBody>
      </p:sp>
      <p:sp>
        <p:nvSpPr>
          <p:cNvPr id="7" name="TextBox 6"/>
          <p:cNvSpPr txBox="1"/>
          <p:nvPr/>
        </p:nvSpPr>
        <p:spPr>
          <a:xfrm>
            <a:off x="7848602" y="4820478"/>
            <a:ext cx="4703063" cy="2354218"/>
          </a:xfrm>
          <a:prstGeom prst="rect">
            <a:avLst/>
          </a:prstGeom>
          <a:noFill/>
        </p:spPr>
        <p:txBody>
          <a:bodyPr wrap="square" lIns="91171" tIns="45585" rIns="91171" bIns="45585" rtlCol="0">
            <a:spAutoFit/>
          </a:bodyPr>
          <a:lstStyle/>
          <a:p>
            <a:pPr algn="justLow" rtl="1"/>
            <a:r>
              <a:rPr lang="fa-IR" sz="2100" dirty="0">
                <a:cs typeface="B Kamran" pitchFamily="2" charset="-78"/>
              </a:rPr>
              <a:t>کننده محیط زیست در جبهه شمال غرب، غرب و جنوب غربی مراکز جمعیتی و سکونتی تاکید دارد.درصد و سرعت وزش بادهایی که در فصل تابستان می وزند بیشتر از سایر بادهاست.هرچند که بادهای پاییزی و زمستانی کمتر می وزند اما به دلیل سردسیر بودن منطقه و با توجه به اهمیت گرم کردن فضاهای داخلی نسبت به سرد کردن این فضاها، می بایست جهت وزش این بادها به طور کامل مورد توجه قرار گیرد</a:t>
            </a:r>
            <a:r>
              <a:rPr lang="en-US" sz="2100" dirty="0">
                <a:cs typeface="B Kamran" pitchFamily="2" charset="-78"/>
              </a:rPr>
              <a:t>.</a:t>
            </a:r>
          </a:p>
          <a:p>
            <a:pPr algn="justLow" rtl="1"/>
            <a:endParaRPr lang="en-US" sz="2100" dirty="0"/>
          </a:p>
        </p:txBody>
      </p:sp>
      <p:pic>
        <p:nvPicPr>
          <p:cNvPr id="2052" name="Picture 4"/>
          <p:cNvPicPr>
            <a:picLocks noChangeAspect="1" noChangeArrowheads="1"/>
          </p:cNvPicPr>
          <p:nvPr/>
        </p:nvPicPr>
        <p:blipFill>
          <a:blip r:embed="rId4"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3581400" y="4876800"/>
            <a:ext cx="4495800" cy="3821104"/>
          </a:xfrm>
          <a:prstGeom prst="rect">
            <a:avLst/>
          </a:prstGeom>
          <a:noFill/>
          <a:ln w="9525">
            <a:noFill/>
            <a:miter lim="800000"/>
            <a:headEnd/>
            <a:tailEnd/>
          </a:ln>
          <a:effectLst/>
        </p:spPr>
      </p:pic>
      <p:pic>
        <p:nvPicPr>
          <p:cNvPr id="2054" name="Picture 6"/>
          <p:cNvPicPr>
            <a:picLocks noChangeAspect="1" noChangeArrowheads="1"/>
          </p:cNvPicPr>
          <p:nvPr/>
        </p:nvPicPr>
        <p:blipFill>
          <a:blip r:embed="rId5"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3581402" y="7889346"/>
            <a:ext cx="914399" cy="1635656"/>
          </a:xfrm>
          <a:prstGeom prst="rect">
            <a:avLst/>
          </a:prstGeom>
          <a:noFill/>
          <a:ln w="9525">
            <a:noFill/>
            <a:miter lim="800000"/>
            <a:headEnd/>
            <a:tailEnd/>
          </a:ln>
          <a:effectLst/>
        </p:spPr>
      </p:pic>
      <p:sp>
        <p:nvSpPr>
          <p:cNvPr id="12" name="TextBox 11"/>
          <p:cNvSpPr txBox="1"/>
          <p:nvPr/>
        </p:nvSpPr>
        <p:spPr>
          <a:xfrm>
            <a:off x="3352800" y="9108549"/>
            <a:ext cx="3962400" cy="322893"/>
          </a:xfrm>
          <a:prstGeom prst="rect">
            <a:avLst/>
          </a:prstGeom>
          <a:noFill/>
        </p:spPr>
        <p:txBody>
          <a:bodyPr wrap="square" lIns="91171" tIns="45585" rIns="91171" bIns="45585" rtlCol="0">
            <a:spAutoFit/>
          </a:bodyPr>
          <a:lstStyle/>
          <a:p>
            <a:pPr algn="r" rtl="1"/>
            <a:r>
              <a:rPr lang="fa-IR" sz="1500" dirty="0">
                <a:cs typeface="B Kamran" pitchFamily="2" charset="-78"/>
              </a:rPr>
              <a:t>گلباد سالیانه</a:t>
            </a:r>
            <a:endParaRPr lang="en-US" sz="1500" dirty="0">
              <a:cs typeface="B Kamran" pitchFamily="2" charset="-78"/>
            </a:endParaRPr>
          </a:p>
        </p:txBody>
      </p:sp>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1" descr="C:\DRIVE\information\UNIVERSIRY\tarahi shahri\mahdoode\ravand\back1.jpg"/>
          <p:cNvPicPr>
            <a:picLocks noChangeArrowheads="1"/>
          </p:cNvPicPr>
          <p:nvPr/>
        </p:nvPicPr>
        <p:blipFill>
          <a:blip r:embed="rId3"/>
          <a:srcRect/>
          <a:stretch>
            <a:fillRect/>
          </a:stretch>
        </p:blipFill>
        <p:spPr bwMode="auto">
          <a:xfrm>
            <a:off x="-9133" y="-29306"/>
            <a:ext cx="12801600" cy="9701784"/>
          </a:xfrm>
          <a:prstGeom prst="rect">
            <a:avLst/>
          </a:prstGeom>
          <a:noFill/>
        </p:spPr>
      </p:pic>
      <p:grpSp>
        <p:nvGrpSpPr>
          <p:cNvPr id="16" name="Group 15"/>
          <p:cNvGrpSpPr/>
          <p:nvPr/>
        </p:nvGrpSpPr>
        <p:grpSpPr>
          <a:xfrm>
            <a:off x="4104865" y="1447801"/>
            <a:ext cx="8458199" cy="6969730"/>
            <a:chOff x="4094099" y="1447800"/>
            <a:chExt cx="8250301" cy="6635058"/>
          </a:xfrm>
        </p:grpSpPr>
        <p:pic>
          <p:nvPicPr>
            <p:cNvPr id="1026" name="Picture 2" descr="C:\Ati's Univ Projz\6th Term\Tarahi Shahri Dr Abbas\MainProj\Emam reza St\3D\7.jpg"/>
            <p:cNvPicPr>
              <a:picLocks noChangeAspect="1" noChangeArrowheads="1"/>
            </p:cNvPicPr>
            <p:nvPr/>
          </p:nvPicPr>
          <p:blipFill>
            <a:blip r:embed="rId4">
              <a:clrChange>
                <a:clrFrom>
                  <a:srgbClr val="FFFFFF"/>
                </a:clrFrom>
                <a:clrTo>
                  <a:srgbClr val="FFFFFF">
                    <a:alpha val="0"/>
                  </a:srgbClr>
                </a:clrTo>
              </a:clrChange>
            </a:blip>
            <a:srcRect/>
            <a:stretch>
              <a:fillRect/>
            </a:stretch>
          </p:blipFill>
          <p:spPr bwMode="auto">
            <a:xfrm>
              <a:off x="4094099" y="2407919"/>
              <a:ext cx="8250301" cy="4865053"/>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grpSp>
          <p:nvGrpSpPr>
            <p:cNvPr id="2" name="Group 9"/>
            <p:cNvGrpSpPr/>
            <p:nvPr/>
          </p:nvGrpSpPr>
          <p:grpSpPr>
            <a:xfrm>
              <a:off x="8574660" y="2087880"/>
              <a:ext cx="2051539" cy="1920240"/>
              <a:chOff x="5697415" y="1676400"/>
              <a:chExt cx="1465385" cy="1371600"/>
            </a:xfrm>
          </p:grpSpPr>
          <p:sp>
            <p:nvSpPr>
              <p:cNvPr id="3" name="Sun 2"/>
              <p:cNvSpPr/>
              <p:nvPr/>
            </p:nvSpPr>
            <p:spPr>
              <a:xfrm>
                <a:off x="6172200" y="1676400"/>
                <a:ext cx="990600" cy="990600"/>
              </a:xfrm>
              <a:prstGeom prst="sun">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4" name="Freeform 3"/>
              <p:cNvSpPr/>
              <p:nvPr/>
            </p:nvSpPr>
            <p:spPr>
              <a:xfrm>
                <a:off x="5697415" y="2335237"/>
                <a:ext cx="844062" cy="689317"/>
              </a:xfrm>
              <a:custGeom>
                <a:avLst/>
                <a:gdLst>
                  <a:gd name="connsiteX0" fmla="*/ 703385 w 844062"/>
                  <a:gd name="connsiteY0" fmla="*/ 0 h 689317"/>
                  <a:gd name="connsiteX1" fmla="*/ 0 w 844062"/>
                  <a:gd name="connsiteY1" fmla="*/ 689317 h 689317"/>
                  <a:gd name="connsiteX2" fmla="*/ 844062 w 844062"/>
                  <a:gd name="connsiteY2" fmla="*/ 98474 h 689317"/>
                  <a:gd name="connsiteX3" fmla="*/ 703385 w 844062"/>
                  <a:gd name="connsiteY3" fmla="*/ 0 h 689317"/>
                </a:gdLst>
                <a:ahLst/>
                <a:cxnLst>
                  <a:cxn ang="0">
                    <a:pos x="connsiteX0" y="connsiteY0"/>
                  </a:cxn>
                  <a:cxn ang="0">
                    <a:pos x="connsiteX1" y="connsiteY1"/>
                  </a:cxn>
                  <a:cxn ang="0">
                    <a:pos x="connsiteX2" y="connsiteY2"/>
                  </a:cxn>
                  <a:cxn ang="0">
                    <a:pos x="connsiteX3" y="connsiteY3"/>
                  </a:cxn>
                </a:cxnLst>
                <a:rect l="l" t="t" r="r" b="b"/>
                <a:pathLst>
                  <a:path w="844062" h="689317">
                    <a:moveTo>
                      <a:pt x="703385" y="0"/>
                    </a:moveTo>
                    <a:lnTo>
                      <a:pt x="0" y="689317"/>
                    </a:lnTo>
                    <a:lnTo>
                      <a:pt x="844062" y="98474"/>
                    </a:lnTo>
                    <a:lnTo>
                      <a:pt x="703385" y="0"/>
                    </a:lnTo>
                    <a:close/>
                  </a:path>
                </a:pathLst>
              </a:cu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cxnSp>
            <p:nvCxnSpPr>
              <p:cNvPr id="6" name="Straight Connector 5"/>
              <p:cNvCxnSpPr>
                <a:stCxn id="4" idx="1"/>
              </p:cNvCxnSpPr>
              <p:nvPr/>
            </p:nvCxnSpPr>
            <p:spPr>
              <a:xfrm>
                <a:off x="5697415" y="3024554"/>
                <a:ext cx="1236785" cy="23446"/>
              </a:xfrm>
              <a:prstGeom prst="line">
                <a:avLst/>
              </a:prstGeom>
              <a:ln w="57150">
                <a:solidFill>
                  <a:srgbClr val="FFFF00"/>
                </a:solidFill>
              </a:ln>
            </p:spPr>
            <p:style>
              <a:lnRef idx="1">
                <a:schemeClr val="accent1"/>
              </a:lnRef>
              <a:fillRef idx="0">
                <a:schemeClr val="accent1"/>
              </a:fillRef>
              <a:effectRef idx="0">
                <a:schemeClr val="accent1"/>
              </a:effectRef>
              <a:fontRef idx="minor">
                <a:schemeClr val="tx1"/>
              </a:fontRef>
            </p:style>
          </p:cxnSp>
          <p:sp>
            <p:nvSpPr>
              <p:cNvPr id="8" name="Freeform 7"/>
              <p:cNvSpPr/>
              <p:nvPr/>
            </p:nvSpPr>
            <p:spPr>
              <a:xfrm>
                <a:off x="6172200" y="2771775"/>
                <a:ext cx="149225" cy="209550"/>
              </a:xfrm>
              <a:custGeom>
                <a:avLst/>
                <a:gdLst>
                  <a:gd name="connsiteX0" fmla="*/ 0 w 149225"/>
                  <a:gd name="connsiteY0" fmla="*/ 0 h 209550"/>
                  <a:gd name="connsiteX1" fmla="*/ 133350 w 149225"/>
                  <a:gd name="connsiteY1" fmla="*/ 66675 h 209550"/>
                  <a:gd name="connsiteX2" fmla="*/ 95250 w 149225"/>
                  <a:gd name="connsiteY2" fmla="*/ 209550 h 209550"/>
                </a:gdLst>
                <a:ahLst/>
                <a:cxnLst>
                  <a:cxn ang="0">
                    <a:pos x="connsiteX0" y="connsiteY0"/>
                  </a:cxn>
                  <a:cxn ang="0">
                    <a:pos x="connsiteX1" y="connsiteY1"/>
                  </a:cxn>
                  <a:cxn ang="0">
                    <a:pos x="connsiteX2" y="connsiteY2"/>
                  </a:cxn>
                </a:cxnLst>
                <a:rect l="l" t="t" r="r" b="b"/>
                <a:pathLst>
                  <a:path w="149225" h="209550">
                    <a:moveTo>
                      <a:pt x="0" y="0"/>
                    </a:moveTo>
                    <a:cubicBezTo>
                      <a:pt x="58737" y="15875"/>
                      <a:pt x="117475" y="31750"/>
                      <a:pt x="133350" y="66675"/>
                    </a:cubicBezTo>
                    <a:cubicBezTo>
                      <a:pt x="149225" y="101600"/>
                      <a:pt x="122237" y="155575"/>
                      <a:pt x="95250" y="209550"/>
                    </a:cubicBezTo>
                  </a:path>
                </a:pathLst>
              </a:custGeom>
              <a:ln/>
            </p:spPr>
            <p:style>
              <a:lnRef idx="3">
                <a:schemeClr val="accent6"/>
              </a:lnRef>
              <a:fillRef idx="0">
                <a:schemeClr val="accent6"/>
              </a:fillRef>
              <a:effectRef idx="2">
                <a:schemeClr val="accent6"/>
              </a:effectRef>
              <a:fontRef idx="minor">
                <a:schemeClr val="tx1"/>
              </a:fontRef>
            </p:style>
            <p:txBody>
              <a:bodyPr rtlCol="1" anchor="ctr"/>
              <a:lstStyle/>
              <a:p>
                <a:pPr algn="ctr"/>
                <a:endParaRPr lang="fa-IR"/>
              </a:p>
            </p:txBody>
          </p:sp>
          <p:sp>
            <p:nvSpPr>
              <p:cNvPr id="9" name="TextBox 8"/>
              <p:cNvSpPr txBox="1"/>
              <p:nvPr/>
            </p:nvSpPr>
            <p:spPr>
              <a:xfrm>
                <a:off x="6219825" y="2676525"/>
                <a:ext cx="685800" cy="355783"/>
              </a:xfrm>
              <a:prstGeom prst="rect">
                <a:avLst/>
              </a:prstGeom>
              <a:noFill/>
            </p:spPr>
            <p:txBody>
              <a:bodyPr wrap="square" rtlCol="1">
                <a:spAutoFit/>
                <a:scene3d>
                  <a:camera prst="orthographicFront"/>
                  <a:lightRig rig="glow" dir="tl">
                    <a:rot lat="0" lon="0" rev="5400000"/>
                  </a:lightRig>
                </a:scene3d>
                <a:sp3d contourW="12700">
                  <a:bevelT w="25400" h="25400"/>
                  <a:contourClr>
                    <a:schemeClr val="accent6">
                      <a:shade val="73000"/>
                    </a:schemeClr>
                  </a:contourClr>
                </a:sp3d>
              </a:bodyPr>
              <a:lstStyle/>
              <a:p>
                <a:r>
                  <a:rPr lang="fa-IR" sz="2800" b="1"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37 </a:t>
                </a:r>
                <a:r>
                  <a:rPr lang="en-US" sz="2800" b="1"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a:t>
                </a:r>
                <a:endParaRPr lang="fa-IR" sz="2800" b="1"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endParaRPr>
              </a:p>
            </p:txBody>
          </p:sp>
        </p:grpSp>
        <p:pic>
          <p:nvPicPr>
            <p:cNvPr id="1039" name="Picture 15" descr="C:\Ati's Univ Projz\6th Term\Tarahi Shahri Dr Abbas\MainProj\Emam reza St\Arrows\Color\ARRW036.WMF"/>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rot="3094443">
              <a:off x="5509765" y="2431679"/>
              <a:ext cx="1618415" cy="969431"/>
            </a:xfrm>
            <a:prstGeom prst="rect">
              <a:avLst/>
            </a:prstGeom>
            <a:noFill/>
            <a:scene3d>
              <a:camera prst="orthographicFront">
                <a:rot lat="0" lon="3000000" rev="0"/>
              </a:camera>
              <a:lightRig rig="threePt" dir="t"/>
            </a:scene3d>
          </p:spPr>
        </p:pic>
        <p:pic>
          <p:nvPicPr>
            <p:cNvPr id="24" name="Picture 15" descr="C:\Ati's Univ Projz\6th Term\Tarahi Shahri Dr Abbas\MainProj\Emam reza St\Arrows\Color\ARRW036.WMF"/>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rot="3094443">
              <a:off x="6349395" y="2325001"/>
              <a:ext cx="1618415" cy="969431"/>
            </a:xfrm>
            <a:prstGeom prst="rect">
              <a:avLst/>
            </a:prstGeom>
            <a:noFill/>
            <a:scene3d>
              <a:camera prst="orthographicFront">
                <a:rot lat="1200000" lon="3000000" rev="19200000"/>
              </a:camera>
              <a:lightRig rig="threePt" dir="t"/>
            </a:scene3d>
          </p:spPr>
        </p:pic>
        <p:pic>
          <p:nvPicPr>
            <p:cNvPr id="25" name="Picture 15" descr="C:\Ati's Univ Projz\6th Term\Tarahi Shahri Dr Abbas\MainProj\Emam reza St\Arrows\Color\ARRW036.WMF"/>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rot="13712325">
              <a:off x="9106696" y="6584365"/>
              <a:ext cx="1618415" cy="969431"/>
            </a:xfrm>
            <a:prstGeom prst="rect">
              <a:avLst/>
            </a:prstGeom>
            <a:noFill/>
            <a:scene3d>
              <a:camera prst="orthographicFront">
                <a:rot lat="0" lon="3000000" rev="0"/>
              </a:camera>
              <a:lightRig rig="threePt" dir="t"/>
            </a:scene3d>
          </p:spPr>
        </p:pic>
        <p:sp>
          <p:nvSpPr>
            <p:cNvPr id="26" name="TextBox 25"/>
            <p:cNvSpPr txBox="1"/>
            <p:nvPr/>
          </p:nvSpPr>
          <p:spPr>
            <a:xfrm>
              <a:off x="10281539" y="7315203"/>
              <a:ext cx="1600200" cy="767655"/>
            </a:xfrm>
            <a:prstGeom prst="rect">
              <a:avLst/>
            </a:prstGeom>
            <a:noFill/>
          </p:spPr>
          <p:txBody>
            <a:bodyPr wrap="square" lIns="128016" tIns="64008" rIns="128016" bIns="64008" rtlCol="1">
              <a:spAutoFit/>
            </a:bodyPr>
            <a:lstStyle/>
            <a:p>
              <a:pPr algn="ctr"/>
              <a:r>
                <a:rPr lang="fa-IR" sz="2200" b="1" dirty="0">
                  <a:effectLst>
                    <a:outerShdw blurRad="38100" dist="38100" dir="2700000" algn="tl">
                      <a:srgbClr val="000000">
                        <a:alpha val="43137"/>
                      </a:srgbClr>
                    </a:outerShdw>
                  </a:effectLst>
                  <a:cs typeface="B Kamran" pitchFamily="2" charset="-78"/>
                </a:rPr>
                <a:t>باد جنوب شرقی </a:t>
              </a:r>
            </a:p>
            <a:p>
              <a:pPr algn="ctr"/>
              <a:r>
                <a:rPr lang="fa-IR" sz="2200" b="1" dirty="0">
                  <a:effectLst>
                    <a:outerShdw blurRad="38100" dist="38100" dir="2700000" algn="tl">
                      <a:srgbClr val="000000">
                        <a:alpha val="43137"/>
                      </a:srgbClr>
                    </a:outerShdw>
                  </a:effectLst>
                  <a:cs typeface="B Kamran" pitchFamily="2" charset="-78"/>
                </a:rPr>
                <a:t>(بعد از ظهر)</a:t>
              </a:r>
            </a:p>
          </p:txBody>
        </p:sp>
        <p:sp>
          <p:nvSpPr>
            <p:cNvPr id="27" name="TextBox 26"/>
            <p:cNvSpPr txBox="1"/>
            <p:nvPr/>
          </p:nvSpPr>
          <p:spPr>
            <a:xfrm>
              <a:off x="6441058" y="1447800"/>
              <a:ext cx="1600200" cy="767655"/>
            </a:xfrm>
            <a:prstGeom prst="rect">
              <a:avLst/>
            </a:prstGeom>
            <a:noFill/>
          </p:spPr>
          <p:txBody>
            <a:bodyPr wrap="square" lIns="128016" tIns="64008" rIns="128016" bIns="64008" rtlCol="1">
              <a:spAutoFit/>
            </a:bodyPr>
            <a:lstStyle/>
            <a:p>
              <a:pPr algn="ctr"/>
              <a:r>
                <a:rPr lang="fa-IR" sz="2200" b="1" dirty="0">
                  <a:effectLst>
                    <a:outerShdw blurRad="38100" dist="38100" dir="2700000" algn="tl">
                      <a:srgbClr val="000000">
                        <a:alpha val="43137"/>
                      </a:srgbClr>
                    </a:outerShdw>
                  </a:effectLst>
                  <a:cs typeface="B Kamran" pitchFamily="2" charset="-78"/>
                </a:rPr>
                <a:t>باد شمالی</a:t>
              </a:r>
            </a:p>
            <a:p>
              <a:pPr algn="ctr"/>
              <a:r>
                <a:rPr lang="fa-IR" sz="2200" b="1" dirty="0">
                  <a:effectLst>
                    <a:outerShdw blurRad="38100" dist="38100" dir="2700000" algn="tl">
                      <a:srgbClr val="000000">
                        <a:alpha val="43137"/>
                      </a:srgbClr>
                    </a:outerShdw>
                  </a:effectLst>
                  <a:cs typeface="B Kamran" pitchFamily="2" charset="-78"/>
                </a:rPr>
                <a:t>(صبح)</a:t>
              </a:r>
            </a:p>
          </p:txBody>
        </p:sp>
        <p:sp>
          <p:nvSpPr>
            <p:cNvPr id="28" name="TextBox 27"/>
            <p:cNvSpPr txBox="1"/>
            <p:nvPr/>
          </p:nvSpPr>
          <p:spPr>
            <a:xfrm>
              <a:off x="4307459" y="1981201"/>
              <a:ext cx="1600200" cy="767655"/>
            </a:xfrm>
            <a:prstGeom prst="rect">
              <a:avLst/>
            </a:prstGeom>
            <a:noFill/>
          </p:spPr>
          <p:txBody>
            <a:bodyPr wrap="square" lIns="128016" tIns="64008" rIns="128016" bIns="64008" rtlCol="1">
              <a:spAutoFit/>
            </a:bodyPr>
            <a:lstStyle/>
            <a:p>
              <a:pPr algn="ctr"/>
              <a:r>
                <a:rPr lang="fa-IR" sz="2200" b="1" dirty="0">
                  <a:effectLst>
                    <a:outerShdw blurRad="38100" dist="38100" dir="2700000" algn="tl">
                      <a:srgbClr val="000000">
                        <a:alpha val="43137"/>
                      </a:srgbClr>
                    </a:outerShdw>
                  </a:effectLst>
                  <a:cs typeface="B Kamran" pitchFamily="2" charset="-78"/>
                </a:rPr>
                <a:t>باد شمال غربی</a:t>
              </a:r>
            </a:p>
            <a:p>
              <a:pPr algn="ctr"/>
              <a:r>
                <a:rPr lang="fa-IR" sz="2200" b="1" dirty="0">
                  <a:effectLst>
                    <a:outerShdw blurRad="38100" dist="38100" dir="2700000" algn="tl">
                      <a:srgbClr val="000000">
                        <a:alpha val="43137"/>
                      </a:srgbClr>
                    </a:outerShdw>
                  </a:effectLst>
                  <a:cs typeface="B Kamran" pitchFamily="2" charset="-78"/>
                </a:rPr>
                <a:t>(صبح)</a:t>
              </a:r>
            </a:p>
          </p:txBody>
        </p:sp>
      </p:grpSp>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 descr="C:\DRIVE\information\UNIVERSIRY\tarahi shahri\mahdoode\ravand\back1.jpg"/>
          <p:cNvPicPr>
            <a:picLocks noChangeArrowheads="1"/>
          </p:cNvPicPr>
          <p:nvPr/>
        </p:nvPicPr>
        <p:blipFill>
          <a:blip r:embed="rId3"/>
          <a:srcRect/>
          <a:stretch>
            <a:fillRect/>
          </a:stretch>
        </p:blipFill>
        <p:spPr bwMode="auto">
          <a:xfrm>
            <a:off x="-9133" y="-29306"/>
            <a:ext cx="12801600" cy="9701784"/>
          </a:xfrm>
          <a:prstGeom prst="rect">
            <a:avLst/>
          </a:prstGeom>
          <a:noFill/>
        </p:spPr>
      </p:pic>
      <p:sp>
        <p:nvSpPr>
          <p:cNvPr id="3" name="TextBox 2"/>
          <p:cNvSpPr txBox="1"/>
          <p:nvPr/>
        </p:nvSpPr>
        <p:spPr>
          <a:xfrm>
            <a:off x="3733801" y="1295325"/>
            <a:ext cx="8839200" cy="1400111"/>
          </a:xfrm>
          <a:prstGeom prst="rect">
            <a:avLst/>
          </a:prstGeom>
          <a:noFill/>
        </p:spPr>
        <p:txBody>
          <a:bodyPr wrap="square" lIns="91171" tIns="45585" rIns="91171" bIns="45585" rtlCol="0">
            <a:spAutoFit/>
          </a:bodyPr>
          <a:lstStyle/>
          <a:p>
            <a:pPr algn="r" rtl="1"/>
            <a:r>
              <a:rPr lang="fa-IR" sz="2200" dirty="0">
                <a:effectLst>
                  <a:outerShdw blurRad="38100" dist="38100" dir="2700000" algn="tl">
                    <a:srgbClr val="000000">
                      <a:alpha val="43137"/>
                    </a:srgbClr>
                  </a:outerShdw>
                </a:effectLst>
                <a:cs typeface="B Kamran" pitchFamily="2" charset="-78"/>
              </a:rPr>
              <a:t>درجه حرارت</a:t>
            </a:r>
            <a:endParaRPr lang="en-US" sz="2200" dirty="0">
              <a:effectLst>
                <a:outerShdw blurRad="38100" dist="38100" dir="2700000" algn="tl">
                  <a:srgbClr val="000000">
                    <a:alpha val="43137"/>
                  </a:srgbClr>
                </a:outerShdw>
              </a:effectLst>
              <a:cs typeface="B Kamran" pitchFamily="2" charset="-78"/>
            </a:endParaRPr>
          </a:p>
          <a:p>
            <a:pPr algn="r" rtl="1"/>
            <a:r>
              <a:rPr lang="fa-IR" sz="2100" dirty="0">
                <a:cs typeface="B Kamran" pitchFamily="2" charset="-78"/>
              </a:rPr>
              <a:t>متوسط درجه حرارت در طی دوره آماری 1382-1330 شمسی ، 4/14 درجه سانتیگراد و اختلاف میانگین درجه حرارت در سردترین ماه و گرم ترین ماه سال حدود 25 درجه سانتیگراد است .</a:t>
            </a:r>
            <a:r>
              <a:rPr lang="fa-IR" sz="2100" b="1" dirty="0">
                <a:cs typeface="B Kamran" pitchFamily="2" charset="-78"/>
              </a:rPr>
              <a:t> </a:t>
            </a:r>
            <a:endParaRPr lang="en-US" sz="2100" dirty="0">
              <a:cs typeface="B Kamran" pitchFamily="2" charset="-78"/>
            </a:endParaRPr>
          </a:p>
          <a:p>
            <a:pPr algn="r"/>
            <a:endParaRPr lang="en-US" sz="2100" dirty="0">
              <a:cs typeface="B Kamran" pitchFamily="2" charset="-78"/>
            </a:endParaRPr>
          </a:p>
        </p:txBody>
      </p:sp>
      <p:sp>
        <p:nvSpPr>
          <p:cNvPr id="4" name="TextBox 3"/>
          <p:cNvSpPr txBox="1"/>
          <p:nvPr/>
        </p:nvSpPr>
        <p:spPr>
          <a:xfrm>
            <a:off x="3886199" y="5482589"/>
            <a:ext cx="8610601" cy="1400111"/>
          </a:xfrm>
          <a:prstGeom prst="rect">
            <a:avLst/>
          </a:prstGeom>
          <a:noFill/>
        </p:spPr>
        <p:txBody>
          <a:bodyPr wrap="square" lIns="91171" tIns="45585" rIns="91171" bIns="45585" rtlCol="0">
            <a:spAutoFit/>
          </a:bodyPr>
          <a:lstStyle/>
          <a:p>
            <a:pPr algn="r" rtl="1"/>
            <a:r>
              <a:rPr lang="fa-IR" sz="2200" dirty="0">
                <a:effectLst>
                  <a:outerShdw blurRad="38100" dist="38100" dir="2700000" algn="tl">
                    <a:srgbClr val="000000">
                      <a:alpha val="43137"/>
                    </a:srgbClr>
                  </a:outerShdw>
                </a:effectLst>
                <a:cs typeface="B Kamran" pitchFamily="2" charset="-78"/>
              </a:rPr>
              <a:t>بارندگی</a:t>
            </a:r>
            <a:endParaRPr lang="en-US" sz="2200" dirty="0">
              <a:effectLst>
                <a:outerShdw blurRad="38100" dist="38100" dir="2700000" algn="tl">
                  <a:srgbClr val="000000">
                    <a:alpha val="43137"/>
                  </a:srgbClr>
                </a:outerShdw>
              </a:effectLst>
              <a:cs typeface="B Kamran" pitchFamily="2" charset="-78"/>
            </a:endParaRPr>
          </a:p>
          <a:p>
            <a:pPr algn="r" rtl="1"/>
            <a:r>
              <a:rPr lang="fa-IR" sz="2100" dirty="0">
                <a:cs typeface="B Kamran" pitchFamily="2" charset="-78"/>
              </a:rPr>
              <a:t>میزان با رشد در شهرستان و ناحیه شهری مشهد تحت تاثیر ارتفاعات بلند هزار مسجد و بینالود و همچنین متاثر از جبهه های متنوعی همچون جبهه مدیترانه ، خزری و سیبری است . متوسط بارندگی در طی دوره آماری 64/259 میلیمتر است.</a:t>
            </a:r>
            <a:endParaRPr lang="en-US" sz="2100" dirty="0">
              <a:cs typeface="B Kamran" pitchFamily="2" charset="-78"/>
            </a:endParaRPr>
          </a:p>
          <a:p>
            <a:endParaRPr lang="en-US" sz="2100" dirty="0"/>
          </a:p>
        </p:txBody>
      </p:sp>
      <p:pic>
        <p:nvPicPr>
          <p:cNvPr id="3077" name="Picture 5"/>
          <p:cNvPicPr>
            <a:picLocks noChangeAspect="1" noChangeArrowheads="1"/>
          </p:cNvPicPr>
          <p:nvPr/>
        </p:nvPicPr>
        <p:blipFill>
          <a:blip r:embed="rId4"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5253007" y="6397488"/>
            <a:ext cx="4576783" cy="3002726"/>
          </a:xfrm>
          <a:prstGeom prst="rect">
            <a:avLst/>
          </a:prstGeom>
          <a:noFill/>
          <a:ln w="9525">
            <a:noFill/>
            <a:miter lim="800000"/>
            <a:headEnd/>
            <a:tailEnd/>
          </a:ln>
          <a:effectLst/>
        </p:spPr>
      </p:pic>
      <p:sp>
        <p:nvSpPr>
          <p:cNvPr id="9" name="TextBox 8"/>
          <p:cNvSpPr txBox="1"/>
          <p:nvPr/>
        </p:nvSpPr>
        <p:spPr>
          <a:xfrm rot="16200000">
            <a:off x="4704884" y="7095284"/>
            <a:ext cx="1427107" cy="646331"/>
          </a:xfrm>
          <a:prstGeom prst="rect">
            <a:avLst/>
          </a:prstGeom>
          <a:noFill/>
        </p:spPr>
        <p:txBody>
          <a:bodyPr wrap="square" rtlCol="0">
            <a:spAutoFit/>
          </a:bodyPr>
          <a:lstStyle/>
          <a:p>
            <a:r>
              <a:rPr lang="fa-IR" sz="1800" dirty="0"/>
              <a:t>بارندگی</a:t>
            </a:r>
          </a:p>
          <a:p>
            <a:endParaRPr lang="en-US" sz="1800" dirty="0"/>
          </a:p>
        </p:txBody>
      </p:sp>
      <p:pic>
        <p:nvPicPr>
          <p:cNvPr id="3078" name="Picture 6"/>
          <p:cNvPicPr>
            <a:picLocks noChangeAspect="1" noChangeArrowheads="1"/>
          </p:cNvPicPr>
          <p:nvPr/>
        </p:nvPicPr>
        <p:blipFill>
          <a:blip r:embed="rId5" cstate="screen">
            <a:clrChange>
              <a:clrFrom>
                <a:srgbClr val="FFFFFF"/>
              </a:clrFrom>
              <a:clrTo>
                <a:srgbClr val="FFFFFF">
                  <a:alpha val="0"/>
                </a:srgbClr>
              </a:clrTo>
            </a:clrChange>
            <a:lum bright="11000" contrast="16000"/>
            <a:extLst>
              <a:ext uri="{28A0092B-C50C-407E-A947-70E740481C1C}">
                <a14:useLocalDpi xmlns:a14="http://schemas.microsoft.com/office/drawing/2010/main"/>
              </a:ext>
            </a:extLst>
          </a:blip>
          <a:srcRect/>
          <a:stretch>
            <a:fillRect/>
          </a:stretch>
        </p:blipFill>
        <p:spPr bwMode="auto">
          <a:xfrm>
            <a:off x="4058447" y="2477694"/>
            <a:ext cx="4312192" cy="2667000"/>
          </a:xfrm>
          <a:prstGeom prst="rect">
            <a:avLst/>
          </a:prstGeom>
          <a:noFill/>
          <a:ln w="9525">
            <a:noFill/>
            <a:miter lim="800000"/>
            <a:headEnd/>
            <a:tailEnd/>
          </a:ln>
          <a:effectLst/>
        </p:spPr>
      </p:pic>
      <p:pic>
        <p:nvPicPr>
          <p:cNvPr id="3079" name="Picture 7"/>
          <p:cNvPicPr>
            <a:picLocks noChangeAspect="1" noChangeArrowheads="1"/>
          </p:cNvPicPr>
          <p:nvPr/>
        </p:nvPicPr>
        <p:blipFill>
          <a:blip r:embed="rId6" cstate="screen">
            <a:clrChange>
              <a:clrFrom>
                <a:srgbClr val="FFFFFF"/>
              </a:clrFrom>
              <a:clrTo>
                <a:srgbClr val="FFFFFF">
                  <a:alpha val="0"/>
                </a:srgbClr>
              </a:clrTo>
            </a:clrChange>
            <a:lum bright="-10000" contrast="-13000"/>
            <a:extLst>
              <a:ext uri="{28A0092B-C50C-407E-A947-70E740481C1C}">
                <a14:useLocalDpi xmlns:a14="http://schemas.microsoft.com/office/drawing/2010/main"/>
              </a:ext>
            </a:extLst>
          </a:blip>
          <a:srcRect/>
          <a:stretch>
            <a:fillRect/>
          </a:stretch>
        </p:blipFill>
        <p:spPr bwMode="auto">
          <a:xfrm>
            <a:off x="8478078" y="2401497"/>
            <a:ext cx="3276601" cy="2514600"/>
          </a:xfrm>
          <a:prstGeom prst="rect">
            <a:avLst/>
          </a:prstGeom>
          <a:noFill/>
          <a:ln w="9525">
            <a:noFill/>
            <a:miter lim="800000"/>
            <a:headEnd/>
            <a:tailEnd/>
          </a:ln>
          <a:effectLst/>
        </p:spPr>
      </p:pic>
      <p:pic>
        <p:nvPicPr>
          <p:cNvPr id="3080" name="Picture 8"/>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8706681" y="4815065"/>
            <a:ext cx="2207401" cy="365126"/>
          </a:xfrm>
          <a:prstGeom prst="rect">
            <a:avLst/>
          </a:prstGeom>
          <a:noFill/>
          <a:ln w="9525">
            <a:noFill/>
            <a:miter lim="800000"/>
            <a:headEnd/>
            <a:tailEnd/>
          </a:ln>
          <a:effectLst/>
        </p:spPr>
      </p:pic>
      <p:sp>
        <p:nvSpPr>
          <p:cNvPr id="14" name="TextBox 13"/>
          <p:cNvSpPr txBox="1"/>
          <p:nvPr/>
        </p:nvSpPr>
        <p:spPr>
          <a:xfrm>
            <a:off x="3737879" y="5176244"/>
            <a:ext cx="3962400" cy="553725"/>
          </a:xfrm>
          <a:prstGeom prst="rect">
            <a:avLst/>
          </a:prstGeom>
          <a:noFill/>
        </p:spPr>
        <p:txBody>
          <a:bodyPr wrap="square" lIns="91171" tIns="45585" rIns="91171" bIns="45585" rtlCol="0">
            <a:spAutoFit/>
          </a:bodyPr>
          <a:lstStyle/>
          <a:p>
            <a:pPr algn="r" rtl="1"/>
            <a:r>
              <a:rPr lang="fa-IR" sz="1500" dirty="0">
                <a:cs typeface="B Kamran" pitchFamily="2" charset="-78"/>
              </a:rPr>
              <a:t>نمودار ماهانه متوسط درجه حرارت هوا در سال 1382</a:t>
            </a:r>
          </a:p>
          <a:p>
            <a:pPr algn="r" rtl="1"/>
            <a:endParaRPr lang="en-US" sz="1500" dirty="0">
              <a:cs typeface="B Kamran" pitchFamily="2" charset="-78"/>
            </a:endParaRPr>
          </a:p>
        </p:txBody>
      </p:sp>
      <p:sp>
        <p:nvSpPr>
          <p:cNvPr id="15" name="TextBox 14"/>
          <p:cNvSpPr txBox="1"/>
          <p:nvPr/>
        </p:nvSpPr>
        <p:spPr>
          <a:xfrm>
            <a:off x="7792261" y="5220910"/>
            <a:ext cx="3962400" cy="553725"/>
          </a:xfrm>
          <a:prstGeom prst="rect">
            <a:avLst/>
          </a:prstGeom>
          <a:noFill/>
        </p:spPr>
        <p:txBody>
          <a:bodyPr wrap="square" lIns="91171" tIns="45585" rIns="91171" bIns="45585" rtlCol="0">
            <a:spAutoFit/>
          </a:bodyPr>
          <a:lstStyle/>
          <a:p>
            <a:pPr algn="r" rtl="1"/>
            <a:r>
              <a:rPr lang="fa-IR" sz="1500" dirty="0">
                <a:cs typeface="B Kamran" pitchFamily="2" charset="-78"/>
              </a:rPr>
              <a:t>نمودار سالانه متوسط درجه حرارت هوا دوره آماری (11383-1373)</a:t>
            </a:r>
          </a:p>
          <a:p>
            <a:pPr algn="r" rtl="1"/>
            <a:endParaRPr lang="en-US" sz="1500" dirty="0">
              <a:cs typeface="B Kamran" pitchFamily="2" charset="-78"/>
            </a:endParaRPr>
          </a:p>
        </p:txBody>
      </p:sp>
      <p:sp>
        <p:nvSpPr>
          <p:cNvPr id="16" name="TextBox 15"/>
          <p:cNvSpPr txBox="1"/>
          <p:nvPr/>
        </p:nvSpPr>
        <p:spPr>
          <a:xfrm>
            <a:off x="5333983" y="9319591"/>
            <a:ext cx="3962400" cy="553725"/>
          </a:xfrm>
          <a:prstGeom prst="rect">
            <a:avLst/>
          </a:prstGeom>
          <a:noFill/>
        </p:spPr>
        <p:txBody>
          <a:bodyPr wrap="square" lIns="91171" tIns="45585" rIns="91171" bIns="45585" rtlCol="0">
            <a:spAutoFit/>
          </a:bodyPr>
          <a:lstStyle/>
          <a:p>
            <a:pPr algn="r" rtl="1"/>
            <a:r>
              <a:rPr lang="fa-IR" sz="1500" dirty="0">
                <a:cs typeface="B Kamran" pitchFamily="2" charset="-78"/>
              </a:rPr>
              <a:t>نمودار ماهانه متوسط بارندگی در سال 1382</a:t>
            </a:r>
          </a:p>
          <a:p>
            <a:pPr algn="r" rtl="1"/>
            <a:endParaRPr lang="en-US" sz="1500" dirty="0">
              <a:cs typeface="B Kamran" pitchFamily="2" charset="-78"/>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2"/>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0" y="15"/>
            <a:ext cx="12801600" cy="9601199"/>
          </a:xfrm>
          <a:prstGeom prst="rect">
            <a:avLst/>
          </a:prstGeom>
          <a:noFill/>
          <a:ln w="9525">
            <a:noFill/>
            <a:miter lim="800000"/>
            <a:headEnd/>
            <a:tailEnd/>
          </a:ln>
          <a:effectLst/>
        </p:spPr>
      </p:pic>
      <p:sp>
        <p:nvSpPr>
          <p:cNvPr id="7" name="TextBox 6"/>
          <p:cNvSpPr txBox="1"/>
          <p:nvPr/>
        </p:nvSpPr>
        <p:spPr>
          <a:xfrm>
            <a:off x="990599" y="152417"/>
            <a:ext cx="9281160" cy="1052271"/>
          </a:xfrm>
          <a:prstGeom prst="rect">
            <a:avLst/>
          </a:prstGeom>
          <a:noFill/>
        </p:spPr>
        <p:txBody>
          <a:bodyPr wrap="square" lIns="127662" tIns="63847" rIns="127662" bIns="63847" rtlCol="1">
            <a:spAutoFit/>
          </a:bodyPr>
          <a:lstStyle/>
          <a:p>
            <a:pPr algn="ctr" rtl="1"/>
            <a:r>
              <a:rPr lang="fa-IR" sz="6000" dirty="0">
                <a:ln w="18415" cmpd="sng">
                  <a:solidFill>
                    <a:sysClr val="windowText" lastClr="000000">
                      <a:alpha val="37000"/>
                    </a:sysClr>
                  </a:solidFill>
                  <a:prstDash val="solid"/>
                </a:ln>
                <a:solidFill>
                  <a:srgbClr val="FFFFFF"/>
                </a:solidFill>
                <a:effectLst>
                  <a:outerShdw blurRad="63500" dir="3600000" algn="tl" rotWithShape="0">
                    <a:srgbClr val="000000">
                      <a:alpha val="70000"/>
                    </a:srgbClr>
                  </a:outerShdw>
                </a:effectLst>
                <a:cs typeface="B Kamran" pitchFamily="2" charset="-78"/>
              </a:rPr>
              <a:t>1- کیفیات عملکردی</a:t>
            </a:r>
          </a:p>
        </p:txBody>
      </p:sp>
      <p:sp>
        <p:nvSpPr>
          <p:cNvPr id="4" name="TextBox 3"/>
          <p:cNvSpPr txBox="1"/>
          <p:nvPr/>
        </p:nvSpPr>
        <p:spPr>
          <a:xfrm>
            <a:off x="2743200" y="1219216"/>
            <a:ext cx="5867400" cy="399984"/>
          </a:xfrm>
          <a:prstGeom prst="rect">
            <a:avLst/>
          </a:prstGeom>
          <a:noFill/>
        </p:spPr>
        <p:txBody>
          <a:bodyPr wrap="square" lIns="91316" tIns="45658" rIns="91316" bIns="45658" rtlCol="0">
            <a:spAutoFit/>
          </a:bodyPr>
          <a:lstStyle/>
          <a:p>
            <a:pPr algn="ctr" rtl="1"/>
            <a:r>
              <a:rPr lang="en-US" sz="2000" dirty="0">
                <a:ln w="18415" cmpd="sng">
                  <a:solidFill>
                    <a:sysClr val="windowText" lastClr="000000">
                      <a:alpha val="37000"/>
                    </a:sysClr>
                  </a:solidFill>
                  <a:prstDash val="solid"/>
                </a:ln>
                <a:solidFill>
                  <a:srgbClr val="FFFFFF"/>
                </a:solidFill>
                <a:effectLst>
                  <a:outerShdw blurRad="63500" dir="3600000" algn="tl" rotWithShape="0">
                    <a:srgbClr val="000000">
                      <a:alpha val="70000"/>
                    </a:srgbClr>
                  </a:outerShdw>
                </a:effectLst>
                <a:latin typeface="Comic Sans MS" pitchFamily="66" charset="0"/>
                <a:cs typeface="B Kamran" pitchFamily="2" charset="-78"/>
              </a:rPr>
              <a:t>FUNCTIONAL QUALITIES</a:t>
            </a:r>
            <a:endParaRPr lang="fa-IR" sz="2000" dirty="0">
              <a:ln w="18415" cmpd="sng">
                <a:solidFill>
                  <a:sysClr val="windowText" lastClr="000000">
                    <a:alpha val="37000"/>
                  </a:sysClr>
                </a:solidFill>
                <a:prstDash val="solid"/>
              </a:ln>
              <a:solidFill>
                <a:srgbClr val="FFFFFF"/>
              </a:solidFill>
              <a:effectLst>
                <a:outerShdw blurRad="63500" dir="3600000" algn="tl" rotWithShape="0">
                  <a:srgbClr val="000000">
                    <a:alpha val="70000"/>
                  </a:srgbClr>
                </a:outerShdw>
              </a:effectLst>
              <a:latin typeface="Comic Sans MS" pitchFamily="66" charset="0"/>
              <a:cs typeface="B Kamran" pitchFamily="2" charset="-78"/>
            </a:endParaRPr>
          </a:p>
        </p:txBody>
      </p:sp>
      <p:sp>
        <p:nvSpPr>
          <p:cNvPr id="6" name="TextBox 5"/>
          <p:cNvSpPr txBox="1"/>
          <p:nvPr/>
        </p:nvSpPr>
        <p:spPr>
          <a:xfrm>
            <a:off x="7467600" y="5528534"/>
            <a:ext cx="5029200" cy="3539158"/>
          </a:xfrm>
          <a:prstGeom prst="rect">
            <a:avLst/>
          </a:prstGeom>
          <a:noFill/>
        </p:spPr>
        <p:txBody>
          <a:bodyPr wrap="square" lIns="91171" tIns="45585" rIns="91171" bIns="45585" rtlCol="0">
            <a:spAutoFit/>
          </a:bodyPr>
          <a:lstStyle/>
          <a:p>
            <a:pPr algn="justLow" rtl="1"/>
            <a:r>
              <a:rPr lang="fa-IR" sz="3200" dirty="0">
                <a:cs typeface="B Kamran" pitchFamily="2" charset="-78"/>
              </a:rPr>
              <a:t>کیفیات عملکردی طراحی شهری، از یکسو در برگیرنده تأمین حرکت و دسترسی سهل و مناسب پیاده ها و سواره ها به مرکز جاذب شهری است و از سوی دیگر در برگیرنده عملکردهای دیگری همچون تفریح، گفتگو، ملاقات با دوستان و... نیز بوده تا ضامن سرزندگی و غنای تجربه فضایی شهر گردند.</a:t>
            </a:r>
            <a:endParaRPr lang="en-US" sz="3200" dirty="0"/>
          </a:p>
        </p:txBody>
      </p:sp>
      <p:grpSp>
        <p:nvGrpSpPr>
          <p:cNvPr id="15" name="Group 14"/>
          <p:cNvGrpSpPr>
            <a:grpSpLocks noChangeAspect="1"/>
          </p:cNvGrpSpPr>
          <p:nvPr/>
        </p:nvGrpSpPr>
        <p:grpSpPr>
          <a:xfrm>
            <a:off x="7772400" y="1447800"/>
            <a:ext cx="4876583" cy="3657600"/>
            <a:chOff x="8367198" y="1600200"/>
            <a:chExt cx="4063818" cy="3048000"/>
          </a:xfrm>
        </p:grpSpPr>
        <p:pic>
          <p:nvPicPr>
            <p:cNvPr id="161797" name="Picture 5" descr="C:\DRIVE\information\UNIVERSIRY\tarahi shahri\mahdoode\ravand\6.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8367198" y="1600200"/>
              <a:ext cx="4063818" cy="3048000"/>
            </a:xfrm>
            <a:prstGeom prst="rect">
              <a:avLst/>
            </a:prstGeom>
            <a:noFill/>
          </p:spPr>
        </p:pic>
        <p:sp>
          <p:nvSpPr>
            <p:cNvPr id="13" name="Rectangle 12"/>
            <p:cNvSpPr/>
            <p:nvPr/>
          </p:nvSpPr>
          <p:spPr>
            <a:xfrm>
              <a:off x="11734800" y="2392680"/>
              <a:ext cx="533400" cy="274320"/>
            </a:xfrm>
            <a:prstGeom prst="rect">
              <a:avLst/>
            </a:prstGeom>
            <a:solidFill>
              <a:srgbClr val="FF9999">
                <a:alpha val="2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Rectangle 13"/>
            <p:cNvSpPr/>
            <p:nvPr/>
          </p:nvSpPr>
          <p:spPr>
            <a:xfrm>
              <a:off x="11066336" y="2003012"/>
              <a:ext cx="533400" cy="274320"/>
            </a:xfrm>
            <a:prstGeom prst="rect">
              <a:avLst/>
            </a:prstGeom>
            <a:solidFill>
              <a:srgbClr val="FF9999">
                <a:alpha val="2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
          <p:cNvPicPr>
            <a:picLocks noChangeAspect="1" noChangeArrowheads="1"/>
          </p:cNvPicPr>
          <p:nvPr/>
        </p:nvPicPr>
        <p:blipFill>
          <a:blip r:embed="rId3"/>
          <a:srcRect/>
          <a:stretch>
            <a:fillRect/>
          </a:stretch>
        </p:blipFill>
        <p:spPr bwMode="auto">
          <a:xfrm>
            <a:off x="9" y="-18557"/>
            <a:ext cx="12825413" cy="9625013"/>
          </a:xfrm>
          <a:prstGeom prst="rect">
            <a:avLst/>
          </a:prstGeom>
          <a:noFill/>
          <a:ln w="9525">
            <a:noFill/>
            <a:miter lim="800000"/>
            <a:headEnd/>
            <a:tailEnd/>
          </a:ln>
          <a:effectLst/>
        </p:spPr>
      </p:pic>
      <p:sp>
        <p:nvSpPr>
          <p:cNvPr id="5" name="TextBox 4"/>
          <p:cNvSpPr txBox="1"/>
          <p:nvPr/>
        </p:nvSpPr>
        <p:spPr>
          <a:xfrm>
            <a:off x="3444240" y="1388362"/>
            <a:ext cx="9281160" cy="821438"/>
          </a:xfrm>
          <a:prstGeom prst="rect">
            <a:avLst/>
          </a:prstGeom>
          <a:noFill/>
        </p:spPr>
        <p:txBody>
          <a:bodyPr wrap="square" lIns="127662" tIns="63847" rIns="127662" bIns="63847" rtlCol="1">
            <a:spAutoFit/>
          </a:bodyPr>
          <a:lstStyle/>
          <a:p>
            <a:pPr algn="r" rtl="1"/>
            <a:r>
              <a:rPr lang="fa-IR" sz="4500" dirty="0">
                <a:ln w="18415" cmpd="sng">
                  <a:solidFill>
                    <a:sysClr val="windowText" lastClr="000000">
                      <a:alpha val="37000"/>
                    </a:sysClr>
                  </a:solidFill>
                  <a:prstDash val="solid"/>
                </a:ln>
                <a:solidFill>
                  <a:srgbClr val="FFFFFF"/>
                </a:solidFill>
                <a:effectLst>
                  <a:outerShdw blurRad="63500" dir="3600000" algn="tl" rotWithShape="0">
                    <a:srgbClr val="000000">
                      <a:alpha val="70000"/>
                    </a:srgbClr>
                  </a:outerShdw>
                </a:effectLst>
                <a:cs typeface="B Kamran" pitchFamily="2" charset="-78"/>
              </a:rPr>
              <a:t>3-2 کیفیت اکولوژیک</a:t>
            </a:r>
          </a:p>
        </p:txBody>
      </p:sp>
      <p:sp>
        <p:nvSpPr>
          <p:cNvPr id="6" name="TextBox 5"/>
          <p:cNvSpPr txBox="1"/>
          <p:nvPr/>
        </p:nvSpPr>
        <p:spPr>
          <a:xfrm>
            <a:off x="7620001" y="2469212"/>
            <a:ext cx="4885667" cy="1569388"/>
          </a:xfrm>
          <a:prstGeom prst="rect">
            <a:avLst/>
          </a:prstGeom>
          <a:noFill/>
        </p:spPr>
        <p:txBody>
          <a:bodyPr wrap="square" lIns="91171" tIns="45585" rIns="91171" bIns="45585" rtlCol="0">
            <a:spAutoFit/>
          </a:bodyPr>
          <a:lstStyle/>
          <a:p>
            <a:pPr algn="justLow" rtl="1"/>
            <a:r>
              <a:rPr lang="fa-IR" sz="2400" dirty="0">
                <a:cs typeface="B Kamran" pitchFamily="2" charset="-78"/>
              </a:rPr>
              <a:t>کیفیت اکولوژیک در قسمت هایی قابل بررسی است که دارای پوشش گیاهی خاص،رودخانه،مسیل،تپه و از این قبیل کیفیات باشد اما در مشهد با فقر چنین کیفیت هایی مواجه هستیم لذا از بررسی آن صرف نظر می نماییم. </a:t>
            </a:r>
            <a:endParaRPr lang="fa-IR" sz="2400" b="1" dirty="0">
              <a:effectLst>
                <a:outerShdw blurRad="38100" dist="38100" dir="2700000" algn="tl">
                  <a:srgbClr val="000000">
                    <a:alpha val="43137"/>
                  </a:srgbClr>
                </a:outerShdw>
              </a:effectLst>
              <a:cs typeface="B Kamran" pitchFamily="2" charset="-78"/>
            </a:endParaRPr>
          </a:p>
        </p:txBody>
      </p:sp>
      <p:grpSp>
        <p:nvGrpSpPr>
          <p:cNvPr id="8" name="Group 7"/>
          <p:cNvGrpSpPr/>
          <p:nvPr/>
        </p:nvGrpSpPr>
        <p:grpSpPr>
          <a:xfrm>
            <a:off x="3093720" y="152400"/>
            <a:ext cx="3733800" cy="3048000"/>
            <a:chOff x="2935356" y="357804"/>
            <a:chExt cx="3962400" cy="3048000"/>
          </a:xfrm>
        </p:grpSpPr>
        <p:grpSp>
          <p:nvGrpSpPr>
            <p:cNvPr id="9" name="Group 4"/>
            <p:cNvGrpSpPr/>
            <p:nvPr/>
          </p:nvGrpSpPr>
          <p:grpSpPr>
            <a:xfrm>
              <a:off x="2935356" y="357804"/>
              <a:ext cx="3962400" cy="3048000"/>
              <a:chOff x="8367198" y="1600200"/>
              <a:chExt cx="4063818" cy="3048000"/>
            </a:xfrm>
          </p:grpSpPr>
          <p:pic>
            <p:nvPicPr>
              <p:cNvPr id="11" name="Picture 5" descr="C:\DRIVE\information\UNIVERSIRY\tarahi shahri\mahdoode\ravand\6.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8367198" y="1600200"/>
                <a:ext cx="4063818" cy="3048000"/>
              </a:xfrm>
              <a:prstGeom prst="rect">
                <a:avLst/>
              </a:prstGeom>
              <a:noFill/>
            </p:spPr>
          </p:pic>
          <p:sp>
            <p:nvSpPr>
              <p:cNvPr id="12" name="Rectangle 11"/>
              <p:cNvSpPr/>
              <p:nvPr/>
            </p:nvSpPr>
            <p:spPr>
              <a:xfrm>
                <a:off x="10399678" y="2392680"/>
                <a:ext cx="533400" cy="274320"/>
              </a:xfrm>
              <a:prstGeom prst="rect">
                <a:avLst/>
              </a:prstGeom>
              <a:solidFill>
                <a:srgbClr val="FF9999">
                  <a:alpha val="2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p:cNvSpPr/>
              <p:nvPr/>
            </p:nvSpPr>
            <p:spPr>
              <a:xfrm>
                <a:off x="11066336" y="2003012"/>
                <a:ext cx="533400" cy="274320"/>
              </a:xfrm>
              <a:prstGeom prst="rect">
                <a:avLst/>
              </a:prstGeom>
              <a:solidFill>
                <a:srgbClr val="FF9999">
                  <a:alpha val="2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10" name="Rectangle 9"/>
            <p:cNvSpPr/>
            <p:nvPr/>
          </p:nvSpPr>
          <p:spPr>
            <a:xfrm>
              <a:off x="5048468" y="1952980"/>
              <a:ext cx="520088" cy="233624"/>
            </a:xfrm>
            <a:prstGeom prst="rect">
              <a:avLst/>
            </a:prstGeom>
            <a:solidFill>
              <a:srgbClr val="FF9999">
                <a:alpha val="2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Tree>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
          <p:cNvPicPr>
            <a:picLocks noChangeAspect="1" noChangeArrowheads="1"/>
          </p:cNvPicPr>
          <p:nvPr/>
        </p:nvPicPr>
        <p:blipFill>
          <a:blip r:embed="rId3"/>
          <a:srcRect/>
          <a:stretch>
            <a:fillRect/>
          </a:stretch>
        </p:blipFill>
        <p:spPr bwMode="auto">
          <a:xfrm>
            <a:off x="9" y="-36486"/>
            <a:ext cx="12825413" cy="9625013"/>
          </a:xfrm>
          <a:prstGeom prst="rect">
            <a:avLst/>
          </a:prstGeom>
          <a:noFill/>
          <a:ln w="9525">
            <a:noFill/>
            <a:miter lim="800000"/>
            <a:headEnd/>
            <a:tailEnd/>
          </a:ln>
          <a:effectLst/>
        </p:spPr>
      </p:pic>
      <p:sp>
        <p:nvSpPr>
          <p:cNvPr id="5" name="TextBox 4"/>
          <p:cNvSpPr txBox="1"/>
          <p:nvPr/>
        </p:nvSpPr>
        <p:spPr>
          <a:xfrm>
            <a:off x="3581400" y="1311277"/>
            <a:ext cx="9281160" cy="821438"/>
          </a:xfrm>
          <a:prstGeom prst="rect">
            <a:avLst/>
          </a:prstGeom>
          <a:noFill/>
        </p:spPr>
        <p:txBody>
          <a:bodyPr wrap="square" lIns="127662" tIns="63847" rIns="127662" bIns="63847" rtlCol="1">
            <a:spAutoFit/>
          </a:bodyPr>
          <a:lstStyle/>
          <a:p>
            <a:pPr algn="r" rtl="1"/>
            <a:r>
              <a:rPr lang="fa-IR" sz="4500" dirty="0">
                <a:ln w="18415" cmpd="sng">
                  <a:solidFill>
                    <a:sysClr val="windowText" lastClr="000000">
                      <a:alpha val="37000"/>
                    </a:sysClr>
                  </a:solidFill>
                  <a:prstDash val="solid"/>
                </a:ln>
                <a:solidFill>
                  <a:srgbClr val="FFFFFF"/>
                </a:solidFill>
                <a:effectLst>
                  <a:outerShdw blurRad="63500" dir="3600000" algn="tl" rotWithShape="0">
                    <a:srgbClr val="000000">
                      <a:alpha val="70000"/>
                    </a:srgbClr>
                  </a:outerShdw>
                </a:effectLst>
                <a:cs typeface="B Kamran" pitchFamily="2" charset="-78"/>
              </a:rPr>
              <a:t>3-3 کیفیت زیست محیطی</a:t>
            </a:r>
          </a:p>
        </p:txBody>
      </p:sp>
      <p:grpSp>
        <p:nvGrpSpPr>
          <p:cNvPr id="7" name="Group 6"/>
          <p:cNvGrpSpPr/>
          <p:nvPr/>
        </p:nvGrpSpPr>
        <p:grpSpPr>
          <a:xfrm>
            <a:off x="3093720" y="152400"/>
            <a:ext cx="3733800" cy="3048000"/>
            <a:chOff x="2935356" y="357804"/>
            <a:chExt cx="3962400" cy="3048000"/>
          </a:xfrm>
        </p:grpSpPr>
        <p:grpSp>
          <p:nvGrpSpPr>
            <p:cNvPr id="8" name="Group 4"/>
            <p:cNvGrpSpPr/>
            <p:nvPr/>
          </p:nvGrpSpPr>
          <p:grpSpPr>
            <a:xfrm>
              <a:off x="2935356" y="357804"/>
              <a:ext cx="3962400" cy="3048000"/>
              <a:chOff x="8367198" y="1600200"/>
              <a:chExt cx="4063818" cy="3048000"/>
            </a:xfrm>
          </p:grpSpPr>
          <p:pic>
            <p:nvPicPr>
              <p:cNvPr id="10" name="Picture 5" descr="C:\DRIVE\information\UNIVERSIRY\tarahi shahri\mahdoode\ravand\6.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8367198" y="1600200"/>
                <a:ext cx="4063818" cy="3048000"/>
              </a:xfrm>
              <a:prstGeom prst="rect">
                <a:avLst/>
              </a:prstGeom>
              <a:noFill/>
            </p:spPr>
          </p:pic>
          <p:sp>
            <p:nvSpPr>
              <p:cNvPr id="11" name="Rectangle 10"/>
              <p:cNvSpPr/>
              <p:nvPr/>
            </p:nvSpPr>
            <p:spPr>
              <a:xfrm>
                <a:off x="10399678" y="2392680"/>
                <a:ext cx="533400" cy="274320"/>
              </a:xfrm>
              <a:prstGeom prst="rect">
                <a:avLst/>
              </a:prstGeom>
              <a:solidFill>
                <a:srgbClr val="FF9999">
                  <a:alpha val="2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ectangle 11"/>
              <p:cNvSpPr/>
              <p:nvPr/>
            </p:nvSpPr>
            <p:spPr>
              <a:xfrm>
                <a:off x="11066336" y="2003012"/>
                <a:ext cx="533400" cy="274320"/>
              </a:xfrm>
              <a:prstGeom prst="rect">
                <a:avLst/>
              </a:prstGeom>
              <a:solidFill>
                <a:srgbClr val="FF9999">
                  <a:alpha val="2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9" name="Rectangle 8"/>
            <p:cNvSpPr/>
            <p:nvPr/>
          </p:nvSpPr>
          <p:spPr>
            <a:xfrm>
              <a:off x="5048468" y="2333980"/>
              <a:ext cx="520088" cy="233624"/>
            </a:xfrm>
            <a:prstGeom prst="rect">
              <a:avLst/>
            </a:prstGeom>
            <a:solidFill>
              <a:srgbClr val="FF9999">
                <a:alpha val="2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13" name="TextBox 12"/>
          <p:cNvSpPr txBox="1"/>
          <p:nvPr/>
        </p:nvSpPr>
        <p:spPr>
          <a:xfrm>
            <a:off x="7620001" y="2469213"/>
            <a:ext cx="4885667" cy="1200056"/>
          </a:xfrm>
          <a:prstGeom prst="rect">
            <a:avLst/>
          </a:prstGeom>
          <a:noFill/>
        </p:spPr>
        <p:txBody>
          <a:bodyPr wrap="square" lIns="91171" tIns="45585" rIns="91171" bIns="45585" rtlCol="0">
            <a:spAutoFit/>
          </a:bodyPr>
          <a:lstStyle/>
          <a:p>
            <a:pPr algn="justLow" rtl="1"/>
            <a:r>
              <a:rPr lang="fa-IR" sz="2400" dirty="0">
                <a:cs typeface="B Kamran" pitchFamily="2" charset="-78"/>
              </a:rPr>
              <a:t>بررسی زیست محیطی شامل آلودگی ها(آب و هواو...)، آلودگی صوتی، تعادل اکوسیستم ها و منابع انرژی می باشد که در اینجا تنها انواع آلودگی های موجود در محدوده معرفی می گردد.</a:t>
            </a:r>
            <a:endParaRPr lang="fa-IR" sz="2400" b="1" dirty="0">
              <a:effectLst>
                <a:outerShdw blurRad="38100" dist="38100" dir="2700000" algn="tl">
                  <a:srgbClr val="000000">
                    <a:alpha val="43137"/>
                  </a:srgbClr>
                </a:outerShdw>
              </a:effectLst>
              <a:cs typeface="B Kamran" pitchFamily="2" charset="-78"/>
            </a:endParaRPr>
          </a:p>
        </p:txBody>
      </p:sp>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Picture 1" descr="C:\DRIVE\information\UNIVERSIRY\tarahi shahri\mahdoode\ravand\back1.jpg"/>
          <p:cNvPicPr>
            <a:picLocks noChangeArrowheads="1"/>
          </p:cNvPicPr>
          <p:nvPr/>
        </p:nvPicPr>
        <p:blipFill>
          <a:blip r:embed="rId3"/>
          <a:srcRect/>
          <a:stretch>
            <a:fillRect/>
          </a:stretch>
        </p:blipFill>
        <p:spPr bwMode="auto">
          <a:xfrm>
            <a:off x="-9133" y="-29306"/>
            <a:ext cx="12801600" cy="9701784"/>
          </a:xfrm>
          <a:prstGeom prst="rect">
            <a:avLst/>
          </a:prstGeom>
          <a:noFill/>
        </p:spPr>
      </p:pic>
      <p:grpSp>
        <p:nvGrpSpPr>
          <p:cNvPr id="21" name="Group 20"/>
          <p:cNvGrpSpPr/>
          <p:nvPr/>
        </p:nvGrpSpPr>
        <p:grpSpPr>
          <a:xfrm>
            <a:off x="1905000" y="1778853"/>
            <a:ext cx="10483912" cy="7471829"/>
            <a:chOff x="1813560" y="825720"/>
            <a:chExt cx="10573646" cy="7815360"/>
          </a:xfrm>
        </p:grpSpPr>
        <p:pic>
          <p:nvPicPr>
            <p:cNvPr id="1027" name="Picture 3" descr="C:\Ati's Univ Projz\6th Term\Tarahi Shahri Dr Abbas\MainProj\Emam reza St\Pix\Edited Pix\IMG_1036.jp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5334000" y="3386040"/>
              <a:ext cx="3024112" cy="22680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grpSp>
          <p:nvGrpSpPr>
            <p:cNvPr id="4" name="Group 12"/>
            <p:cNvGrpSpPr/>
            <p:nvPr/>
          </p:nvGrpSpPr>
          <p:grpSpPr>
            <a:xfrm>
              <a:off x="9005265" y="2213317"/>
              <a:ext cx="3360000" cy="2520000"/>
              <a:chOff x="1066800" y="228600"/>
              <a:chExt cx="2400000" cy="1800000"/>
            </a:xfrm>
          </p:grpSpPr>
          <p:pic>
            <p:nvPicPr>
              <p:cNvPr id="2051" name="Picture 3" descr="C:\Ati's Univ Projz\6th Term\Tarahi Shahri Dr Abbas\MainProj\Emam reza St\Pix\100DSCIM\PICT0288.JP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1066800" y="228600"/>
                <a:ext cx="2400000" cy="18000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9" name="Action Button: Sound 8">
                <a:hlinkClick r:id="" action="ppaction://noaction" highlightClick="1">
                  <a:snd r:embed="rId6" name="applause.wav"/>
                </a:hlinkClick>
              </p:cNvPr>
              <p:cNvSpPr/>
              <p:nvPr/>
            </p:nvSpPr>
            <p:spPr>
              <a:xfrm rot="1290012">
                <a:off x="1407027" y="1036947"/>
                <a:ext cx="300439" cy="250366"/>
              </a:xfrm>
              <a:prstGeom prst="actionButtonSound">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0" name="Action Button: Sound 9">
                <a:hlinkClick r:id="" action="ppaction://noaction" highlightClick="1">
                  <a:snd r:embed="rId6" name="applause.wav"/>
                </a:hlinkClick>
              </p:cNvPr>
              <p:cNvSpPr/>
              <p:nvPr/>
            </p:nvSpPr>
            <p:spPr>
              <a:xfrm rot="1290012">
                <a:off x="2397627" y="960745"/>
                <a:ext cx="300439" cy="250366"/>
              </a:xfrm>
              <a:prstGeom prst="actionButtonSound">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1" name="Action Button: Sound 10">
                <a:hlinkClick r:id="" action="ppaction://noaction" highlightClick="1">
                  <a:snd r:embed="rId6" name="applause.wav"/>
                </a:hlinkClick>
              </p:cNvPr>
              <p:cNvSpPr/>
              <p:nvPr/>
            </p:nvSpPr>
            <p:spPr>
              <a:xfrm rot="1290012">
                <a:off x="3007229" y="884546"/>
                <a:ext cx="300439" cy="250366"/>
              </a:xfrm>
              <a:prstGeom prst="actionButtonSound">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grpSp>
        <p:sp>
          <p:nvSpPr>
            <p:cNvPr id="3" name="TextBox 2"/>
            <p:cNvSpPr txBox="1"/>
            <p:nvPr/>
          </p:nvSpPr>
          <p:spPr>
            <a:xfrm>
              <a:off x="8653407" y="844680"/>
              <a:ext cx="3733799" cy="1149132"/>
            </a:xfrm>
            <a:prstGeom prst="rect">
              <a:avLst/>
            </a:prstGeom>
            <a:noFill/>
          </p:spPr>
          <p:txBody>
            <a:bodyPr wrap="square" lIns="127862" tIns="63938" rIns="127862" bIns="63938" rtlCol="1">
              <a:spAutoFit/>
            </a:bodyPr>
            <a:lstStyle/>
            <a:p>
              <a:pPr algn="r" rtl="1"/>
              <a:r>
                <a:rPr lang="fa-IR" sz="2100" dirty="0">
                  <a:cs typeface="B Kamran" pitchFamily="2" charset="-78"/>
                </a:rPr>
                <a:t> تعمیر گاه ها و کارگا ه هایی که در حاشیه مسیر قرار دارند، همچنین حجم بالای تردد وسایل نقلیه موجب ایجاد </a:t>
              </a:r>
              <a:r>
                <a:rPr lang="fa-IR" sz="2100" b="1" dirty="0">
                  <a:effectLst>
                    <a:outerShdw blurRad="38100" dist="38100" dir="2700000" algn="tl">
                      <a:srgbClr val="000000">
                        <a:alpha val="43137"/>
                      </a:srgbClr>
                    </a:outerShdw>
                  </a:effectLst>
                  <a:cs typeface="B Kamran" pitchFamily="2" charset="-78"/>
                </a:rPr>
                <a:t>آلودگی صوتی </a:t>
              </a:r>
              <a:r>
                <a:rPr lang="fa-IR" sz="2100" dirty="0">
                  <a:cs typeface="B Kamran" pitchFamily="2" charset="-78"/>
                </a:rPr>
                <a:t>در محدوده می شوند.</a:t>
              </a:r>
            </a:p>
          </p:txBody>
        </p:sp>
        <p:grpSp>
          <p:nvGrpSpPr>
            <p:cNvPr id="5" name="Group 11"/>
            <p:cNvGrpSpPr/>
            <p:nvPr/>
          </p:nvGrpSpPr>
          <p:grpSpPr>
            <a:xfrm>
              <a:off x="9005265" y="5374320"/>
              <a:ext cx="3360000" cy="2520000"/>
              <a:chOff x="2895600" y="1476600"/>
              <a:chExt cx="2400000" cy="1800000"/>
            </a:xfrm>
          </p:grpSpPr>
          <p:pic>
            <p:nvPicPr>
              <p:cNvPr id="2050" name="Picture 2" descr="C:\Ati's Univ Projz\6th Term\Tarahi Shahri Dr Abbas\MainProj\Emam reza St\Pix\100DSCIM\PICT0192.JPG"/>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2895600" y="1476600"/>
                <a:ext cx="2400000" cy="18000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7" name="Action Button: Sound 6">
                <a:hlinkClick r:id="" action="ppaction://noaction" highlightClick="1">
                  <a:snd r:embed="rId6" name="applause.wav"/>
                </a:hlinkClick>
              </p:cNvPr>
              <p:cNvSpPr/>
              <p:nvPr/>
            </p:nvSpPr>
            <p:spPr>
              <a:xfrm rot="14875971">
                <a:off x="3679829" y="2042262"/>
                <a:ext cx="300439" cy="250366"/>
              </a:xfrm>
              <a:prstGeom prst="actionButtonSound">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8" name="Action Button: Sound 7">
                <a:hlinkClick r:id="" action="ppaction://noaction" highlightClick="1">
                  <a:snd r:embed="rId6" name="applause.wav"/>
                </a:hlinkClick>
              </p:cNvPr>
              <p:cNvSpPr/>
              <p:nvPr/>
            </p:nvSpPr>
            <p:spPr>
              <a:xfrm rot="17916175">
                <a:off x="4451202" y="2047833"/>
                <a:ext cx="300439" cy="250366"/>
              </a:xfrm>
              <a:prstGeom prst="actionButtonSound">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grpSp>
        <p:sp>
          <p:nvSpPr>
            <p:cNvPr id="15" name="TextBox 14"/>
            <p:cNvSpPr txBox="1"/>
            <p:nvPr/>
          </p:nvSpPr>
          <p:spPr>
            <a:xfrm>
              <a:off x="5013960" y="1402604"/>
              <a:ext cx="3307080" cy="1149132"/>
            </a:xfrm>
            <a:prstGeom prst="rect">
              <a:avLst/>
            </a:prstGeom>
            <a:noFill/>
          </p:spPr>
          <p:txBody>
            <a:bodyPr wrap="square" lIns="127862" tIns="63938" rIns="127862" bIns="63938" rtlCol="1">
              <a:spAutoFit/>
            </a:bodyPr>
            <a:lstStyle/>
            <a:p>
              <a:pPr algn="ctr" rtl="1"/>
              <a:r>
                <a:rPr lang="fa-IR" sz="2100" dirty="0">
                  <a:cs typeface="B Kamran" pitchFamily="2" charset="-78"/>
                </a:rPr>
                <a:t> ساختمان های متروک، تابلو ها و الحاقات نامنظم و وجود زباله از جمله مواردی هستند که در ایجاد </a:t>
              </a:r>
              <a:r>
                <a:rPr lang="fa-IR" sz="2100" b="1" dirty="0">
                  <a:effectLst>
                    <a:outerShdw blurRad="38100" dist="38100" dir="2700000" algn="tl">
                      <a:srgbClr val="000000">
                        <a:alpha val="43137"/>
                      </a:srgbClr>
                    </a:outerShdw>
                  </a:effectLst>
                  <a:cs typeface="B Kamran" pitchFamily="2" charset="-78"/>
                </a:rPr>
                <a:t>آلودگی بصری </a:t>
              </a:r>
              <a:r>
                <a:rPr lang="fa-IR" sz="2100" dirty="0">
                  <a:cs typeface="B Kamran" pitchFamily="2" charset="-78"/>
                </a:rPr>
                <a:t>نقش دارند.</a:t>
              </a:r>
            </a:p>
          </p:txBody>
        </p:sp>
        <p:pic>
          <p:nvPicPr>
            <p:cNvPr id="2053" name="Picture 5" descr="C:\Ati's Univ Projz\6th Term\Tarahi Shahri Dr Abbas\MainProj\Emam reza St\Pix\Edited Pix\PICT0177.jpg"/>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a:off x="1813560" y="3386040"/>
              <a:ext cx="3024000" cy="22680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2054" name="Picture 6" descr="C:\Ati's Univ Projz\6th Term\Tarahi Shahri Dr Abbas\MainProj\Emam reza St\Pix\Edited Pix\PICT0164.jpg"/>
            <p:cNvPicPr>
              <a:picLocks noChangeAspect="1" noChangeArrowheads="1"/>
            </p:cNvPicPr>
            <p:nvPr/>
          </p:nvPicPr>
          <p:blipFill>
            <a:blip r:embed="rId9" cstate="screen">
              <a:extLst>
                <a:ext uri="{28A0092B-C50C-407E-A947-70E740481C1C}">
                  <a14:useLocalDpi xmlns:a14="http://schemas.microsoft.com/office/drawing/2010/main"/>
                </a:ext>
              </a:extLst>
            </a:blip>
            <a:srcRect/>
            <a:stretch>
              <a:fillRect/>
            </a:stretch>
          </p:blipFill>
          <p:spPr bwMode="auto">
            <a:xfrm>
              <a:off x="1813560" y="825720"/>
              <a:ext cx="3024000" cy="22680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20" name="TextBox 19"/>
            <p:cNvSpPr txBox="1"/>
            <p:nvPr/>
          </p:nvSpPr>
          <p:spPr>
            <a:xfrm>
              <a:off x="5013960" y="6792436"/>
              <a:ext cx="3307080" cy="1149132"/>
            </a:xfrm>
            <a:prstGeom prst="rect">
              <a:avLst/>
            </a:prstGeom>
            <a:noFill/>
          </p:spPr>
          <p:txBody>
            <a:bodyPr wrap="square" lIns="127862" tIns="63938" rIns="127862" bIns="63938" rtlCol="1">
              <a:spAutoFit/>
            </a:bodyPr>
            <a:lstStyle/>
            <a:p>
              <a:pPr algn="ctr" rtl="1"/>
              <a:r>
                <a:rPr lang="fa-IR" sz="2100" dirty="0">
                  <a:cs typeface="B Kamran" pitchFamily="2" charset="-78"/>
                </a:rPr>
                <a:t> وجود زباله در سطح معابر علاوه بر صدمه به سیما موجب </a:t>
              </a:r>
              <a:r>
                <a:rPr lang="fa-IR" sz="2100" b="1" dirty="0">
                  <a:effectLst>
                    <a:outerShdw blurRad="38100" dist="38100" dir="2700000" algn="tl">
                      <a:srgbClr val="000000">
                        <a:alpha val="43137"/>
                      </a:srgbClr>
                    </a:outerShdw>
                  </a:effectLst>
                  <a:cs typeface="B Kamran" pitchFamily="2" charset="-78"/>
                </a:rPr>
                <a:t>آلودگی زیست محیطی</a:t>
              </a:r>
              <a:r>
                <a:rPr lang="fa-IR" sz="2100" dirty="0">
                  <a:cs typeface="B Kamran" pitchFamily="2" charset="-78"/>
                </a:rPr>
                <a:t> هم می شود.</a:t>
              </a:r>
            </a:p>
          </p:txBody>
        </p:sp>
        <p:pic>
          <p:nvPicPr>
            <p:cNvPr id="1028" name="Picture 4" descr="C:\Ati's Univ Projz\6th Term\Tarahi Shahri Dr Abbas\MainProj\Emam reza St\Pix\Edited Pix\IMG_1064.jpg"/>
            <p:cNvPicPr>
              <a:picLocks noChangeAspect="1" noChangeArrowheads="1"/>
            </p:cNvPicPr>
            <p:nvPr/>
          </p:nvPicPr>
          <p:blipFill>
            <a:blip r:embed="rId10" cstate="screen">
              <a:extLst>
                <a:ext uri="{28A0092B-C50C-407E-A947-70E740481C1C}">
                  <a14:useLocalDpi xmlns:a14="http://schemas.microsoft.com/office/drawing/2010/main"/>
                </a:ext>
              </a:extLst>
            </a:blip>
            <a:srcRect/>
            <a:stretch>
              <a:fillRect/>
            </a:stretch>
          </p:blipFill>
          <p:spPr bwMode="auto">
            <a:xfrm>
              <a:off x="1813560" y="6373080"/>
              <a:ext cx="3024112" cy="2268000"/>
            </a:xfrm>
            <a:prstGeom prst="roundRect">
              <a:avLst>
                <a:gd name="adj" fmla="val 16667"/>
              </a:avLst>
            </a:prstGeom>
            <a:ln>
              <a:noFill/>
            </a:ln>
            <a:effectLst>
              <a:outerShdw blurRad="88900" dist="177800" dir="5400000" sx="90000" sy="-19000" rotWithShape="0">
                <a:prstClr val="black">
                  <a:alpha val="15000"/>
                </a:prstClr>
              </a:outerShdw>
            </a:effectLst>
            <a:scene3d>
              <a:camera prst="orthographicFront"/>
              <a:lightRig rig="contrasting" dir="t">
                <a:rot lat="0" lon="0" rev="4200000"/>
              </a:lightRig>
            </a:scene3d>
            <a:sp3d prstMaterial="plastic">
              <a:bevelT w="381000" h="114300" prst="relaxedInset"/>
              <a:contourClr>
                <a:srgbClr val="969696"/>
              </a:contourClr>
            </a:sp3d>
          </p:spPr>
        </p:pic>
      </p:grpSp>
      <p:sp>
        <p:nvSpPr>
          <p:cNvPr id="22" name="TextBox 21"/>
          <p:cNvSpPr txBox="1"/>
          <p:nvPr/>
        </p:nvSpPr>
        <p:spPr>
          <a:xfrm>
            <a:off x="3276601" y="304800"/>
            <a:ext cx="9281160" cy="713716"/>
          </a:xfrm>
          <a:prstGeom prst="rect">
            <a:avLst/>
          </a:prstGeom>
          <a:noFill/>
        </p:spPr>
        <p:txBody>
          <a:bodyPr wrap="square" lIns="127662" tIns="63847" rIns="127662" bIns="63847" rtlCol="1">
            <a:spAutoFit/>
          </a:bodyPr>
          <a:lstStyle/>
          <a:p>
            <a:pPr algn="justLow" rtl="1"/>
            <a:r>
              <a:rPr lang="fa-IR" sz="3800" b="1" dirty="0">
                <a:effectLst>
                  <a:glow rad="101600">
                    <a:schemeClr val="bg1">
                      <a:lumMod val="75000"/>
                      <a:alpha val="40000"/>
                    </a:schemeClr>
                  </a:glow>
                  <a:outerShdw blurRad="50800" dist="38100" dir="5400000" algn="t" rotWithShape="0">
                    <a:prstClr val="black">
                      <a:alpha val="40000"/>
                    </a:prstClr>
                  </a:outerShdw>
                </a:effectLst>
                <a:cs typeface="B Kamran" pitchFamily="2" charset="-78"/>
              </a:rPr>
              <a:t>آلودگی</a:t>
            </a:r>
          </a:p>
        </p:txBody>
      </p:sp>
      <p:pic>
        <p:nvPicPr>
          <p:cNvPr id="24" name="Picture 23"/>
          <p:cNvPicPr>
            <a:picLocks noChangeAspect="1" noChangeArrowheads="1"/>
          </p:cNvPicPr>
          <p:nvPr/>
        </p:nvPicPr>
        <p:blipFill>
          <a:blip r:embed="rId11" cstate="screen">
            <a:extLst>
              <a:ext uri="{28A0092B-C50C-407E-A947-70E740481C1C}">
                <a14:useLocalDpi xmlns:a14="http://schemas.microsoft.com/office/drawing/2010/main"/>
              </a:ext>
            </a:extLst>
          </a:blip>
          <a:srcRect/>
          <a:stretch>
            <a:fillRect/>
          </a:stretch>
        </p:blipFill>
        <p:spPr bwMode="auto">
          <a:xfrm rot="10800000">
            <a:off x="12267523" y="1922930"/>
            <a:ext cx="135148" cy="154294"/>
          </a:xfrm>
          <a:prstGeom prst="rect">
            <a:avLst/>
          </a:prstGeom>
          <a:noFill/>
          <a:ln w="9525">
            <a:noFill/>
            <a:miter lim="800000"/>
            <a:headEnd/>
            <a:tailEnd/>
          </a:ln>
          <a:effectLst/>
        </p:spPr>
      </p:pic>
      <p:pic>
        <p:nvPicPr>
          <p:cNvPr id="25" name="Picture 24"/>
          <p:cNvPicPr>
            <a:picLocks noChangeAspect="1" noChangeArrowheads="1"/>
          </p:cNvPicPr>
          <p:nvPr/>
        </p:nvPicPr>
        <p:blipFill>
          <a:blip r:embed="rId11" cstate="screen">
            <a:extLst>
              <a:ext uri="{28A0092B-C50C-407E-A947-70E740481C1C}">
                <a14:useLocalDpi xmlns:a14="http://schemas.microsoft.com/office/drawing/2010/main"/>
              </a:ext>
            </a:extLst>
          </a:blip>
          <a:srcRect/>
          <a:stretch>
            <a:fillRect/>
          </a:stretch>
        </p:blipFill>
        <p:spPr bwMode="auto">
          <a:xfrm rot="10800000">
            <a:off x="8077201" y="2476848"/>
            <a:ext cx="135148" cy="154294"/>
          </a:xfrm>
          <a:prstGeom prst="rect">
            <a:avLst/>
          </a:prstGeom>
          <a:noFill/>
          <a:ln w="9525">
            <a:noFill/>
            <a:miter lim="800000"/>
            <a:headEnd/>
            <a:tailEnd/>
          </a:ln>
          <a:effectLst/>
        </p:spPr>
      </p:pic>
      <p:pic>
        <p:nvPicPr>
          <p:cNvPr id="26" name="Picture 25"/>
          <p:cNvPicPr>
            <a:picLocks noChangeAspect="1" noChangeArrowheads="1"/>
          </p:cNvPicPr>
          <p:nvPr/>
        </p:nvPicPr>
        <p:blipFill>
          <a:blip r:embed="rId11" cstate="screen">
            <a:extLst>
              <a:ext uri="{28A0092B-C50C-407E-A947-70E740481C1C}">
                <a14:useLocalDpi xmlns:a14="http://schemas.microsoft.com/office/drawing/2010/main"/>
              </a:ext>
            </a:extLst>
          </a:blip>
          <a:srcRect/>
          <a:stretch>
            <a:fillRect/>
          </a:stretch>
        </p:blipFill>
        <p:spPr bwMode="auto">
          <a:xfrm rot="10800000">
            <a:off x="8081686" y="7660343"/>
            <a:ext cx="135148" cy="154294"/>
          </a:xfrm>
          <a:prstGeom prst="rect">
            <a:avLst/>
          </a:prstGeom>
          <a:noFill/>
          <a:ln w="9525">
            <a:noFill/>
            <a:miter lim="800000"/>
            <a:headEnd/>
            <a:tailEnd/>
          </a:ln>
          <a:effectLst/>
        </p:spPr>
      </p:pic>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lnDef>
      <a:spPr>
        <a:ln w="31750" cmpd="sng">
          <a:solidFill>
            <a:schemeClr val="bg1">
              <a:lumMod val="65000"/>
            </a:schemeClr>
          </a:solidFill>
        </a:ln>
      </a:spPr>
      <a:bodyPr/>
      <a:lstStyle/>
      <a:style>
        <a:lnRef idx="1">
          <a:schemeClr val="accent1"/>
        </a:lnRef>
        <a:fillRef idx="0">
          <a:schemeClr val="accent1"/>
        </a:fillRef>
        <a:effectRef idx="0">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docProps/app.xml><?xml version="1.0" encoding="utf-8"?>
<Properties xmlns="http://schemas.openxmlformats.org/officeDocument/2006/extended-properties" xmlns:vt="http://schemas.openxmlformats.org/officeDocument/2006/docPropsVTypes">
  <Template/>
  <TotalTime>7778</TotalTime>
  <Words>10911</Words>
  <Application>Microsoft Office PowerPoint</Application>
  <PresentationFormat>A3 Paper (297x420 mm)</PresentationFormat>
  <Paragraphs>769</Paragraphs>
  <Slides>92</Slides>
  <Notes>91</Notes>
  <HiddenSlides>0</HiddenSlides>
  <MMClips>0</MMClips>
  <ScaleCrop>false</ScaleCrop>
  <HeadingPairs>
    <vt:vector size="6" baseType="variant">
      <vt:variant>
        <vt:lpstr>Fonts Used</vt:lpstr>
      </vt:variant>
      <vt:variant>
        <vt:i4>12</vt:i4>
      </vt:variant>
      <vt:variant>
        <vt:lpstr>Theme</vt:lpstr>
      </vt:variant>
      <vt:variant>
        <vt:i4>1</vt:i4>
      </vt:variant>
      <vt:variant>
        <vt:lpstr>Slide Titles</vt:lpstr>
      </vt:variant>
      <vt:variant>
        <vt:i4>92</vt:i4>
      </vt:variant>
    </vt:vector>
  </HeadingPairs>
  <TitlesOfParts>
    <vt:vector size="105" baseType="lpstr">
      <vt:lpstr>2  Badr</vt:lpstr>
      <vt:lpstr>2  Bardiya</vt:lpstr>
      <vt:lpstr>2  Tabassom</vt:lpstr>
      <vt:lpstr>Arial</vt:lpstr>
      <vt:lpstr>B Badr</vt:lpstr>
      <vt:lpstr>B Homa</vt:lpstr>
      <vt:lpstr>B Kamran</vt:lpstr>
      <vt:lpstr>B Yekan</vt:lpstr>
      <vt:lpstr>Calibri</vt:lpstr>
      <vt:lpstr>Comic Sans MS</vt:lpstr>
      <vt:lpstr>Roya</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Ati</dc:creator>
  <cp:lastModifiedBy>Mohammad</cp:lastModifiedBy>
  <cp:revision>135</cp:revision>
  <dcterms:created xsi:type="dcterms:W3CDTF">2006-08-16T00:00:00Z</dcterms:created>
  <dcterms:modified xsi:type="dcterms:W3CDTF">2020-12-13T23:31:12Z</dcterms:modified>
</cp:coreProperties>
</file>